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1" r:id="rId5"/>
    <p:sldId id="262" r:id="rId6"/>
    <p:sldId id="260" r:id="rId7"/>
    <p:sldId id="259" r:id="rId8"/>
    <p:sldId id="25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v&#253;jezdn&#237;_KD_2019\podklady_v&#253;j_KD_2019\dotace_&#250;stavy_10_2019_n&#225;klady%20na%20hodinu_2018_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2017_6_total_IVb_20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dg_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teorie_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teorie_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teorie_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teorie_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interny_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interny_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podklady_2018\dotace_evaluace_chirurgie_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evaluace_KD_16_12_2019\eval_17_18_statistika\dotace_evaluace_2018_chirurgi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srovnání mediánů původních (modře) a nových (červeně)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List1!$B$7:$B$75</c:f>
              <c:strCache>
                <c:ptCount val="69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hygieny a epidemiologie</c:v>
                </c:pt>
                <c:pt idx="9">
                  <c:v>Ústav tělesné výchovy</c:v>
                </c:pt>
                <c:pt idx="10">
                  <c:v>Ústav dějin lékařství a cizích jazyků</c:v>
                </c:pt>
                <c:pt idx="11">
                  <c:v>Ústav  humanitních studií v lékařství</c:v>
                </c:pt>
                <c:pt idx="12">
                  <c:v>Ústav teorie a praxe ošetřovatelství</c:v>
                </c:pt>
                <c:pt idx="13">
                  <c:v>Ústav všeobecného lékařství</c:v>
                </c:pt>
                <c:pt idx="14">
                  <c:v>Ústav veřejného zdrav.a med.práva</c:v>
                </c:pt>
                <c:pt idx="15">
                  <c:v>Ústav patologie</c:v>
                </c:pt>
                <c:pt idx="16">
                  <c:v>Ústav nukleární medicíny</c:v>
                </c:pt>
                <c:pt idx="17">
                  <c:v>Ústav imunologie a mikrobiologie</c:v>
                </c:pt>
                <c:pt idx="18">
                  <c:v>Ústav soudního lékařství a toxikologie</c:v>
                </c:pt>
                <c:pt idx="19">
                  <c:v>Ústav tělovýchovného lékařství</c:v>
                </c:pt>
                <c:pt idx="20">
                  <c:v>Sexuologický ústav</c:v>
                </c:pt>
                <c:pt idx="21">
                  <c:v>Ústav lék.biochemie a LD</c:v>
                </c:pt>
                <c:pt idx="22">
                  <c:v>Pediatrická klinika - Krč</c:v>
                </c:pt>
                <c:pt idx="23">
                  <c:v>Chirurgická klinika - Krč</c:v>
                </c:pt>
                <c:pt idx="24">
                  <c:v>Ortopedická klinika - Bulovka</c:v>
                </c:pt>
                <c:pt idx="25">
                  <c:v>Chirurgická klinika - Bulovka</c:v>
                </c:pt>
                <c:pt idx="26">
                  <c:v>Ústav radiační onkologie - Bulovka</c:v>
                </c:pt>
                <c:pt idx="27">
                  <c:v>Klinika plastické chirurgie - Bulovka</c:v>
                </c:pt>
                <c:pt idx="28">
                  <c:v>Gynekologicko-porodnická klinika - Bulovka</c:v>
                </c:pt>
                <c:pt idx="29">
                  <c:v>Anesteziologicko-resusc. klinika FTN</c:v>
                </c:pt>
                <c:pt idx="30">
                  <c:v>Onkologická klinika Krč</c:v>
                </c:pt>
                <c:pt idx="31">
                  <c:v>Klinika nefrologie</c:v>
                </c:pt>
                <c:pt idx="32">
                  <c:v>I. interní klinika</c:v>
                </c:pt>
                <c:pt idx="33">
                  <c:v>II. interní klinika</c:v>
                </c:pt>
                <c:pt idx="34">
                  <c:v>III. interní klinika</c:v>
                </c:pt>
                <c:pt idx="35">
                  <c:v>IV. interní klinika</c:v>
                </c:pt>
                <c:pt idx="36">
                  <c:v>Klinika pracovního lékařství</c:v>
                </c:pt>
                <c:pt idx="37">
                  <c:v>I. klinika tuberkulózy a respiračních nemocí</c:v>
                </c:pt>
                <c:pt idx="38">
                  <c:v>Dermatovenerologická klinika</c:v>
                </c:pt>
                <c:pt idx="39">
                  <c:v>Geriatrická klinika</c:v>
                </c:pt>
                <c:pt idx="40">
                  <c:v>Neurologická klinika</c:v>
                </c:pt>
                <c:pt idx="41">
                  <c:v>Psychiatrická klinika</c:v>
                </c:pt>
                <c:pt idx="42">
                  <c:v>Klinika adiktologie</c:v>
                </c:pt>
                <c:pt idx="43">
                  <c:v>Radiodiagnostická klinika</c:v>
                </c:pt>
                <c:pt idx="44">
                  <c:v>Onkologická klinika</c:v>
                </c:pt>
                <c:pt idx="45">
                  <c:v>Klinika rehabilitačního lékařství</c:v>
                </c:pt>
                <c:pt idx="46">
                  <c:v>Revmatologická klinika</c:v>
                </c:pt>
                <c:pt idx="47">
                  <c:v>Klinika dětského a dorostového lékařství</c:v>
                </c:pt>
                <c:pt idx="48">
                  <c:v>I. chirurgická klinika</c:v>
                </c:pt>
                <c:pt idx="49">
                  <c:v>III. chirurgická klinika</c:v>
                </c:pt>
                <c:pt idx="50">
                  <c:v>II. chirurgická klinika</c:v>
                </c:pt>
                <c:pt idx="51">
                  <c:v>Klinika anest.,resuscitace a IM</c:v>
                </c:pt>
                <c:pt idx="52">
                  <c:v>Klinika spondylochirurgie</c:v>
                </c:pt>
                <c:pt idx="53">
                  <c:v>Ortopedická klinika</c:v>
                </c:pt>
                <c:pt idx="54">
                  <c:v>Urologická klinika</c:v>
                </c:pt>
                <c:pt idx="55">
                  <c:v>Klinika otorhinolaringologie a chirurgie hlavy a krku </c:v>
                </c:pt>
                <c:pt idx="56">
                  <c:v>Foniatrická klinika</c:v>
                </c:pt>
                <c:pt idx="57">
                  <c:v>Oční klinika</c:v>
                </c:pt>
                <c:pt idx="58">
                  <c:v>Stomatologická klinika</c:v>
                </c:pt>
                <c:pt idx="59">
                  <c:v>Gynekologickoporodnická klinika</c:v>
                </c:pt>
                <c:pt idx="60">
                  <c:v>Klinika infekčních a tropických nemocí</c:v>
                </c:pt>
                <c:pt idx="61">
                  <c:v>Neurochirurgická klinika</c:v>
                </c:pt>
                <c:pt idx="62">
                  <c:v>Interní klinika ÚVN</c:v>
                </c:pt>
                <c:pt idx="63">
                  <c:v>Oční odd. ÚVN</c:v>
                </c:pt>
                <c:pt idx="64">
                  <c:v>Klinika ortopedie ÚVN</c:v>
                </c:pt>
                <c:pt idx="65">
                  <c:v>Kl. anesteziologie, resusc. a IM </c:v>
                </c:pt>
                <c:pt idx="66">
                  <c:v>Onkologická klinika VFN, ÚVN</c:v>
                </c:pt>
                <c:pt idx="67">
                  <c:v>Klinika infekčních nemocí ÚVN</c:v>
                </c:pt>
                <c:pt idx="68">
                  <c:v>Pneumologická klinika</c:v>
                </c:pt>
              </c:strCache>
            </c:strRef>
          </c:cat>
          <c:val>
            <c:numRef>
              <c:f>List1!$L$7:$L$75</c:f>
              <c:numCache>
                <c:formatCode>0%</c:formatCode>
                <c:ptCount val="69"/>
                <c:pt idx="0">
                  <c:v>0.81161876200166783</c:v>
                </c:pt>
                <c:pt idx="1">
                  <c:v>0.98705016052084082</c:v>
                </c:pt>
                <c:pt idx="2">
                  <c:v>1.0401875677929064</c:v>
                </c:pt>
                <c:pt idx="3">
                  <c:v>0.90360976605776078</c:v>
                </c:pt>
                <c:pt idx="4">
                  <c:v>1.0228062011396479</c:v>
                </c:pt>
                <c:pt idx="5">
                  <c:v>1.0671642311604441</c:v>
                </c:pt>
                <c:pt idx="6">
                  <c:v>0.94181358224620748</c:v>
                </c:pt>
                <c:pt idx="7">
                  <c:v>0.80122980155134282</c:v>
                </c:pt>
                <c:pt idx="8">
                  <c:v>0.83874435772574651</c:v>
                </c:pt>
                <c:pt idx="9">
                  <c:v>0.44111998020730248</c:v>
                </c:pt>
                <c:pt idx="10">
                  <c:v>0.3510693293184895</c:v>
                </c:pt>
                <c:pt idx="11">
                  <c:v>0.49751537262998607</c:v>
                </c:pt>
                <c:pt idx="12">
                  <c:v>0.18661593474459917</c:v>
                </c:pt>
                <c:pt idx="13">
                  <c:v>0.43293198141106887</c:v>
                </c:pt>
                <c:pt idx="14">
                  <c:v>0.77535008059852084</c:v>
                </c:pt>
                <c:pt idx="15">
                  <c:v>0.63736421341809424</c:v>
                </c:pt>
                <c:pt idx="16">
                  <c:v>1.4237974360669738</c:v>
                </c:pt>
                <c:pt idx="17">
                  <c:v>1.1956150866230746</c:v>
                </c:pt>
                <c:pt idx="18">
                  <c:v>1.4752435185681048</c:v>
                </c:pt>
                <c:pt idx="19">
                  <c:v>0</c:v>
                </c:pt>
                <c:pt idx="20">
                  <c:v>2.1168373847527513</c:v>
                </c:pt>
                <c:pt idx="21">
                  <c:v>1.1260996514176216</c:v>
                </c:pt>
                <c:pt idx="22">
                  <c:v>0.31557885575866956</c:v>
                </c:pt>
                <c:pt idx="23">
                  <c:v>0.59385653740669497</c:v>
                </c:pt>
                <c:pt idx="24">
                  <c:v>1.0138938889550251</c:v>
                </c:pt>
                <c:pt idx="25">
                  <c:v>0.54163595075387627</c:v>
                </c:pt>
                <c:pt idx="26">
                  <c:v>0.95075585554299014</c:v>
                </c:pt>
                <c:pt idx="27">
                  <c:v>0.29125195705658685</c:v>
                </c:pt>
                <c:pt idx="28">
                  <c:v>0.68038322993796285</c:v>
                </c:pt>
                <c:pt idx="29">
                  <c:v>0.52705088149609702</c:v>
                </c:pt>
                <c:pt idx="30">
                  <c:v>1.3979785409261489</c:v>
                </c:pt>
                <c:pt idx="31">
                  <c:v>1.1277401916009941</c:v>
                </c:pt>
                <c:pt idx="32">
                  <c:v>1.2663687655408495</c:v>
                </c:pt>
                <c:pt idx="33">
                  <c:v>1.3328351357745014</c:v>
                </c:pt>
                <c:pt idx="34">
                  <c:v>0.94347939408806569</c:v>
                </c:pt>
                <c:pt idx="35">
                  <c:v>1.2068350107563632</c:v>
                </c:pt>
                <c:pt idx="36">
                  <c:v>1.1034513883404227</c:v>
                </c:pt>
                <c:pt idx="37">
                  <c:v>1.531649886942132</c:v>
                </c:pt>
                <c:pt idx="38">
                  <c:v>0.79820263522766899</c:v>
                </c:pt>
                <c:pt idx="39">
                  <c:v>1.43</c:v>
                </c:pt>
                <c:pt idx="40">
                  <c:v>1.2107939928597717</c:v>
                </c:pt>
                <c:pt idx="41">
                  <c:v>0.93756217140456244</c:v>
                </c:pt>
                <c:pt idx="42">
                  <c:v>0.8255785016074022</c:v>
                </c:pt>
                <c:pt idx="43">
                  <c:v>1.3455256252342955</c:v>
                </c:pt>
                <c:pt idx="44">
                  <c:v>1.2145509977028883</c:v>
                </c:pt>
                <c:pt idx="45">
                  <c:v>0.2850313702511128</c:v>
                </c:pt>
                <c:pt idx="46">
                  <c:v>1.0884272272435229</c:v>
                </c:pt>
                <c:pt idx="47">
                  <c:v>1.0380586004804311</c:v>
                </c:pt>
                <c:pt idx="48">
                  <c:v>0.70251097983517197</c:v>
                </c:pt>
                <c:pt idx="49">
                  <c:v>1.4237867847109673</c:v>
                </c:pt>
                <c:pt idx="50">
                  <c:v>1.2380359790952957</c:v>
                </c:pt>
                <c:pt idx="51">
                  <c:v>0.99793382974228984</c:v>
                </c:pt>
                <c:pt idx="52">
                  <c:v>1.3642560536321793</c:v>
                </c:pt>
                <c:pt idx="53">
                  <c:v>2.0641380529763738</c:v>
                </c:pt>
                <c:pt idx="54">
                  <c:v>1.3707610249910629</c:v>
                </c:pt>
                <c:pt idx="55">
                  <c:v>0.92141814776947006</c:v>
                </c:pt>
                <c:pt idx="56">
                  <c:v>1.840327233991959</c:v>
                </c:pt>
                <c:pt idx="57">
                  <c:v>1.0409686490294505</c:v>
                </c:pt>
                <c:pt idx="58">
                  <c:v>0.59799006680520783</c:v>
                </c:pt>
                <c:pt idx="59">
                  <c:v>0.61608750964864634</c:v>
                </c:pt>
                <c:pt idx="60">
                  <c:v>1.0796702071654336</c:v>
                </c:pt>
                <c:pt idx="61">
                  <c:v>1.0282647325376142</c:v>
                </c:pt>
                <c:pt idx="62">
                  <c:v>1.2729832288150444</c:v>
                </c:pt>
                <c:pt idx="63">
                  <c:v>0.69710032977216652</c:v>
                </c:pt>
                <c:pt idx="64">
                  <c:v>0.7722247450684131</c:v>
                </c:pt>
                <c:pt idx="65">
                  <c:v>1.3675182276733138</c:v>
                </c:pt>
                <c:pt idx="66">
                  <c:v>1.0022239758949709</c:v>
                </c:pt>
                <c:pt idx="67">
                  <c:v>1.3188430033328638</c:v>
                </c:pt>
                <c:pt idx="68">
                  <c:v>0.68452731845825843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1-4236-95CC-097F71514BE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List1!$B$7:$B$75</c:f>
              <c:strCache>
                <c:ptCount val="69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hygieny a epidemiologie</c:v>
                </c:pt>
                <c:pt idx="9">
                  <c:v>Ústav tělesné výchovy</c:v>
                </c:pt>
                <c:pt idx="10">
                  <c:v>Ústav dějin lékařství a cizích jazyků</c:v>
                </c:pt>
                <c:pt idx="11">
                  <c:v>Ústav  humanitních studií v lékařství</c:v>
                </c:pt>
                <c:pt idx="12">
                  <c:v>Ústav teorie a praxe ošetřovatelství</c:v>
                </c:pt>
                <c:pt idx="13">
                  <c:v>Ústav všeobecného lékařství</c:v>
                </c:pt>
                <c:pt idx="14">
                  <c:v>Ústav veřejného zdrav.a med.práva</c:v>
                </c:pt>
                <c:pt idx="15">
                  <c:v>Ústav patologie</c:v>
                </c:pt>
                <c:pt idx="16">
                  <c:v>Ústav nukleární medicíny</c:v>
                </c:pt>
                <c:pt idx="17">
                  <c:v>Ústav imunologie a mikrobiologie</c:v>
                </c:pt>
                <c:pt idx="18">
                  <c:v>Ústav soudního lékařství a toxikologie</c:v>
                </c:pt>
                <c:pt idx="19">
                  <c:v>Ústav tělovýchovného lékařství</c:v>
                </c:pt>
                <c:pt idx="20">
                  <c:v>Sexuologický ústav</c:v>
                </c:pt>
                <c:pt idx="21">
                  <c:v>Ústav lék.biochemie a LD</c:v>
                </c:pt>
                <c:pt idx="22">
                  <c:v>Pediatrická klinika - Krč</c:v>
                </c:pt>
                <c:pt idx="23">
                  <c:v>Chirurgická klinika - Krč</c:v>
                </c:pt>
                <c:pt idx="24">
                  <c:v>Ortopedická klinika - Bulovka</c:v>
                </c:pt>
                <c:pt idx="25">
                  <c:v>Chirurgická klinika - Bulovka</c:v>
                </c:pt>
                <c:pt idx="26">
                  <c:v>Ústav radiační onkologie - Bulovka</c:v>
                </c:pt>
                <c:pt idx="27">
                  <c:v>Klinika plastické chirurgie - Bulovka</c:v>
                </c:pt>
                <c:pt idx="28">
                  <c:v>Gynekologicko-porodnická klinika - Bulovka</c:v>
                </c:pt>
                <c:pt idx="29">
                  <c:v>Anesteziologicko-resusc. klinika FTN</c:v>
                </c:pt>
                <c:pt idx="30">
                  <c:v>Onkologická klinika Krč</c:v>
                </c:pt>
                <c:pt idx="31">
                  <c:v>Klinika nefrologie</c:v>
                </c:pt>
                <c:pt idx="32">
                  <c:v>I. interní klinika</c:v>
                </c:pt>
                <c:pt idx="33">
                  <c:v>II. interní klinika</c:v>
                </c:pt>
                <c:pt idx="34">
                  <c:v>III. interní klinika</c:v>
                </c:pt>
                <c:pt idx="35">
                  <c:v>IV. interní klinika</c:v>
                </c:pt>
                <c:pt idx="36">
                  <c:v>Klinika pracovního lékařství</c:v>
                </c:pt>
                <c:pt idx="37">
                  <c:v>I. klinika tuberkulózy a respiračních nemocí</c:v>
                </c:pt>
                <c:pt idx="38">
                  <c:v>Dermatovenerologická klinika</c:v>
                </c:pt>
                <c:pt idx="39">
                  <c:v>Geriatrická klinika</c:v>
                </c:pt>
                <c:pt idx="40">
                  <c:v>Neurologická klinika</c:v>
                </c:pt>
                <c:pt idx="41">
                  <c:v>Psychiatrická klinika</c:v>
                </c:pt>
                <c:pt idx="42">
                  <c:v>Klinika adiktologie</c:v>
                </c:pt>
                <c:pt idx="43">
                  <c:v>Radiodiagnostická klinika</c:v>
                </c:pt>
                <c:pt idx="44">
                  <c:v>Onkologická klinika</c:v>
                </c:pt>
                <c:pt idx="45">
                  <c:v>Klinika rehabilitačního lékařství</c:v>
                </c:pt>
                <c:pt idx="46">
                  <c:v>Revmatologická klinika</c:v>
                </c:pt>
                <c:pt idx="47">
                  <c:v>Klinika dětského a dorostového lékařství</c:v>
                </c:pt>
                <c:pt idx="48">
                  <c:v>I. chirurgická klinika</c:v>
                </c:pt>
                <c:pt idx="49">
                  <c:v>III. chirurgická klinika</c:v>
                </c:pt>
                <c:pt idx="50">
                  <c:v>II. chirurgická klinika</c:v>
                </c:pt>
                <c:pt idx="51">
                  <c:v>Klinika anest.,resuscitace a IM</c:v>
                </c:pt>
                <c:pt idx="52">
                  <c:v>Klinika spondylochirurgie</c:v>
                </c:pt>
                <c:pt idx="53">
                  <c:v>Ortopedická klinika</c:v>
                </c:pt>
                <c:pt idx="54">
                  <c:v>Urologická klinika</c:v>
                </c:pt>
                <c:pt idx="55">
                  <c:v>Klinika otorhinolaringologie a chirurgie hlavy a krku </c:v>
                </c:pt>
                <c:pt idx="56">
                  <c:v>Foniatrická klinika</c:v>
                </c:pt>
                <c:pt idx="57">
                  <c:v>Oční klinika</c:v>
                </c:pt>
                <c:pt idx="58">
                  <c:v>Stomatologická klinika</c:v>
                </c:pt>
                <c:pt idx="59">
                  <c:v>Gynekologickoporodnická klinika</c:v>
                </c:pt>
                <c:pt idx="60">
                  <c:v>Klinika infekčních a tropických nemocí</c:v>
                </c:pt>
                <c:pt idx="61">
                  <c:v>Neurochirurgická klinika</c:v>
                </c:pt>
                <c:pt idx="62">
                  <c:v>Interní klinika ÚVN</c:v>
                </c:pt>
                <c:pt idx="63">
                  <c:v>Oční odd. ÚVN</c:v>
                </c:pt>
                <c:pt idx="64">
                  <c:v>Klinika ortopedie ÚVN</c:v>
                </c:pt>
                <c:pt idx="65">
                  <c:v>Kl. anesteziologie, resusc. a IM </c:v>
                </c:pt>
                <c:pt idx="66">
                  <c:v>Onkologická klinika VFN, ÚVN</c:v>
                </c:pt>
                <c:pt idx="67">
                  <c:v>Klinika infekčních nemocí ÚVN</c:v>
                </c:pt>
                <c:pt idx="68">
                  <c:v>Pneumologická klinika</c:v>
                </c:pt>
              </c:strCache>
            </c:strRef>
          </c:cat>
          <c:val>
            <c:numRef>
              <c:f>List1!$M$7:$M$75</c:f>
              <c:numCache>
                <c:formatCode>0%</c:formatCode>
                <c:ptCount val="69"/>
                <c:pt idx="0">
                  <c:v>1.0396718230966304</c:v>
                </c:pt>
                <c:pt idx="1">
                  <c:v>0.69878639782082164</c:v>
                </c:pt>
                <c:pt idx="2">
                  <c:v>1.1268532128114443</c:v>
                </c:pt>
                <c:pt idx="3">
                  <c:v>0.93792624977494488</c:v>
                </c:pt>
                <c:pt idx="4">
                  <c:v>1.1109523533922707</c:v>
                </c:pt>
                <c:pt idx="5">
                  <c:v>1.1136675453416505</c:v>
                </c:pt>
                <c:pt idx="6">
                  <c:v>1.1232698912991603</c:v>
                </c:pt>
                <c:pt idx="7">
                  <c:v>0.80747227824792556</c:v>
                </c:pt>
                <c:pt idx="8">
                  <c:v>0.83503917145557771</c:v>
                </c:pt>
                <c:pt idx="9">
                  <c:v>0.45230477421237492</c:v>
                </c:pt>
                <c:pt idx="10">
                  <c:v>0.3271876022461257</c:v>
                </c:pt>
                <c:pt idx="11">
                  <c:v>0.4975220786688761</c:v>
                </c:pt>
                <c:pt idx="12">
                  <c:v>0.18353145499137496</c:v>
                </c:pt>
                <c:pt idx="13">
                  <c:v>0.47690014903129657</c:v>
                </c:pt>
                <c:pt idx="14">
                  <c:v>0.75944063269260986</c:v>
                </c:pt>
                <c:pt idx="15">
                  <c:v>0.58809864312831428</c:v>
                </c:pt>
                <c:pt idx="16">
                  <c:v>1.2834366375968602</c:v>
                </c:pt>
                <c:pt idx="17">
                  <c:v>1.1572007413425949</c:v>
                </c:pt>
                <c:pt idx="18">
                  <c:v>1.2924164534204889</c:v>
                </c:pt>
                <c:pt idx="19">
                  <c:v>0</c:v>
                </c:pt>
                <c:pt idx="20">
                  <c:v>2.7305734204182883</c:v>
                </c:pt>
                <c:pt idx="21">
                  <c:v>1.1322656482861402</c:v>
                </c:pt>
                <c:pt idx="22">
                  <c:v>0.53996846584159486</c:v>
                </c:pt>
                <c:pt idx="23">
                  <c:v>0.64625923612158287</c:v>
                </c:pt>
                <c:pt idx="24">
                  <c:v>1.2088066456918918</c:v>
                </c:pt>
                <c:pt idx="25">
                  <c:v>0.59327745450748481</c:v>
                </c:pt>
                <c:pt idx="26">
                  <c:v>0.96188123808788706</c:v>
                </c:pt>
                <c:pt idx="27">
                  <c:v>0.63870555673834362</c:v>
                </c:pt>
                <c:pt idx="28">
                  <c:v>0.74829398384186996</c:v>
                </c:pt>
                <c:pt idx="29">
                  <c:v>0.49929266871931427</c:v>
                </c:pt>
                <c:pt idx="30">
                  <c:v>1.208361864099569</c:v>
                </c:pt>
                <c:pt idx="31">
                  <c:v>1.1328070875011502</c:v>
                </c:pt>
                <c:pt idx="32">
                  <c:v>1.2444546494298687</c:v>
                </c:pt>
                <c:pt idx="33">
                  <c:v>1.4242700457062538</c:v>
                </c:pt>
                <c:pt idx="34">
                  <c:v>0.85578707724941261</c:v>
                </c:pt>
                <c:pt idx="35">
                  <c:v>1.093655657959193</c:v>
                </c:pt>
                <c:pt idx="36">
                  <c:v>1.0257998335494609</c:v>
                </c:pt>
                <c:pt idx="37">
                  <c:v>1.3073918447061608</c:v>
                </c:pt>
                <c:pt idx="38">
                  <c:v>0.82297961423073784</c:v>
                </c:pt>
                <c:pt idx="39">
                  <c:v>1.1125543319274791</c:v>
                </c:pt>
                <c:pt idx="40">
                  <c:v>1.1402619870803137</c:v>
                </c:pt>
                <c:pt idx="41">
                  <c:v>0.95173395019199281</c:v>
                </c:pt>
                <c:pt idx="42">
                  <c:v>0.75865699756852412</c:v>
                </c:pt>
                <c:pt idx="43">
                  <c:v>0.95977221406119617</c:v>
                </c:pt>
                <c:pt idx="44">
                  <c:v>1.207565841791203</c:v>
                </c:pt>
                <c:pt idx="45">
                  <c:v>0.25356299376198727</c:v>
                </c:pt>
                <c:pt idx="46">
                  <c:v>1.1342965170834023</c:v>
                </c:pt>
                <c:pt idx="47">
                  <c:v>1.1266501859038847</c:v>
                </c:pt>
                <c:pt idx="48">
                  <c:v>0.77217640982325841</c:v>
                </c:pt>
                <c:pt idx="49">
                  <c:v>1.2096033317681645</c:v>
                </c:pt>
                <c:pt idx="50">
                  <c:v>0.88229005918293835</c:v>
                </c:pt>
                <c:pt idx="51">
                  <c:v>1.011913685305867</c:v>
                </c:pt>
                <c:pt idx="52">
                  <c:v>1.4118754412110754</c:v>
                </c:pt>
                <c:pt idx="53">
                  <c:v>1.5630591131261575</c:v>
                </c:pt>
                <c:pt idx="54">
                  <c:v>1.325170177629194</c:v>
                </c:pt>
                <c:pt idx="55">
                  <c:v>0.94553469674009694</c:v>
                </c:pt>
                <c:pt idx="56">
                  <c:v>1.3953885730016042</c:v>
                </c:pt>
                <c:pt idx="57">
                  <c:v>0.98789685227837243</c:v>
                </c:pt>
                <c:pt idx="58">
                  <c:v>0.52480804224305722</c:v>
                </c:pt>
                <c:pt idx="59">
                  <c:v>0.64233782419659824</c:v>
                </c:pt>
                <c:pt idx="60">
                  <c:v>0.9086434710180592</c:v>
                </c:pt>
                <c:pt idx="61">
                  <c:v>1.0484945201324136</c:v>
                </c:pt>
                <c:pt idx="62">
                  <c:v>1.2612570818860289</c:v>
                </c:pt>
                <c:pt idx="63">
                  <c:v>0.81849865637138119</c:v>
                </c:pt>
                <c:pt idx="64">
                  <c:v>0.77933797290091478</c:v>
                </c:pt>
                <c:pt idx="65">
                  <c:v>1.3815776849619108</c:v>
                </c:pt>
                <c:pt idx="66">
                  <c:v>1.1177347242921014</c:v>
                </c:pt>
                <c:pt idx="67">
                  <c:v>1.202307699340788</c:v>
                </c:pt>
                <c:pt idx="68">
                  <c:v>0.6509606294974315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1-4236-95CC-097F71514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428720"/>
        <c:axId val="364429840"/>
      </c:barChart>
      <c:catAx>
        <c:axId val="3644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4429840"/>
        <c:crosses val="autoZero"/>
        <c:auto val="1"/>
        <c:lblAlgn val="ctr"/>
        <c:lblOffset val="100"/>
        <c:noMultiLvlLbl val="0"/>
      </c:catAx>
      <c:valAx>
        <c:axId val="36442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442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dg % mediánu </a:t>
            </a:r>
            <a:r>
              <a:rPr lang="cs-CZ" dirty="0" smtClean="0"/>
              <a:t>2018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980314960629919"/>
          <c:y val="0.2027456647398844"/>
          <c:w val="0.89019685039370078"/>
          <c:h val="0.656679638311107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List1!$B$33:$B$36</c:f>
              <c:strCache>
                <c:ptCount val="4"/>
                <c:pt idx="0">
                  <c:v>Ústav hygieny a epidemiologie</c:v>
                </c:pt>
                <c:pt idx="1">
                  <c:v>Ústav nukleární medicíny</c:v>
                </c:pt>
                <c:pt idx="2">
                  <c:v>Ústav soudního lékařství a toxikologie</c:v>
                </c:pt>
                <c:pt idx="3">
                  <c:v>Radiodiagnostická klinika</c:v>
                </c:pt>
              </c:strCache>
            </c:strRef>
          </c:cat>
          <c:val>
            <c:numRef>
              <c:f>List1!$O$33:$O$36</c:f>
              <c:numCache>
                <c:formatCode>#,##0</c:formatCode>
                <c:ptCount val="4"/>
                <c:pt idx="0">
                  <c:v>46.794392071274309</c:v>
                </c:pt>
                <c:pt idx="1">
                  <c:v>109.43534471144966</c:v>
                </c:pt>
                <c:pt idx="2">
                  <c:v>116.15587382572851</c:v>
                </c:pt>
                <c:pt idx="3">
                  <c:v>90.536002075742687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A-4277-A2E8-31D00CBBC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210112"/>
        <c:axId val="277240464"/>
      </c:barChart>
      <c:catAx>
        <c:axId val="27721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240464"/>
        <c:crosses val="autoZero"/>
        <c:auto val="1"/>
        <c:lblAlgn val="ctr"/>
        <c:lblOffset val="100"/>
        <c:noMultiLvlLbl val="0"/>
      </c:catAx>
      <c:valAx>
        <c:axId val="27724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21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dg % mediánu</a:t>
            </a:r>
            <a:r>
              <a:rPr lang="cs-CZ" baseline="0"/>
              <a:t> 2019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List1!$B$2:$B$5</c:f>
              <c:strCache>
                <c:ptCount val="4"/>
                <c:pt idx="0">
                  <c:v>Ústav hygieny a epidemiologie</c:v>
                </c:pt>
                <c:pt idx="1">
                  <c:v>Ústav nukleární medicíny</c:v>
                </c:pt>
                <c:pt idx="2">
                  <c:v>Ústav soudního lékařství a toxikologie</c:v>
                </c:pt>
                <c:pt idx="3">
                  <c:v>Radiodiagnostická klinika</c:v>
                </c:pt>
              </c:strCache>
            </c:strRef>
          </c:cat>
          <c:val>
            <c:numRef>
              <c:f>List1!$L$2:$L$5</c:f>
              <c:numCache>
                <c:formatCode>#,##0</c:formatCode>
                <c:ptCount val="4"/>
                <c:pt idx="0">
                  <c:v>66.074443873430738</c:v>
                </c:pt>
                <c:pt idx="1">
                  <c:v>101.55495092305344</c:v>
                </c:pt>
                <c:pt idx="2">
                  <c:v>102.26550002890896</c:v>
                </c:pt>
                <c:pt idx="3">
                  <c:v>75.944240051304547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9-4E00-A7B6-457A448CB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986688"/>
        <c:axId val="390987104"/>
      </c:barChart>
      <c:catAx>
        <c:axId val="3909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0987104"/>
        <c:crosses val="autoZero"/>
        <c:auto val="1"/>
        <c:lblAlgn val="ctr"/>
        <c:lblOffset val="100"/>
        <c:noMultiLvlLbl val="0"/>
      </c:catAx>
      <c:valAx>
        <c:axId val="39098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098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teorie_biol_2019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GRAFY!$B$22:$B$33</c:f>
              <c:strCache>
                <c:ptCount val="12"/>
                <c:pt idx="1">
                  <c:v>Anatomický ústav</c:v>
                </c:pt>
                <c:pt idx="2">
                  <c:v>Ústav  histologie a embryologie</c:v>
                </c:pt>
                <c:pt idx="3">
                  <c:v>Ústav biochemie a exp.onkologie</c:v>
                </c:pt>
                <c:pt idx="4">
                  <c:v>Fyziologický ústav</c:v>
                </c:pt>
                <c:pt idx="5">
                  <c:v>Ústav biologie a lékařské genetiky</c:v>
                </c:pt>
                <c:pt idx="6">
                  <c:v>Ústav biofyziky a informatiky</c:v>
                </c:pt>
                <c:pt idx="7">
                  <c:v>Ústav patologické fyziologie</c:v>
                </c:pt>
                <c:pt idx="8">
                  <c:v>Farmakologický ústav</c:v>
                </c:pt>
                <c:pt idx="9">
                  <c:v>Ústav patologie</c:v>
                </c:pt>
                <c:pt idx="10">
                  <c:v>Ústav imunologie a mikrobiologie</c:v>
                </c:pt>
                <c:pt idx="11">
                  <c:v>Ústav lék.biochemie a LD</c:v>
                </c:pt>
              </c:strCache>
            </c:strRef>
          </c:cat>
          <c:val>
            <c:numRef>
              <c:f>GRAFY!$T$22:$T$33</c:f>
              <c:numCache>
                <c:formatCode>#,##0</c:formatCode>
                <c:ptCount val="12"/>
                <c:pt idx="1">
                  <c:v>93.577437062084371</c:v>
                </c:pt>
                <c:pt idx="2">
                  <c:v>62.895462500036395</c:v>
                </c:pt>
                <c:pt idx="3">
                  <c:v>101.42434685398783</c:v>
                </c:pt>
                <c:pt idx="4">
                  <c:v>84.419653064921263</c:v>
                </c:pt>
                <c:pt idx="5">
                  <c:v>99.993162860659112</c:v>
                </c:pt>
                <c:pt idx="6">
                  <c:v>100.23754834664621</c:v>
                </c:pt>
                <c:pt idx="7">
                  <c:v>101.10182388487412</c:v>
                </c:pt>
                <c:pt idx="8">
                  <c:v>72.677920684689212</c:v>
                </c:pt>
                <c:pt idx="9">
                  <c:v>52.932822205110519</c:v>
                </c:pt>
                <c:pt idx="10">
                  <c:v>104.15582795987675</c:v>
                </c:pt>
                <c:pt idx="11">
                  <c:v>101.91150234741785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9-4D74-BC81-A582AE5CA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126639"/>
        <c:axId val="360124975"/>
      </c:barChart>
      <c:catAx>
        <c:axId val="360126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0124975"/>
        <c:crosses val="autoZero"/>
        <c:auto val="1"/>
        <c:lblAlgn val="ctr"/>
        <c:lblOffset val="100"/>
        <c:noMultiLvlLbl val="0"/>
      </c:catAx>
      <c:valAx>
        <c:axId val="3601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0126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teorie_biol_2018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GRAFY!$B$22:$B$33</c:f>
              <c:strCache>
                <c:ptCount val="12"/>
                <c:pt idx="1">
                  <c:v>Anatomický ústav</c:v>
                </c:pt>
                <c:pt idx="2">
                  <c:v>Ústav  histologie a embryologie</c:v>
                </c:pt>
                <c:pt idx="3">
                  <c:v>Ústav biochemie a exp.onkologie</c:v>
                </c:pt>
                <c:pt idx="4">
                  <c:v>Fyziologický ústav</c:v>
                </c:pt>
                <c:pt idx="5">
                  <c:v>Ústav biologie a lékařské genetiky</c:v>
                </c:pt>
                <c:pt idx="6">
                  <c:v>Ústav biofyziky a informatiky</c:v>
                </c:pt>
                <c:pt idx="7">
                  <c:v>Ústav patologické fyziologie</c:v>
                </c:pt>
                <c:pt idx="8">
                  <c:v>Farmakologický ústav</c:v>
                </c:pt>
                <c:pt idx="9">
                  <c:v>Ústav patologie</c:v>
                </c:pt>
                <c:pt idx="10">
                  <c:v>Ústav imunologie a mikrobiologie</c:v>
                </c:pt>
                <c:pt idx="11">
                  <c:v>Ústav lék.biochemie a LD</c:v>
                </c:pt>
              </c:strCache>
            </c:strRef>
          </c:cat>
          <c:val>
            <c:numRef>
              <c:f>GRAFY!$P$22:$P$33</c:f>
              <c:numCache>
                <c:formatCode>#,##0</c:formatCode>
                <c:ptCount val="12"/>
                <c:pt idx="1">
                  <c:v>82.216941514275831</c:v>
                </c:pt>
                <c:pt idx="2">
                  <c:v>99.988133737883928</c:v>
                </c:pt>
                <c:pt idx="3">
                  <c:v>105.37095053617118</c:v>
                </c:pt>
                <c:pt idx="4">
                  <c:v>91.535625796125601</c:v>
                </c:pt>
                <c:pt idx="5">
                  <c:v>103.61021893104569</c:v>
                </c:pt>
                <c:pt idx="6">
                  <c:v>108.10368523647446</c:v>
                </c:pt>
                <c:pt idx="7">
                  <c:v>95.405670536640372</c:v>
                </c:pt>
                <c:pt idx="8">
                  <c:v>81.164540320848587</c:v>
                </c:pt>
                <c:pt idx="9">
                  <c:v>64.564964132482928</c:v>
                </c:pt>
                <c:pt idx="10">
                  <c:v>121.11575071039717</c:v>
                </c:pt>
                <c:pt idx="11">
                  <c:v>114.0738404710003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8-4FF0-8918-5963E6631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4042271"/>
        <c:axId val="354041439"/>
      </c:barChart>
      <c:catAx>
        <c:axId val="354042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041439"/>
        <c:crosses val="autoZero"/>
        <c:auto val="1"/>
        <c:lblAlgn val="ctr"/>
        <c:lblOffset val="100"/>
        <c:noMultiLvlLbl val="0"/>
      </c:catAx>
      <c:valAx>
        <c:axId val="35404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042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teorie_human_2019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GRAFY!$B$66:$B$70</c:f>
              <c:strCache>
                <c:ptCount val="5"/>
                <c:pt idx="1">
                  <c:v>Ústav tělesné výchovy</c:v>
                </c:pt>
                <c:pt idx="2">
                  <c:v>Ústav dějin lékařství a cizích jazyků</c:v>
                </c:pt>
                <c:pt idx="3">
                  <c:v>Ústav  humanitních studií v lékařství</c:v>
                </c:pt>
                <c:pt idx="4">
                  <c:v>Ústav veřejného zdrav.a med.práva</c:v>
                </c:pt>
              </c:strCache>
            </c:strRef>
          </c:cat>
          <c:val>
            <c:numRef>
              <c:f>GRAFY!$U$66:$U$70</c:f>
              <c:numCache>
                <c:formatCode>#,##0</c:formatCode>
                <c:ptCount val="5"/>
                <c:pt idx="1">
                  <c:v>95.214589332236415</c:v>
                </c:pt>
                <c:pt idx="2">
                  <c:v>68.876197994400115</c:v>
                </c:pt>
                <c:pt idx="3">
                  <c:v>104.73327522723635</c:v>
                </c:pt>
                <c:pt idx="4">
                  <c:v>159.86969867819332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F-4A2B-BC5C-4E3B16E5A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123727"/>
        <c:axId val="360126223"/>
      </c:barChart>
      <c:catAx>
        <c:axId val="360123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0126223"/>
        <c:crosses val="autoZero"/>
        <c:auto val="1"/>
        <c:lblAlgn val="ctr"/>
        <c:lblOffset val="100"/>
        <c:noMultiLvlLbl val="0"/>
      </c:catAx>
      <c:valAx>
        <c:axId val="36012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0123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teorie_human_2018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GRAFY!$B$66:$B$70</c:f>
              <c:strCache>
                <c:ptCount val="5"/>
                <c:pt idx="1">
                  <c:v>Ústav tělesné výchovy</c:v>
                </c:pt>
                <c:pt idx="2">
                  <c:v>Ústav dějin lékařství a cizích jazyků</c:v>
                </c:pt>
                <c:pt idx="3">
                  <c:v>Ústav  humanitních studií v lékařství</c:v>
                </c:pt>
                <c:pt idx="4">
                  <c:v>Ústav veřejného zdrav.a med.práva</c:v>
                </c:pt>
              </c:strCache>
            </c:strRef>
          </c:cat>
          <c:val>
            <c:numRef>
              <c:f>GRAFY!$Q$66:$Q$70</c:f>
              <c:numCache>
                <c:formatCode>#,##0</c:formatCode>
                <c:ptCount val="5"/>
                <c:pt idx="1">
                  <c:v>94.034086966176744</c:v>
                </c:pt>
                <c:pt idx="2">
                  <c:v>74.837879319767168</c:v>
                </c:pt>
                <c:pt idx="3">
                  <c:v>106.05596190612876</c:v>
                </c:pt>
                <c:pt idx="4">
                  <c:v>165.28232721168067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D-48E1-839B-D7922484D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751903"/>
        <c:axId val="361776447"/>
      </c:barChart>
      <c:catAx>
        <c:axId val="361751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1776447"/>
        <c:crosses val="autoZero"/>
        <c:auto val="1"/>
        <c:lblAlgn val="ctr"/>
        <c:lblOffset val="100"/>
        <c:noMultiLvlLbl val="0"/>
      </c:catAx>
      <c:valAx>
        <c:axId val="361776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1751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nechir_2018/19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GRAFY!$B$1:$B$26</c:f>
              <c:strCache>
                <c:ptCount val="26"/>
                <c:pt idx="1">
                  <c:v>Ústav teorie a praxe ošetřovatelství</c:v>
                </c:pt>
                <c:pt idx="2">
                  <c:v>Ústav všeobecného lékařství</c:v>
                </c:pt>
                <c:pt idx="3">
                  <c:v>Pediatrická klinika - Krč</c:v>
                </c:pt>
                <c:pt idx="4">
                  <c:v>Ústav radiační onkologie - Bulovka</c:v>
                </c:pt>
                <c:pt idx="5">
                  <c:v>Onkologická klinika Krč</c:v>
                </c:pt>
                <c:pt idx="6">
                  <c:v>Klinika nefrologie</c:v>
                </c:pt>
                <c:pt idx="7">
                  <c:v>I. interní klinika</c:v>
                </c:pt>
                <c:pt idx="8">
                  <c:v>II. interní klinika</c:v>
                </c:pt>
                <c:pt idx="9">
                  <c:v>III. interní klinika</c:v>
                </c:pt>
                <c:pt idx="10">
                  <c:v>IV. interní klinika</c:v>
                </c:pt>
                <c:pt idx="11">
                  <c:v>Klinika pracovního lékařství</c:v>
                </c:pt>
                <c:pt idx="12">
                  <c:v>I. klinika tuberkulózy a respiračních nemocí</c:v>
                </c:pt>
                <c:pt idx="13">
                  <c:v>Dermatovenerologická klinika</c:v>
                </c:pt>
                <c:pt idx="14">
                  <c:v>Geriatrická klinika</c:v>
                </c:pt>
                <c:pt idx="15">
                  <c:v>Neurologická klinika</c:v>
                </c:pt>
                <c:pt idx="16">
                  <c:v>Psychiatrická klinika</c:v>
                </c:pt>
                <c:pt idx="17">
                  <c:v>Klinika adiktologie</c:v>
                </c:pt>
                <c:pt idx="18">
                  <c:v>Onkologická klinika</c:v>
                </c:pt>
                <c:pt idx="19">
                  <c:v>Revmatologická klinika</c:v>
                </c:pt>
                <c:pt idx="20">
                  <c:v>Klinika dětského a dorostového lékařství</c:v>
                </c:pt>
                <c:pt idx="21">
                  <c:v>Klinika infekčních a tropických nemocí</c:v>
                </c:pt>
                <c:pt idx="22">
                  <c:v>Interní klinika ÚVN</c:v>
                </c:pt>
                <c:pt idx="23">
                  <c:v>Onkologická klinika VFN, ÚVN</c:v>
                </c:pt>
                <c:pt idx="24">
                  <c:v>Klinika infekčních nemocí ÚVN</c:v>
                </c:pt>
                <c:pt idx="25">
                  <c:v>Pneumologická klinika</c:v>
                </c:pt>
              </c:strCache>
            </c:strRef>
          </c:cat>
          <c:val>
            <c:numRef>
              <c:f>GRAFY!$R$1:$R$26</c:f>
              <c:numCache>
                <c:formatCode>0</c:formatCode>
                <c:ptCount val="26"/>
                <c:pt idx="1">
                  <c:v>16.596981981025955</c:v>
                </c:pt>
                <c:pt idx="2">
                  <c:v>43.126684636118597</c:v>
                </c:pt>
                <c:pt idx="3">
                  <c:v>48.830032423141525</c:v>
                </c:pt>
                <c:pt idx="4">
                  <c:v>86.984138916033999</c:v>
                </c:pt>
                <c:pt idx="5">
                  <c:v>109.27369417935456</c:v>
                </c:pt>
                <c:pt idx="6">
                  <c:v>102.44118001526574</c:v>
                </c:pt>
                <c:pt idx="7">
                  <c:v>112.53761048078732</c:v>
                </c:pt>
                <c:pt idx="8">
                  <c:v>128.79854456454129</c:v>
                </c:pt>
                <c:pt idx="9">
                  <c:v>77.389909546409143</c:v>
                </c:pt>
                <c:pt idx="10">
                  <c:v>98.900666642940493</c:v>
                </c:pt>
                <c:pt idx="11">
                  <c:v>92.764378478664185</c:v>
                </c:pt>
                <c:pt idx="12">
                  <c:v>118.22910078137924</c:v>
                </c:pt>
                <c:pt idx="13">
                  <c:v>74.42308910361524</c:v>
                </c:pt>
                <c:pt idx="14">
                  <c:v>100.60969767160897</c:v>
                </c:pt>
                <c:pt idx="15">
                  <c:v>103.11533602842189</c:v>
                </c:pt>
                <c:pt idx="16">
                  <c:v>86.066506816553527</c:v>
                </c:pt>
                <c:pt idx="17">
                  <c:v>68.606313391978389</c:v>
                </c:pt>
                <c:pt idx="18">
                  <c:v>109.20170887357106</c:v>
                </c:pt>
                <c:pt idx="19">
                  <c:v>102.57587101926724</c:v>
                </c:pt>
                <c:pt idx="20">
                  <c:v>101.88440360397664</c:v>
                </c:pt>
                <c:pt idx="21">
                  <c:v>82.169780195837973</c:v>
                </c:pt>
                <c:pt idx="22">
                  <c:v>114.0570757338983</c:v>
                </c:pt>
                <c:pt idx="23">
                  <c:v>101.07816711590297</c:v>
                </c:pt>
                <c:pt idx="24">
                  <c:v>108.72620839052139</c:v>
                </c:pt>
                <c:pt idx="25">
                  <c:v>58.867194392557487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D-4C59-AD6C-22450399F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744127"/>
        <c:axId val="356742047"/>
      </c:barChart>
      <c:catAx>
        <c:axId val="35674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6742047"/>
        <c:crosses val="autoZero"/>
        <c:auto val="1"/>
        <c:lblAlgn val="ctr"/>
        <c:lblOffset val="100"/>
        <c:noMultiLvlLbl val="0"/>
      </c:catAx>
      <c:valAx>
        <c:axId val="356742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6744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 smtClean="0"/>
              <a:t>nechir</a:t>
            </a:r>
            <a:r>
              <a:rPr lang="cs-CZ" baseline="0" dirty="0" smtClean="0"/>
              <a:t> 2017/18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GRAFY!$B$1:$B$26</c:f>
              <c:strCache>
                <c:ptCount val="26"/>
                <c:pt idx="1">
                  <c:v>Ústav teorie a praxe ošetřovatelství</c:v>
                </c:pt>
                <c:pt idx="2">
                  <c:v>Ústav všeobecného lékařství</c:v>
                </c:pt>
                <c:pt idx="3">
                  <c:v>Pediatrická klinika - Krč</c:v>
                </c:pt>
                <c:pt idx="4">
                  <c:v>Ústav radiační onkologie - Bulovka</c:v>
                </c:pt>
                <c:pt idx="5">
                  <c:v>Onkologická klinika Krč</c:v>
                </c:pt>
                <c:pt idx="6">
                  <c:v>Klinika nefrologie</c:v>
                </c:pt>
                <c:pt idx="7">
                  <c:v>I. interní klinika</c:v>
                </c:pt>
                <c:pt idx="8">
                  <c:v>II. interní klinika</c:v>
                </c:pt>
                <c:pt idx="9">
                  <c:v>III. interní klinika</c:v>
                </c:pt>
                <c:pt idx="10">
                  <c:v>IV. interní klinika</c:v>
                </c:pt>
                <c:pt idx="11">
                  <c:v>Klinika pracovního lékařství</c:v>
                </c:pt>
                <c:pt idx="12">
                  <c:v>I. klinika tuberkulózy a respiračních nemocí</c:v>
                </c:pt>
                <c:pt idx="13">
                  <c:v>Dermatovenerologická klinika</c:v>
                </c:pt>
                <c:pt idx="14">
                  <c:v>Geriatrická klinika</c:v>
                </c:pt>
                <c:pt idx="15">
                  <c:v>Neurologická klinika</c:v>
                </c:pt>
                <c:pt idx="16">
                  <c:v>Psychiatrická klinika</c:v>
                </c:pt>
                <c:pt idx="17">
                  <c:v>Klinika adiktologie</c:v>
                </c:pt>
                <c:pt idx="18">
                  <c:v>Onkologická klinika</c:v>
                </c:pt>
                <c:pt idx="19">
                  <c:v>Revmatologická klinika</c:v>
                </c:pt>
                <c:pt idx="20">
                  <c:v>Klinika dětského a dorostového lékařství</c:v>
                </c:pt>
                <c:pt idx="21">
                  <c:v>Klinika infekčních a tropických nemocí</c:v>
                </c:pt>
                <c:pt idx="22">
                  <c:v>Interní klinika ÚVN</c:v>
                </c:pt>
                <c:pt idx="23">
                  <c:v>Onkologická klinika VFN, ÚVN</c:v>
                </c:pt>
                <c:pt idx="24">
                  <c:v>Klinika infekčních nemocí ÚVN</c:v>
                </c:pt>
                <c:pt idx="25">
                  <c:v>Pneumologická klinika</c:v>
                </c:pt>
              </c:strCache>
            </c:strRef>
          </c:cat>
          <c:val>
            <c:numRef>
              <c:f>GRAFY!$N$1:$N$26</c:f>
              <c:numCache>
                <c:formatCode>#,##0</c:formatCode>
                <c:ptCount val="26"/>
                <c:pt idx="1">
                  <c:v>16.909557566866351</c:v>
                </c:pt>
                <c:pt idx="2">
                  <c:v>39.228634319073599</c:v>
                </c:pt>
                <c:pt idx="3">
                  <c:v>28.595086671672728</c:v>
                </c:pt>
                <c:pt idx="4">
                  <c:v>86.14945392172487</c:v>
                </c:pt>
                <c:pt idx="5">
                  <c:v>126.6729909607501</c:v>
                </c:pt>
                <c:pt idx="6">
                  <c:v>102.18627748184718</c:v>
                </c:pt>
                <c:pt idx="7">
                  <c:v>114.74762630051453</c:v>
                </c:pt>
                <c:pt idx="8">
                  <c:v>120.77024658352933</c:v>
                </c:pt>
                <c:pt idx="9">
                  <c:v>85.490122530632661</c:v>
                </c:pt>
                <c:pt idx="10">
                  <c:v>109.3531809918772</c:v>
                </c:pt>
                <c:pt idx="11">
                  <c:v>99.985431570553374</c:v>
                </c:pt>
                <c:pt idx="12">
                  <c:v>138.78515771430861</c:v>
                </c:pt>
                <c:pt idx="13">
                  <c:v>72.326371426314196</c:v>
                </c:pt>
                <c:pt idx="14">
                  <c:v>208.19565960062417</c:v>
                </c:pt>
                <c:pt idx="15">
                  <c:v>109.71191046412403</c:v>
                </c:pt>
                <c:pt idx="16">
                  <c:v>84.95395386025838</c:v>
                </c:pt>
                <c:pt idx="17">
                  <c:v>74.806940886389938</c:v>
                </c:pt>
                <c:pt idx="18">
                  <c:v>110.05233846541245</c:v>
                </c:pt>
                <c:pt idx="19">
                  <c:v>98.624069169697336</c:v>
                </c:pt>
                <c:pt idx="20">
                  <c:v>94.060090241637695</c:v>
                </c:pt>
                <c:pt idx="21">
                  <c:v>97.830582079072883</c:v>
                </c:pt>
                <c:pt idx="22">
                  <c:v>115.34697301579905</c:v>
                </c:pt>
                <c:pt idx="23">
                  <c:v>90.81305965904474</c:v>
                </c:pt>
                <c:pt idx="24">
                  <c:v>119.5023978902819</c:v>
                </c:pt>
                <c:pt idx="25">
                  <c:v>62.02607571215227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1-47FE-9D74-588EE120C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3268351"/>
        <c:axId val="363266687"/>
      </c:barChart>
      <c:catAx>
        <c:axId val="36326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266687"/>
        <c:crosses val="autoZero"/>
        <c:auto val="1"/>
        <c:lblAlgn val="ctr"/>
        <c:lblOffset val="100"/>
        <c:noMultiLvlLbl val="0"/>
      </c:catAx>
      <c:valAx>
        <c:axId val="36326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26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GRAFY!$P$1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GRAFY!$B$2:$B$23</c:f>
              <c:strCache>
                <c:ptCount val="22"/>
                <c:pt idx="0">
                  <c:v>Chirurgická klinika - Krč</c:v>
                </c:pt>
                <c:pt idx="1">
                  <c:v>Ortopedická klinika - Bulovka</c:v>
                </c:pt>
                <c:pt idx="2">
                  <c:v>Chirurgická klinika - Bulovka</c:v>
                </c:pt>
                <c:pt idx="3">
                  <c:v>Klinika plastické chirurgie - Bulovka</c:v>
                </c:pt>
                <c:pt idx="4">
                  <c:v>Gynekologicko-porodnická klinika - Bulovka</c:v>
                </c:pt>
                <c:pt idx="5">
                  <c:v>Anesteziologicko-resusc. klinika FTN</c:v>
                </c:pt>
                <c:pt idx="6">
                  <c:v>I. chirurgická klinika</c:v>
                </c:pt>
                <c:pt idx="7">
                  <c:v>III. chirurgická klinika</c:v>
                </c:pt>
                <c:pt idx="8">
                  <c:v>II. chirurgická klinika</c:v>
                </c:pt>
                <c:pt idx="9">
                  <c:v>Klinika anest.,resuscitace a IM</c:v>
                </c:pt>
                <c:pt idx="10">
                  <c:v>Klinika spondylochirurgie</c:v>
                </c:pt>
                <c:pt idx="11">
                  <c:v>Ortopedická klinika</c:v>
                </c:pt>
                <c:pt idx="12">
                  <c:v>Urologická klinika</c:v>
                </c:pt>
                <c:pt idx="13">
                  <c:v>Klinika otorhinolaringologie a chirurgie hlavy a krku </c:v>
                </c:pt>
                <c:pt idx="14">
                  <c:v>Foniatrická klinika</c:v>
                </c:pt>
                <c:pt idx="15">
                  <c:v>Oční klinika</c:v>
                </c:pt>
                <c:pt idx="16">
                  <c:v>Stomatologická klinika</c:v>
                </c:pt>
                <c:pt idx="17">
                  <c:v>Gynekologickoporodnická klinika</c:v>
                </c:pt>
                <c:pt idx="18">
                  <c:v>Neurochirurgická klinika</c:v>
                </c:pt>
                <c:pt idx="19">
                  <c:v>Oční odd. ÚVN</c:v>
                </c:pt>
                <c:pt idx="20">
                  <c:v>Klinika ortopedie ÚVN</c:v>
                </c:pt>
                <c:pt idx="21">
                  <c:v>Kl. anesteziologie, resusc. a IM </c:v>
                </c:pt>
              </c:strCache>
            </c:strRef>
          </c:cat>
          <c:val>
            <c:numRef>
              <c:f>GRAFY!$P$2:$P$23</c:f>
              <c:numCache>
                <c:formatCode>0</c:formatCode>
                <c:ptCount val="22"/>
                <c:pt idx="0">
                  <c:v>70.741519683474138</c:v>
                </c:pt>
                <c:pt idx="1">
                  <c:v>132.26404553758815</c:v>
                </c:pt>
                <c:pt idx="2">
                  <c:v>64.9146631837786</c:v>
                </c:pt>
                <c:pt idx="3">
                  <c:v>69.885271678993647</c:v>
                </c:pt>
                <c:pt idx="4">
                  <c:v>81.876113030231508</c:v>
                </c:pt>
                <c:pt idx="5">
                  <c:v>54.631126084086404</c:v>
                </c:pt>
                <c:pt idx="6">
                  <c:v>84.489257397701806</c:v>
                </c:pt>
                <c:pt idx="7">
                  <c:v>132.35121657014892</c:v>
                </c:pt>
                <c:pt idx="8">
                  <c:v>96.537567013738538</c:v>
                </c:pt>
                <c:pt idx="9">
                  <c:v>110.72060054467781</c:v>
                </c:pt>
                <c:pt idx="10">
                  <c:v>154.48323213251228</c:v>
                </c:pt>
                <c:pt idx="11">
                  <c:v>171.02530206402798</c:v>
                </c:pt>
                <c:pt idx="12">
                  <c:v>144.99619880785798</c:v>
                </c:pt>
                <c:pt idx="13">
                  <c:v>103.45760807380432</c:v>
                </c:pt>
                <c:pt idx="14">
                  <c:v>152.67928780824727</c:v>
                </c:pt>
                <c:pt idx="15">
                  <c:v>108.09274975601922</c:v>
                </c:pt>
                <c:pt idx="16">
                  <c:v>57.422942738702218</c:v>
                </c:pt>
                <c:pt idx="17">
                  <c:v>70.282703634067246</c:v>
                </c:pt>
                <c:pt idx="18">
                  <c:v>114.72316722525063</c:v>
                </c:pt>
                <c:pt idx="19">
                  <c:v>89.557700517765468</c:v>
                </c:pt>
                <c:pt idx="20">
                  <c:v>85.272854434001431</c:v>
                </c:pt>
                <c:pt idx="21">
                  <c:v>151.16814131421802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5-4601-A7DD-512174367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692831"/>
        <c:axId val="359696991"/>
      </c:barChart>
      <c:catAx>
        <c:axId val="359692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9696991"/>
        <c:crosses val="autoZero"/>
        <c:auto val="1"/>
        <c:lblAlgn val="ctr"/>
        <c:lblOffset val="100"/>
        <c:noMultiLvlLbl val="0"/>
      </c:catAx>
      <c:valAx>
        <c:axId val="35969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9692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GRAFY!$B$1:$B$23</c:f>
              <c:strCache>
                <c:ptCount val="23"/>
                <c:pt idx="1">
                  <c:v>Chirurgická klinika - Krč</c:v>
                </c:pt>
                <c:pt idx="2">
                  <c:v>Ortopedická klinika - Bulovka</c:v>
                </c:pt>
                <c:pt idx="3">
                  <c:v>Chirurgická klinika - Bulovka</c:v>
                </c:pt>
                <c:pt idx="4">
                  <c:v>Klinika plastické chirurgie - Bulovka</c:v>
                </c:pt>
                <c:pt idx="5">
                  <c:v>Gynekologicko-porodnická klinika - Bulovka</c:v>
                </c:pt>
                <c:pt idx="6">
                  <c:v>Anesteziologicko-resusc. klinika FTN</c:v>
                </c:pt>
                <c:pt idx="7">
                  <c:v>I. chirurgická klinika</c:v>
                </c:pt>
                <c:pt idx="8">
                  <c:v>III. chirurgická klinika</c:v>
                </c:pt>
                <c:pt idx="9">
                  <c:v>II. chirurgická klinika</c:v>
                </c:pt>
                <c:pt idx="10">
                  <c:v>Klinika anest.,resuscitace a IM</c:v>
                </c:pt>
                <c:pt idx="11">
                  <c:v>Klinika spondylochirurgie</c:v>
                </c:pt>
                <c:pt idx="12">
                  <c:v>Ortopedická klinika</c:v>
                </c:pt>
                <c:pt idx="13">
                  <c:v>Urologická klinika</c:v>
                </c:pt>
                <c:pt idx="14">
                  <c:v>Klinika otorhinolaringologie a chirurgie hlavy a krku </c:v>
                </c:pt>
                <c:pt idx="15">
                  <c:v>Foniatrická klinika</c:v>
                </c:pt>
                <c:pt idx="16">
                  <c:v>Oční klinika</c:v>
                </c:pt>
                <c:pt idx="17">
                  <c:v>Stomatologická klinika</c:v>
                </c:pt>
                <c:pt idx="18">
                  <c:v>Gynekologickoporodnická klinika</c:v>
                </c:pt>
                <c:pt idx="19">
                  <c:v>Neurochirurgická klinika</c:v>
                </c:pt>
                <c:pt idx="20">
                  <c:v>Oční odd. ÚVN</c:v>
                </c:pt>
                <c:pt idx="21">
                  <c:v>Klinika ortopedie ÚVN</c:v>
                </c:pt>
                <c:pt idx="22">
                  <c:v>Kl. anesteziologie, resusc. a IM </c:v>
                </c:pt>
              </c:strCache>
            </c:strRef>
          </c:cat>
          <c:val>
            <c:numRef>
              <c:f>GRAFY!$N$1:$N$23</c:f>
              <c:numCache>
                <c:formatCode>#,##0</c:formatCode>
                <c:ptCount val="23"/>
                <c:pt idx="1">
                  <c:v>64.439100294156077</c:v>
                </c:pt>
                <c:pt idx="2">
                  <c:v>110.01716051373764</c:v>
                </c:pt>
                <c:pt idx="3">
                  <c:v>58.77266840568106</c:v>
                </c:pt>
                <c:pt idx="4">
                  <c:v>31.603616175712158</c:v>
                </c:pt>
                <c:pt idx="5">
                  <c:v>73.828071985016692</c:v>
                </c:pt>
                <c:pt idx="6">
                  <c:v>57.190049235058694</c:v>
                </c:pt>
                <c:pt idx="7">
                  <c:v>76.229143969737066</c:v>
                </c:pt>
                <c:pt idx="8">
                  <c:v>154.49445049158714</c:v>
                </c:pt>
                <c:pt idx="9">
                  <c:v>134.33871583375461</c:v>
                </c:pt>
                <c:pt idx="10">
                  <c:v>108.28534181422268</c:v>
                </c:pt>
                <c:pt idx="11">
                  <c:v>0</c:v>
                </c:pt>
                <c:pt idx="12">
                  <c:v>223.9786726901645</c:v>
                </c:pt>
                <c:pt idx="13">
                  <c:v>148.74064964317671</c:v>
                </c:pt>
                <c:pt idx="14">
                  <c:v>99.982660284010578</c:v>
                </c:pt>
                <c:pt idx="15">
                  <c:v>199.69306345121618</c:v>
                </c:pt>
                <c:pt idx="16">
                  <c:v>112.95503030211262</c:v>
                </c:pt>
                <c:pt idx="17">
                  <c:v>64.887627671900844</c:v>
                </c:pt>
                <c:pt idx="18">
                  <c:v>66.851372888125425</c:v>
                </c:pt>
                <c:pt idx="19">
                  <c:v>111.57653415467459</c:v>
                </c:pt>
                <c:pt idx="20">
                  <c:v>75.642036814885941</c:v>
                </c:pt>
                <c:pt idx="21">
                  <c:v>83.793752636613775</c:v>
                </c:pt>
                <c:pt idx="22">
                  <c:v>148.38877519467005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3-481B-A58C-D53E1EF13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3607583"/>
        <c:axId val="363601759"/>
      </c:barChart>
      <c:catAx>
        <c:axId val="363607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601759"/>
        <c:crosses val="autoZero"/>
        <c:auto val="1"/>
        <c:lblAlgn val="ctr"/>
        <c:lblOffset val="100"/>
        <c:noMultiLvlLbl val="0"/>
      </c:catAx>
      <c:valAx>
        <c:axId val="36360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607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58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41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86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42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90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88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74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4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49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9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34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0FC9-778B-4A6D-BF2A-0911BF7D6658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0BE4-9FD3-4513-ACD7-0718D32A1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81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Analýza evaluace pedagogické zátěže 2018/19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69756" y="391975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KD 16.12.2019</a:t>
            </a:r>
          </a:p>
          <a:p>
            <a:endParaRPr lang="cs-CZ" dirty="0" smtClean="0"/>
          </a:p>
          <a:p>
            <a:r>
              <a:rPr lang="cs-CZ" dirty="0" smtClean="0"/>
              <a:t>Martin Vokurka</a:t>
            </a:r>
          </a:p>
          <a:p>
            <a:r>
              <a:rPr lang="cs-CZ" dirty="0"/>
              <a:t>p</a:t>
            </a:r>
            <a:r>
              <a:rPr lang="cs-CZ" smtClean="0"/>
              <a:t>odklady </a:t>
            </a:r>
            <a:r>
              <a:rPr lang="cs-CZ" dirty="0" smtClean="0"/>
              <a:t>Studijní a Personální oddělení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90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Komentář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údaje o hodinovém výkonu pracovišť </a:t>
            </a:r>
            <a:r>
              <a:rPr lang="cs-CZ" dirty="0" smtClean="0"/>
              <a:t>byly prezentovány </a:t>
            </a:r>
            <a:r>
              <a:rPr lang="cs-CZ" dirty="0" smtClean="0"/>
              <a:t>na výjezdním KD</a:t>
            </a:r>
          </a:p>
          <a:p>
            <a:r>
              <a:rPr lang="cs-CZ" dirty="0" smtClean="0"/>
              <a:t>Tabulky % mediánů hodinové dotace – celá </a:t>
            </a:r>
            <a:r>
              <a:rPr lang="cs-CZ" dirty="0" smtClean="0"/>
              <a:t>fakulta (fakultní medián) </a:t>
            </a:r>
            <a:r>
              <a:rPr lang="cs-CZ" dirty="0" smtClean="0"/>
              <a:t>a po skupinách oborů </a:t>
            </a:r>
            <a:r>
              <a:rPr lang="cs-CZ" dirty="0" smtClean="0"/>
              <a:t>(oborové mediány) – </a:t>
            </a:r>
            <a:r>
              <a:rPr lang="cs-CZ" dirty="0" smtClean="0"/>
              <a:t>srovnání dvou posledních akademických roků</a:t>
            </a:r>
          </a:p>
          <a:p>
            <a:r>
              <a:rPr lang="cs-CZ" dirty="0" smtClean="0"/>
              <a:t>Analogické tabulky s předchozím srovnáním byly prezentovány na výjezdním KD 7.11.2018 s doplňky </a:t>
            </a:r>
            <a:r>
              <a:rPr lang="cs-CZ" dirty="0" smtClean="0"/>
              <a:t>17.12.2018</a:t>
            </a:r>
          </a:p>
          <a:p>
            <a:r>
              <a:rPr lang="cs-CZ" dirty="0" smtClean="0"/>
              <a:t>Postup pro tento a další akademické roky…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79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/>
          </p:nvPr>
        </p:nvGraphicFramePr>
        <p:xfrm>
          <a:off x="455024" y="539933"/>
          <a:ext cx="11075125" cy="560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66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Biologické teoretické obory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2017/18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2018/19</a:t>
            </a:r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644009"/>
              </p:ext>
            </p:extLst>
          </p:nvPr>
        </p:nvGraphicFramePr>
        <p:xfrm>
          <a:off x="838200" y="25610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175292"/>
              </p:ext>
            </p:extLst>
          </p:nvPr>
        </p:nvGraphicFramePr>
        <p:xfrm>
          <a:off x="6477000" y="26850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216257" y="580763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2982 Kč/hod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97857" y="580763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2077 Kč/hod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32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Nebiologické teoretické obory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2018/19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2017/18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471495"/>
              </p:ext>
            </p:extLst>
          </p:nvPr>
        </p:nvGraphicFramePr>
        <p:xfrm>
          <a:off x="1143000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678556"/>
              </p:ext>
            </p:extLst>
          </p:nvPr>
        </p:nvGraphicFramePr>
        <p:xfrm>
          <a:off x="6324600" y="28323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216257" y="580763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1275 Kč/hod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10619" y="5807631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987 Kč/hod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24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Nechirurgické obory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67344"/>
              </p:ext>
            </p:extLst>
          </p:nvPr>
        </p:nvGraphicFramePr>
        <p:xfrm>
          <a:off x="492717" y="2081616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2017/18</a:t>
            </a:r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423191"/>
              </p:ext>
            </p:extLst>
          </p:nvPr>
        </p:nvGraphicFramePr>
        <p:xfrm>
          <a:off x="6353014" y="2081616"/>
          <a:ext cx="5343527" cy="331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160217" y="5787243"/>
            <a:ext cx="2858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Geriatrická klinika – posud v kurikulu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737461" y="1690688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2018/19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44297" y="6269884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2986 Kč/hod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663019" y="6248288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2322 Kč/hod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40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Chirurgické obory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2018/19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2017/18</a:t>
            </a:r>
            <a:endParaRPr lang="cs-CZ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72579"/>
              </p:ext>
            </p:extLst>
          </p:nvPr>
        </p:nvGraphicFramePr>
        <p:xfrm>
          <a:off x="1066800" y="26928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461344"/>
              </p:ext>
            </p:extLst>
          </p:nvPr>
        </p:nvGraphicFramePr>
        <p:xfrm>
          <a:off x="6781800" y="26928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216257" y="580763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2453 Kč/hod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886054" y="580763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1939 Kč/hod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48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Diagnostické obory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2018/19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2017/18</a:t>
            </a:r>
            <a:endParaRPr lang="cs-CZ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188349"/>
              </p:ext>
            </p:extLst>
          </p:nvPr>
        </p:nvGraphicFramePr>
        <p:xfrm>
          <a:off x="6309360" y="259842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166582"/>
              </p:ext>
            </p:extLst>
          </p:nvPr>
        </p:nvGraphicFramePr>
        <p:xfrm>
          <a:off x="998575" y="2487930"/>
          <a:ext cx="452247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591155" y="5480367"/>
            <a:ext cx="2827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RDG klinika – nový povinný předmět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159829" y="592308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3010 Kč/hod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80148" y="5923081"/>
            <a:ext cx="21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2842 Kč/hod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727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166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Analýza evaluace pedagogické zátěže 2018/19</vt:lpstr>
      <vt:lpstr>Komentář </vt:lpstr>
      <vt:lpstr>Prezentace aplikace PowerPoint</vt:lpstr>
      <vt:lpstr>Biologické teoretické obory</vt:lpstr>
      <vt:lpstr>Nebiologické teoretické obory</vt:lpstr>
      <vt:lpstr>Nechirurgické obory</vt:lpstr>
      <vt:lpstr>Chirurgické obory</vt:lpstr>
      <vt:lpstr>Diagnostické obory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Vokurka</dc:creator>
  <cp:lastModifiedBy>Martin Vokurka</cp:lastModifiedBy>
  <cp:revision>23</cp:revision>
  <dcterms:created xsi:type="dcterms:W3CDTF">2019-12-09T20:02:58Z</dcterms:created>
  <dcterms:modified xsi:type="dcterms:W3CDTF">2019-12-12T07:19:57Z</dcterms:modified>
</cp:coreProperties>
</file>