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KD\1_2019_20\v&#253;jezdn&#237;_KD_2019\podklady_v&#253;j_KD_2019\dotace_&#250;stavy_10_2019_n&#225;klady%20na%20hodinu_2018_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KD\1_2019_20\v&#253;jezdn&#237;_KD_2019\podklady_v&#253;j_KD_2019\dotace_&#250;stavy_10_2019_n&#225;klady%20na%20hodinu_2018_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nové mediány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List1!$B$7:$B$75</c:f>
              <c:strCache>
                <c:ptCount val="69"/>
                <c:pt idx="0">
                  <c:v>Anatomický ústav</c:v>
                </c:pt>
                <c:pt idx="1">
                  <c:v>Ústav  histologie a embryologie</c:v>
                </c:pt>
                <c:pt idx="2">
                  <c:v>Ústav biochemie a exp.onkologie</c:v>
                </c:pt>
                <c:pt idx="3">
                  <c:v>Fyziologický ústav</c:v>
                </c:pt>
                <c:pt idx="4">
                  <c:v>Ústav biologie a lékařské genetiky</c:v>
                </c:pt>
                <c:pt idx="5">
                  <c:v>Ústav biofyziky a informatiky</c:v>
                </c:pt>
                <c:pt idx="6">
                  <c:v>Ústav patologické fyziologie</c:v>
                </c:pt>
                <c:pt idx="7">
                  <c:v>Farmakologický ústav</c:v>
                </c:pt>
                <c:pt idx="8">
                  <c:v>Ústav hygieny a epidemiologie</c:v>
                </c:pt>
                <c:pt idx="9">
                  <c:v>Ústav tělesné výchovy</c:v>
                </c:pt>
                <c:pt idx="10">
                  <c:v>Ústav dějin lékařství a cizích jazyků</c:v>
                </c:pt>
                <c:pt idx="11">
                  <c:v>Ústav  humanitních studií v lékařství</c:v>
                </c:pt>
                <c:pt idx="12">
                  <c:v>Ústav teorie a praxe ošetřovatelství</c:v>
                </c:pt>
                <c:pt idx="13">
                  <c:v>Ústav všeobecného lékařství</c:v>
                </c:pt>
                <c:pt idx="14">
                  <c:v>Ústav veřejného zdrav.a med.práva</c:v>
                </c:pt>
                <c:pt idx="15">
                  <c:v>Ústav patologie</c:v>
                </c:pt>
                <c:pt idx="16">
                  <c:v>Ústav nukleární medicíny</c:v>
                </c:pt>
                <c:pt idx="17">
                  <c:v>Ústav imunologie a mikrobiologie</c:v>
                </c:pt>
                <c:pt idx="18">
                  <c:v>Ústav soudního lékařství a toxikologie</c:v>
                </c:pt>
                <c:pt idx="19">
                  <c:v>Ústav tělovýchovného lékařství</c:v>
                </c:pt>
                <c:pt idx="20">
                  <c:v>Sexuologický ústav</c:v>
                </c:pt>
                <c:pt idx="21">
                  <c:v>Ústav lék.biochemie a LD</c:v>
                </c:pt>
                <c:pt idx="22">
                  <c:v>Pediatrická klinika - Krč</c:v>
                </c:pt>
                <c:pt idx="23">
                  <c:v>Chirurgická klinika - Krč</c:v>
                </c:pt>
                <c:pt idx="24">
                  <c:v>Ortopedická klinika - Bulovka</c:v>
                </c:pt>
                <c:pt idx="25">
                  <c:v>Chirurgická klinika - Bulovka</c:v>
                </c:pt>
                <c:pt idx="26">
                  <c:v>Ústav radiační onkologie - Bulovka</c:v>
                </c:pt>
                <c:pt idx="27">
                  <c:v>Klinika plastické chirurgie - Bulovka</c:v>
                </c:pt>
                <c:pt idx="28">
                  <c:v>Gynekologicko-porodnická klinika - Bulovka</c:v>
                </c:pt>
                <c:pt idx="29">
                  <c:v>Anesteziologicko-resusc. klinika FTN</c:v>
                </c:pt>
                <c:pt idx="30">
                  <c:v>Onkologická klinika Krč</c:v>
                </c:pt>
                <c:pt idx="31">
                  <c:v>Klinika nefrologie</c:v>
                </c:pt>
                <c:pt idx="32">
                  <c:v>I. interní klinika</c:v>
                </c:pt>
                <c:pt idx="33">
                  <c:v>II. interní klinika</c:v>
                </c:pt>
                <c:pt idx="34">
                  <c:v>III. interní klinika</c:v>
                </c:pt>
                <c:pt idx="35">
                  <c:v>IV. interní klinika</c:v>
                </c:pt>
                <c:pt idx="36">
                  <c:v>Klinika pracovního lékařství</c:v>
                </c:pt>
                <c:pt idx="37">
                  <c:v>I. klinika tuberkulózy a respiračních nemocí</c:v>
                </c:pt>
                <c:pt idx="38">
                  <c:v>Dermatovenerologická klinika</c:v>
                </c:pt>
                <c:pt idx="39">
                  <c:v>Geriatrická klinika</c:v>
                </c:pt>
                <c:pt idx="40">
                  <c:v>Neurologická klinika</c:v>
                </c:pt>
                <c:pt idx="41">
                  <c:v>Psychiatrická klinika</c:v>
                </c:pt>
                <c:pt idx="42">
                  <c:v>Klinika adiktologie</c:v>
                </c:pt>
                <c:pt idx="43">
                  <c:v>Radiodiagnostická klinika</c:v>
                </c:pt>
                <c:pt idx="44">
                  <c:v>Onkologická klinika</c:v>
                </c:pt>
                <c:pt idx="45">
                  <c:v>Klinika rehabilitačního lékařství</c:v>
                </c:pt>
                <c:pt idx="46">
                  <c:v>Revmatologická klinika</c:v>
                </c:pt>
                <c:pt idx="47">
                  <c:v>Klinika dětského a dorostového lékařství</c:v>
                </c:pt>
                <c:pt idx="48">
                  <c:v>I. chirurgická klinika</c:v>
                </c:pt>
                <c:pt idx="49">
                  <c:v>III. chirurgická klinika</c:v>
                </c:pt>
                <c:pt idx="50">
                  <c:v>II. chirurgická klinika</c:v>
                </c:pt>
                <c:pt idx="51">
                  <c:v>Klinika anest.,resuscitace a IM</c:v>
                </c:pt>
                <c:pt idx="52">
                  <c:v>Klinika spondylochirurgie</c:v>
                </c:pt>
                <c:pt idx="53">
                  <c:v>Ortopedická klinika</c:v>
                </c:pt>
                <c:pt idx="54">
                  <c:v>Urologická klinika</c:v>
                </c:pt>
                <c:pt idx="55">
                  <c:v>Klinika otorhinolaringologie a chirurgie hlavy a krku </c:v>
                </c:pt>
                <c:pt idx="56">
                  <c:v>Foniatrická klinika</c:v>
                </c:pt>
                <c:pt idx="57">
                  <c:v>Oční klinika</c:v>
                </c:pt>
                <c:pt idx="58">
                  <c:v>Stomatologická klinika</c:v>
                </c:pt>
                <c:pt idx="59">
                  <c:v>Gynekologickoporodnická klinika</c:v>
                </c:pt>
                <c:pt idx="60">
                  <c:v>Klinika infekčních a tropických nemocí</c:v>
                </c:pt>
                <c:pt idx="61">
                  <c:v>Neurochirurgická klinika</c:v>
                </c:pt>
                <c:pt idx="62">
                  <c:v>Interní klinika ÚVN</c:v>
                </c:pt>
                <c:pt idx="63">
                  <c:v>Oční odd. ÚVN</c:v>
                </c:pt>
                <c:pt idx="64">
                  <c:v>Klinika ortopedie ÚVN</c:v>
                </c:pt>
                <c:pt idx="65">
                  <c:v>Kl. anesteziologie, resusc. a IM </c:v>
                </c:pt>
                <c:pt idx="66">
                  <c:v>Onkologická klinika VFN, ÚVN</c:v>
                </c:pt>
                <c:pt idx="67">
                  <c:v>Klinika infekčních nemocí ÚVN</c:v>
                </c:pt>
                <c:pt idx="68">
                  <c:v>Pneumologická klinika</c:v>
                </c:pt>
              </c:strCache>
            </c:strRef>
          </c:cat>
          <c:val>
            <c:numRef>
              <c:f>List1!$M$7:$M$75</c:f>
              <c:numCache>
                <c:formatCode>0%</c:formatCode>
                <c:ptCount val="69"/>
                <c:pt idx="0">
                  <c:v>1.0396718230966304</c:v>
                </c:pt>
                <c:pt idx="1">
                  <c:v>0.69878639782082164</c:v>
                </c:pt>
                <c:pt idx="2">
                  <c:v>1.1268532128114443</c:v>
                </c:pt>
                <c:pt idx="3">
                  <c:v>0.93792624977494488</c:v>
                </c:pt>
                <c:pt idx="4">
                  <c:v>1.1109523533922707</c:v>
                </c:pt>
                <c:pt idx="5">
                  <c:v>1.1136675453416505</c:v>
                </c:pt>
                <c:pt idx="6">
                  <c:v>1.1232698912991603</c:v>
                </c:pt>
                <c:pt idx="7">
                  <c:v>0.80747227824792556</c:v>
                </c:pt>
                <c:pt idx="8">
                  <c:v>0.83503917145557771</c:v>
                </c:pt>
                <c:pt idx="9">
                  <c:v>0.45230477421237492</c:v>
                </c:pt>
                <c:pt idx="10">
                  <c:v>0.3271876022461257</c:v>
                </c:pt>
                <c:pt idx="11">
                  <c:v>0.4975220786688761</c:v>
                </c:pt>
                <c:pt idx="12">
                  <c:v>0.18353145499137496</c:v>
                </c:pt>
                <c:pt idx="13">
                  <c:v>0.47690014903129657</c:v>
                </c:pt>
                <c:pt idx="14">
                  <c:v>0.75944063269260986</c:v>
                </c:pt>
                <c:pt idx="15">
                  <c:v>0.58809864312831428</c:v>
                </c:pt>
                <c:pt idx="16">
                  <c:v>1.2834366375968602</c:v>
                </c:pt>
                <c:pt idx="17">
                  <c:v>1.1572007413425949</c:v>
                </c:pt>
                <c:pt idx="18">
                  <c:v>1.2924164534204889</c:v>
                </c:pt>
                <c:pt idx="19">
                  <c:v>0</c:v>
                </c:pt>
                <c:pt idx="20">
                  <c:v>2.7305734204182883</c:v>
                </c:pt>
                <c:pt idx="21">
                  <c:v>1.1322656482861402</c:v>
                </c:pt>
                <c:pt idx="22">
                  <c:v>0.53996846584159486</c:v>
                </c:pt>
                <c:pt idx="23">
                  <c:v>0.64625923612158287</c:v>
                </c:pt>
                <c:pt idx="24">
                  <c:v>1.2088066456918918</c:v>
                </c:pt>
                <c:pt idx="25">
                  <c:v>0.59327745450748481</c:v>
                </c:pt>
                <c:pt idx="26">
                  <c:v>0.96188123808788706</c:v>
                </c:pt>
                <c:pt idx="27">
                  <c:v>0.63870555673834362</c:v>
                </c:pt>
                <c:pt idx="28">
                  <c:v>0.74829398384186996</c:v>
                </c:pt>
                <c:pt idx="29">
                  <c:v>0.49929266871931427</c:v>
                </c:pt>
                <c:pt idx="30">
                  <c:v>1.208361864099569</c:v>
                </c:pt>
                <c:pt idx="31">
                  <c:v>1.1328070875011502</c:v>
                </c:pt>
                <c:pt idx="32">
                  <c:v>1.2444546494298687</c:v>
                </c:pt>
                <c:pt idx="33">
                  <c:v>1.4242700457062538</c:v>
                </c:pt>
                <c:pt idx="34">
                  <c:v>0.85578707724941261</c:v>
                </c:pt>
                <c:pt idx="35">
                  <c:v>1.093655657959193</c:v>
                </c:pt>
                <c:pt idx="36">
                  <c:v>1.0257998335494609</c:v>
                </c:pt>
                <c:pt idx="37">
                  <c:v>1.3073918447061608</c:v>
                </c:pt>
                <c:pt idx="38">
                  <c:v>0.82297961423073784</c:v>
                </c:pt>
                <c:pt idx="39">
                  <c:v>1.1125543319274791</c:v>
                </c:pt>
                <c:pt idx="40">
                  <c:v>1.1402619870803137</c:v>
                </c:pt>
                <c:pt idx="41">
                  <c:v>0.95173395019199281</c:v>
                </c:pt>
                <c:pt idx="42">
                  <c:v>0.75865699756852412</c:v>
                </c:pt>
                <c:pt idx="43">
                  <c:v>0.95977221406119617</c:v>
                </c:pt>
                <c:pt idx="44">
                  <c:v>1.207565841791203</c:v>
                </c:pt>
                <c:pt idx="45">
                  <c:v>0.25356299376198727</c:v>
                </c:pt>
                <c:pt idx="46">
                  <c:v>1.1342965170834023</c:v>
                </c:pt>
                <c:pt idx="47">
                  <c:v>1.1266501859038847</c:v>
                </c:pt>
                <c:pt idx="48">
                  <c:v>0.77217640982325841</c:v>
                </c:pt>
                <c:pt idx="49">
                  <c:v>1.2096033317681645</c:v>
                </c:pt>
                <c:pt idx="50">
                  <c:v>0.88229005918293835</c:v>
                </c:pt>
                <c:pt idx="51">
                  <c:v>1.011913685305867</c:v>
                </c:pt>
                <c:pt idx="52">
                  <c:v>1.4118754412110754</c:v>
                </c:pt>
                <c:pt idx="53">
                  <c:v>1.5630591131261575</c:v>
                </c:pt>
                <c:pt idx="54">
                  <c:v>1.325170177629194</c:v>
                </c:pt>
                <c:pt idx="55">
                  <c:v>0.94553469674009694</c:v>
                </c:pt>
                <c:pt idx="56">
                  <c:v>1.3953885730016042</c:v>
                </c:pt>
                <c:pt idx="57">
                  <c:v>0.98789685227837243</c:v>
                </c:pt>
                <c:pt idx="58">
                  <c:v>0.52480804224305722</c:v>
                </c:pt>
                <c:pt idx="59">
                  <c:v>0.64233782419659824</c:v>
                </c:pt>
                <c:pt idx="60">
                  <c:v>0.9086434710180592</c:v>
                </c:pt>
                <c:pt idx="61">
                  <c:v>1.0484945201324136</c:v>
                </c:pt>
                <c:pt idx="62">
                  <c:v>1.2612570818860289</c:v>
                </c:pt>
                <c:pt idx="63">
                  <c:v>0.81849865637138119</c:v>
                </c:pt>
                <c:pt idx="64">
                  <c:v>0.77933797290091478</c:v>
                </c:pt>
                <c:pt idx="65">
                  <c:v>1.3815776849619108</c:v>
                </c:pt>
                <c:pt idx="66">
                  <c:v>1.1177347242921014</c:v>
                </c:pt>
                <c:pt idx="67">
                  <c:v>1.202307699340788</c:v>
                </c:pt>
                <c:pt idx="68">
                  <c:v>0.6509606294974315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CA-4B87-B079-6CA82E6665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5679216"/>
        <c:axId val="365681456"/>
      </c:barChart>
      <c:catAx>
        <c:axId val="36567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5681456"/>
        <c:crosses val="autoZero"/>
        <c:auto val="1"/>
        <c:lblAlgn val="ctr"/>
        <c:lblOffset val="100"/>
        <c:noMultiLvlLbl val="0"/>
      </c:catAx>
      <c:valAx>
        <c:axId val="36568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567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srovnání mediánů původních (modře) a nových (červeně)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List1!$B$7:$B$75</c:f>
              <c:strCache>
                <c:ptCount val="69"/>
                <c:pt idx="0">
                  <c:v>Anatomický ústav</c:v>
                </c:pt>
                <c:pt idx="1">
                  <c:v>Ústav  histologie a embryologie</c:v>
                </c:pt>
                <c:pt idx="2">
                  <c:v>Ústav biochemie a exp.onkologie</c:v>
                </c:pt>
                <c:pt idx="3">
                  <c:v>Fyziologický ústav</c:v>
                </c:pt>
                <c:pt idx="4">
                  <c:v>Ústav biologie a lékařské genetiky</c:v>
                </c:pt>
                <c:pt idx="5">
                  <c:v>Ústav biofyziky a informatiky</c:v>
                </c:pt>
                <c:pt idx="6">
                  <c:v>Ústav patologické fyziologie</c:v>
                </c:pt>
                <c:pt idx="7">
                  <c:v>Farmakologický ústav</c:v>
                </c:pt>
                <c:pt idx="8">
                  <c:v>Ústav hygieny a epidemiologie</c:v>
                </c:pt>
                <c:pt idx="9">
                  <c:v>Ústav tělesné výchovy</c:v>
                </c:pt>
                <c:pt idx="10">
                  <c:v>Ústav dějin lékařství a cizích jazyků</c:v>
                </c:pt>
                <c:pt idx="11">
                  <c:v>Ústav  humanitních studií v lékařství</c:v>
                </c:pt>
                <c:pt idx="12">
                  <c:v>Ústav teorie a praxe ošetřovatelství</c:v>
                </c:pt>
                <c:pt idx="13">
                  <c:v>Ústav všeobecného lékařství</c:v>
                </c:pt>
                <c:pt idx="14">
                  <c:v>Ústav veřejného zdrav.a med.práva</c:v>
                </c:pt>
                <c:pt idx="15">
                  <c:v>Ústav patologie</c:v>
                </c:pt>
                <c:pt idx="16">
                  <c:v>Ústav nukleární medicíny</c:v>
                </c:pt>
                <c:pt idx="17">
                  <c:v>Ústav imunologie a mikrobiologie</c:v>
                </c:pt>
                <c:pt idx="18">
                  <c:v>Ústav soudního lékařství a toxikologie</c:v>
                </c:pt>
                <c:pt idx="19">
                  <c:v>Ústav tělovýchovného lékařství</c:v>
                </c:pt>
                <c:pt idx="20">
                  <c:v>Sexuologický ústav</c:v>
                </c:pt>
                <c:pt idx="21">
                  <c:v>Ústav lék.biochemie a LD</c:v>
                </c:pt>
                <c:pt idx="22">
                  <c:v>Pediatrická klinika - Krč</c:v>
                </c:pt>
                <c:pt idx="23">
                  <c:v>Chirurgická klinika - Krč</c:v>
                </c:pt>
                <c:pt idx="24">
                  <c:v>Ortopedická klinika - Bulovka</c:v>
                </c:pt>
                <c:pt idx="25">
                  <c:v>Chirurgická klinika - Bulovka</c:v>
                </c:pt>
                <c:pt idx="26">
                  <c:v>Ústav radiační onkologie - Bulovka</c:v>
                </c:pt>
                <c:pt idx="27">
                  <c:v>Klinika plastické chirurgie - Bulovka</c:v>
                </c:pt>
                <c:pt idx="28">
                  <c:v>Gynekologicko-porodnická klinika - Bulovka</c:v>
                </c:pt>
                <c:pt idx="29">
                  <c:v>Anesteziologicko-resusc. klinika FTN</c:v>
                </c:pt>
                <c:pt idx="30">
                  <c:v>Onkologická klinika Krč</c:v>
                </c:pt>
                <c:pt idx="31">
                  <c:v>Klinika nefrologie</c:v>
                </c:pt>
                <c:pt idx="32">
                  <c:v>I. interní klinika</c:v>
                </c:pt>
                <c:pt idx="33">
                  <c:v>II. interní klinika</c:v>
                </c:pt>
                <c:pt idx="34">
                  <c:v>III. interní klinika</c:v>
                </c:pt>
                <c:pt idx="35">
                  <c:v>IV. interní klinika</c:v>
                </c:pt>
                <c:pt idx="36">
                  <c:v>Klinika pracovního lékařství</c:v>
                </c:pt>
                <c:pt idx="37">
                  <c:v>I. klinika tuberkulózy a respiračních nemocí</c:v>
                </c:pt>
                <c:pt idx="38">
                  <c:v>Dermatovenerologická klinika</c:v>
                </c:pt>
                <c:pt idx="39">
                  <c:v>Geriatrická klinika</c:v>
                </c:pt>
                <c:pt idx="40">
                  <c:v>Neurologická klinika</c:v>
                </c:pt>
                <c:pt idx="41">
                  <c:v>Psychiatrická klinika</c:v>
                </c:pt>
                <c:pt idx="42">
                  <c:v>Klinika adiktologie</c:v>
                </c:pt>
                <c:pt idx="43">
                  <c:v>Radiodiagnostická klinika</c:v>
                </c:pt>
                <c:pt idx="44">
                  <c:v>Onkologická klinika</c:v>
                </c:pt>
                <c:pt idx="45">
                  <c:v>Klinika rehabilitačního lékařství</c:v>
                </c:pt>
                <c:pt idx="46">
                  <c:v>Revmatologická klinika</c:v>
                </c:pt>
                <c:pt idx="47">
                  <c:v>Klinika dětského a dorostového lékařství</c:v>
                </c:pt>
                <c:pt idx="48">
                  <c:v>I. chirurgická klinika</c:v>
                </c:pt>
                <c:pt idx="49">
                  <c:v>III. chirurgická klinika</c:v>
                </c:pt>
                <c:pt idx="50">
                  <c:v>II. chirurgická klinika</c:v>
                </c:pt>
                <c:pt idx="51">
                  <c:v>Klinika anest.,resuscitace a IM</c:v>
                </c:pt>
                <c:pt idx="52">
                  <c:v>Klinika spondylochirurgie</c:v>
                </c:pt>
                <c:pt idx="53">
                  <c:v>Ortopedická klinika</c:v>
                </c:pt>
                <c:pt idx="54">
                  <c:v>Urologická klinika</c:v>
                </c:pt>
                <c:pt idx="55">
                  <c:v>Klinika otorhinolaringologie a chirurgie hlavy a krku </c:v>
                </c:pt>
                <c:pt idx="56">
                  <c:v>Foniatrická klinika</c:v>
                </c:pt>
                <c:pt idx="57">
                  <c:v>Oční klinika</c:v>
                </c:pt>
                <c:pt idx="58">
                  <c:v>Stomatologická klinika</c:v>
                </c:pt>
                <c:pt idx="59">
                  <c:v>Gynekologickoporodnická klinika</c:v>
                </c:pt>
                <c:pt idx="60">
                  <c:v>Klinika infekčních a tropických nemocí</c:v>
                </c:pt>
                <c:pt idx="61">
                  <c:v>Neurochirurgická klinika</c:v>
                </c:pt>
                <c:pt idx="62">
                  <c:v>Interní klinika ÚVN</c:v>
                </c:pt>
                <c:pt idx="63">
                  <c:v>Oční odd. ÚVN</c:v>
                </c:pt>
                <c:pt idx="64">
                  <c:v>Klinika ortopedie ÚVN</c:v>
                </c:pt>
                <c:pt idx="65">
                  <c:v>Kl. anesteziologie, resusc. a IM </c:v>
                </c:pt>
                <c:pt idx="66">
                  <c:v>Onkologická klinika VFN, ÚVN</c:v>
                </c:pt>
                <c:pt idx="67">
                  <c:v>Klinika infekčních nemocí ÚVN</c:v>
                </c:pt>
                <c:pt idx="68">
                  <c:v>Pneumologická klinika</c:v>
                </c:pt>
              </c:strCache>
            </c:strRef>
          </c:cat>
          <c:val>
            <c:numRef>
              <c:f>List1!$L$7:$L$75</c:f>
              <c:numCache>
                <c:formatCode>0%</c:formatCode>
                <c:ptCount val="69"/>
                <c:pt idx="0">
                  <c:v>0.81161876200166783</c:v>
                </c:pt>
                <c:pt idx="1">
                  <c:v>0.98705016052084082</c:v>
                </c:pt>
                <c:pt idx="2">
                  <c:v>1.0401875677929064</c:v>
                </c:pt>
                <c:pt idx="3">
                  <c:v>0.90360976605776078</c:v>
                </c:pt>
                <c:pt idx="4">
                  <c:v>1.0228062011396479</c:v>
                </c:pt>
                <c:pt idx="5">
                  <c:v>1.0671642311604441</c:v>
                </c:pt>
                <c:pt idx="6">
                  <c:v>0.94181358224620748</c:v>
                </c:pt>
                <c:pt idx="7">
                  <c:v>0.80122980155134282</c:v>
                </c:pt>
                <c:pt idx="8">
                  <c:v>0.83874435772574651</c:v>
                </c:pt>
                <c:pt idx="9">
                  <c:v>0.44111998020730248</c:v>
                </c:pt>
                <c:pt idx="10">
                  <c:v>0.3510693293184895</c:v>
                </c:pt>
                <c:pt idx="11">
                  <c:v>0.49751537262998607</c:v>
                </c:pt>
                <c:pt idx="12">
                  <c:v>0.18661593474459917</c:v>
                </c:pt>
                <c:pt idx="13">
                  <c:v>0.43293198141106887</c:v>
                </c:pt>
                <c:pt idx="14">
                  <c:v>0.77535008059852084</c:v>
                </c:pt>
                <c:pt idx="15">
                  <c:v>0.63736421341809424</c:v>
                </c:pt>
                <c:pt idx="16">
                  <c:v>1.4237974360669738</c:v>
                </c:pt>
                <c:pt idx="17">
                  <c:v>1.1956150866230746</c:v>
                </c:pt>
                <c:pt idx="18">
                  <c:v>1.4752435185681048</c:v>
                </c:pt>
                <c:pt idx="19">
                  <c:v>0</c:v>
                </c:pt>
                <c:pt idx="20">
                  <c:v>2.1168373847527513</c:v>
                </c:pt>
                <c:pt idx="21">
                  <c:v>1.1260996514176216</c:v>
                </c:pt>
                <c:pt idx="22">
                  <c:v>0.31557885575866956</c:v>
                </c:pt>
                <c:pt idx="23">
                  <c:v>0.59385653740669497</c:v>
                </c:pt>
                <c:pt idx="24">
                  <c:v>1.0138938889550251</c:v>
                </c:pt>
                <c:pt idx="25">
                  <c:v>0.54163595075387627</c:v>
                </c:pt>
                <c:pt idx="26">
                  <c:v>0.95075585554299014</c:v>
                </c:pt>
                <c:pt idx="27">
                  <c:v>0.29125195705658685</c:v>
                </c:pt>
                <c:pt idx="28">
                  <c:v>0.68038322993796285</c:v>
                </c:pt>
                <c:pt idx="29">
                  <c:v>0.52705088149609702</c:v>
                </c:pt>
                <c:pt idx="30">
                  <c:v>1.3979785409261489</c:v>
                </c:pt>
                <c:pt idx="31">
                  <c:v>1.1277401916009941</c:v>
                </c:pt>
                <c:pt idx="32">
                  <c:v>1.2663687655408495</c:v>
                </c:pt>
                <c:pt idx="33">
                  <c:v>1.3328351357745014</c:v>
                </c:pt>
                <c:pt idx="34">
                  <c:v>0.94347939408806569</c:v>
                </c:pt>
                <c:pt idx="35">
                  <c:v>1.2068350107563632</c:v>
                </c:pt>
                <c:pt idx="36">
                  <c:v>1.1034513883404227</c:v>
                </c:pt>
                <c:pt idx="37">
                  <c:v>1.531649886942132</c:v>
                </c:pt>
                <c:pt idx="38">
                  <c:v>0.79820263522766899</c:v>
                </c:pt>
                <c:pt idx="39">
                  <c:v>1.43</c:v>
                </c:pt>
                <c:pt idx="40">
                  <c:v>1.2107939928597717</c:v>
                </c:pt>
                <c:pt idx="41">
                  <c:v>0.93756217140456244</c:v>
                </c:pt>
                <c:pt idx="42">
                  <c:v>0.8255785016074022</c:v>
                </c:pt>
                <c:pt idx="43">
                  <c:v>1.3455256252342955</c:v>
                </c:pt>
                <c:pt idx="44">
                  <c:v>1.2145509977028883</c:v>
                </c:pt>
                <c:pt idx="45">
                  <c:v>0.2850313702511128</c:v>
                </c:pt>
                <c:pt idx="46">
                  <c:v>1.0884272272435229</c:v>
                </c:pt>
                <c:pt idx="47">
                  <c:v>1.0380586004804311</c:v>
                </c:pt>
                <c:pt idx="48">
                  <c:v>0.70251097983517197</c:v>
                </c:pt>
                <c:pt idx="49">
                  <c:v>1.4237867847109673</c:v>
                </c:pt>
                <c:pt idx="50">
                  <c:v>1.2380359790952957</c:v>
                </c:pt>
                <c:pt idx="51">
                  <c:v>0.99793382974228984</c:v>
                </c:pt>
                <c:pt idx="52">
                  <c:v>1.3642560536321793</c:v>
                </c:pt>
                <c:pt idx="53">
                  <c:v>2.0641380529763738</c:v>
                </c:pt>
                <c:pt idx="54">
                  <c:v>1.3707610249910629</c:v>
                </c:pt>
                <c:pt idx="55">
                  <c:v>0.92141814776947006</c:v>
                </c:pt>
                <c:pt idx="56">
                  <c:v>1.840327233991959</c:v>
                </c:pt>
                <c:pt idx="57">
                  <c:v>1.0409686490294505</c:v>
                </c:pt>
                <c:pt idx="58">
                  <c:v>0.59799006680520783</c:v>
                </c:pt>
                <c:pt idx="59">
                  <c:v>0.61608750964864634</c:v>
                </c:pt>
                <c:pt idx="60">
                  <c:v>1.0796702071654336</c:v>
                </c:pt>
                <c:pt idx="61">
                  <c:v>1.0282647325376142</c:v>
                </c:pt>
                <c:pt idx="62">
                  <c:v>1.2729832288150444</c:v>
                </c:pt>
                <c:pt idx="63">
                  <c:v>0.69710032977216652</c:v>
                </c:pt>
                <c:pt idx="64">
                  <c:v>0.7722247450684131</c:v>
                </c:pt>
                <c:pt idx="65">
                  <c:v>1.3675182276733138</c:v>
                </c:pt>
                <c:pt idx="66">
                  <c:v>1.0022239758949709</c:v>
                </c:pt>
                <c:pt idx="67">
                  <c:v>1.3188430033328638</c:v>
                </c:pt>
                <c:pt idx="68">
                  <c:v>0.68452731845825843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1-4236-95CC-097F71514BEE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List1!$B$7:$B$75</c:f>
              <c:strCache>
                <c:ptCount val="69"/>
                <c:pt idx="0">
                  <c:v>Anatomický ústav</c:v>
                </c:pt>
                <c:pt idx="1">
                  <c:v>Ústav  histologie a embryologie</c:v>
                </c:pt>
                <c:pt idx="2">
                  <c:v>Ústav biochemie a exp.onkologie</c:v>
                </c:pt>
                <c:pt idx="3">
                  <c:v>Fyziologický ústav</c:v>
                </c:pt>
                <c:pt idx="4">
                  <c:v>Ústav biologie a lékařské genetiky</c:v>
                </c:pt>
                <c:pt idx="5">
                  <c:v>Ústav biofyziky a informatiky</c:v>
                </c:pt>
                <c:pt idx="6">
                  <c:v>Ústav patologické fyziologie</c:v>
                </c:pt>
                <c:pt idx="7">
                  <c:v>Farmakologický ústav</c:v>
                </c:pt>
                <c:pt idx="8">
                  <c:v>Ústav hygieny a epidemiologie</c:v>
                </c:pt>
                <c:pt idx="9">
                  <c:v>Ústav tělesné výchovy</c:v>
                </c:pt>
                <c:pt idx="10">
                  <c:v>Ústav dějin lékařství a cizích jazyků</c:v>
                </c:pt>
                <c:pt idx="11">
                  <c:v>Ústav  humanitních studií v lékařství</c:v>
                </c:pt>
                <c:pt idx="12">
                  <c:v>Ústav teorie a praxe ošetřovatelství</c:v>
                </c:pt>
                <c:pt idx="13">
                  <c:v>Ústav všeobecného lékařství</c:v>
                </c:pt>
                <c:pt idx="14">
                  <c:v>Ústav veřejného zdrav.a med.práva</c:v>
                </c:pt>
                <c:pt idx="15">
                  <c:v>Ústav patologie</c:v>
                </c:pt>
                <c:pt idx="16">
                  <c:v>Ústav nukleární medicíny</c:v>
                </c:pt>
                <c:pt idx="17">
                  <c:v>Ústav imunologie a mikrobiologie</c:v>
                </c:pt>
                <c:pt idx="18">
                  <c:v>Ústav soudního lékařství a toxikologie</c:v>
                </c:pt>
                <c:pt idx="19">
                  <c:v>Ústav tělovýchovného lékařství</c:v>
                </c:pt>
                <c:pt idx="20">
                  <c:v>Sexuologický ústav</c:v>
                </c:pt>
                <c:pt idx="21">
                  <c:v>Ústav lék.biochemie a LD</c:v>
                </c:pt>
                <c:pt idx="22">
                  <c:v>Pediatrická klinika - Krč</c:v>
                </c:pt>
                <c:pt idx="23">
                  <c:v>Chirurgická klinika - Krč</c:v>
                </c:pt>
                <c:pt idx="24">
                  <c:v>Ortopedická klinika - Bulovka</c:v>
                </c:pt>
                <c:pt idx="25">
                  <c:v>Chirurgická klinika - Bulovka</c:v>
                </c:pt>
                <c:pt idx="26">
                  <c:v>Ústav radiační onkologie - Bulovka</c:v>
                </c:pt>
                <c:pt idx="27">
                  <c:v>Klinika plastické chirurgie - Bulovka</c:v>
                </c:pt>
                <c:pt idx="28">
                  <c:v>Gynekologicko-porodnická klinika - Bulovka</c:v>
                </c:pt>
                <c:pt idx="29">
                  <c:v>Anesteziologicko-resusc. klinika FTN</c:v>
                </c:pt>
                <c:pt idx="30">
                  <c:v>Onkologická klinika Krč</c:v>
                </c:pt>
                <c:pt idx="31">
                  <c:v>Klinika nefrologie</c:v>
                </c:pt>
                <c:pt idx="32">
                  <c:v>I. interní klinika</c:v>
                </c:pt>
                <c:pt idx="33">
                  <c:v>II. interní klinika</c:v>
                </c:pt>
                <c:pt idx="34">
                  <c:v>III. interní klinika</c:v>
                </c:pt>
                <c:pt idx="35">
                  <c:v>IV. interní klinika</c:v>
                </c:pt>
                <c:pt idx="36">
                  <c:v>Klinika pracovního lékařství</c:v>
                </c:pt>
                <c:pt idx="37">
                  <c:v>I. klinika tuberkulózy a respiračních nemocí</c:v>
                </c:pt>
                <c:pt idx="38">
                  <c:v>Dermatovenerologická klinika</c:v>
                </c:pt>
                <c:pt idx="39">
                  <c:v>Geriatrická klinika</c:v>
                </c:pt>
                <c:pt idx="40">
                  <c:v>Neurologická klinika</c:v>
                </c:pt>
                <c:pt idx="41">
                  <c:v>Psychiatrická klinika</c:v>
                </c:pt>
                <c:pt idx="42">
                  <c:v>Klinika adiktologie</c:v>
                </c:pt>
                <c:pt idx="43">
                  <c:v>Radiodiagnostická klinika</c:v>
                </c:pt>
                <c:pt idx="44">
                  <c:v>Onkologická klinika</c:v>
                </c:pt>
                <c:pt idx="45">
                  <c:v>Klinika rehabilitačního lékařství</c:v>
                </c:pt>
                <c:pt idx="46">
                  <c:v>Revmatologická klinika</c:v>
                </c:pt>
                <c:pt idx="47">
                  <c:v>Klinika dětského a dorostového lékařství</c:v>
                </c:pt>
                <c:pt idx="48">
                  <c:v>I. chirurgická klinika</c:v>
                </c:pt>
                <c:pt idx="49">
                  <c:v>III. chirurgická klinika</c:v>
                </c:pt>
                <c:pt idx="50">
                  <c:v>II. chirurgická klinika</c:v>
                </c:pt>
                <c:pt idx="51">
                  <c:v>Klinika anest.,resuscitace a IM</c:v>
                </c:pt>
                <c:pt idx="52">
                  <c:v>Klinika spondylochirurgie</c:v>
                </c:pt>
                <c:pt idx="53">
                  <c:v>Ortopedická klinika</c:v>
                </c:pt>
                <c:pt idx="54">
                  <c:v>Urologická klinika</c:v>
                </c:pt>
                <c:pt idx="55">
                  <c:v>Klinika otorhinolaringologie a chirurgie hlavy a krku </c:v>
                </c:pt>
                <c:pt idx="56">
                  <c:v>Foniatrická klinika</c:v>
                </c:pt>
                <c:pt idx="57">
                  <c:v>Oční klinika</c:v>
                </c:pt>
                <c:pt idx="58">
                  <c:v>Stomatologická klinika</c:v>
                </c:pt>
                <c:pt idx="59">
                  <c:v>Gynekologickoporodnická klinika</c:v>
                </c:pt>
                <c:pt idx="60">
                  <c:v>Klinika infekčních a tropických nemocí</c:v>
                </c:pt>
                <c:pt idx="61">
                  <c:v>Neurochirurgická klinika</c:v>
                </c:pt>
                <c:pt idx="62">
                  <c:v>Interní klinika ÚVN</c:v>
                </c:pt>
                <c:pt idx="63">
                  <c:v>Oční odd. ÚVN</c:v>
                </c:pt>
                <c:pt idx="64">
                  <c:v>Klinika ortopedie ÚVN</c:v>
                </c:pt>
                <c:pt idx="65">
                  <c:v>Kl. anesteziologie, resusc. a IM </c:v>
                </c:pt>
                <c:pt idx="66">
                  <c:v>Onkologická klinika VFN, ÚVN</c:v>
                </c:pt>
                <c:pt idx="67">
                  <c:v>Klinika infekčních nemocí ÚVN</c:v>
                </c:pt>
                <c:pt idx="68">
                  <c:v>Pneumologická klinika</c:v>
                </c:pt>
              </c:strCache>
            </c:strRef>
          </c:cat>
          <c:val>
            <c:numRef>
              <c:f>List1!$M$7:$M$75</c:f>
              <c:numCache>
                <c:formatCode>0%</c:formatCode>
                <c:ptCount val="69"/>
                <c:pt idx="0">
                  <c:v>1.0396718230966304</c:v>
                </c:pt>
                <c:pt idx="1">
                  <c:v>0.69878639782082164</c:v>
                </c:pt>
                <c:pt idx="2">
                  <c:v>1.1268532128114443</c:v>
                </c:pt>
                <c:pt idx="3">
                  <c:v>0.93792624977494488</c:v>
                </c:pt>
                <c:pt idx="4">
                  <c:v>1.1109523533922707</c:v>
                </c:pt>
                <c:pt idx="5">
                  <c:v>1.1136675453416505</c:v>
                </c:pt>
                <c:pt idx="6">
                  <c:v>1.1232698912991603</c:v>
                </c:pt>
                <c:pt idx="7">
                  <c:v>0.80747227824792556</c:v>
                </c:pt>
                <c:pt idx="8">
                  <c:v>0.83503917145557771</c:v>
                </c:pt>
                <c:pt idx="9">
                  <c:v>0.45230477421237492</c:v>
                </c:pt>
                <c:pt idx="10">
                  <c:v>0.3271876022461257</c:v>
                </c:pt>
                <c:pt idx="11">
                  <c:v>0.4975220786688761</c:v>
                </c:pt>
                <c:pt idx="12">
                  <c:v>0.18353145499137496</c:v>
                </c:pt>
                <c:pt idx="13">
                  <c:v>0.47690014903129657</c:v>
                </c:pt>
                <c:pt idx="14">
                  <c:v>0.75944063269260986</c:v>
                </c:pt>
                <c:pt idx="15">
                  <c:v>0.58809864312831428</c:v>
                </c:pt>
                <c:pt idx="16">
                  <c:v>1.2834366375968602</c:v>
                </c:pt>
                <c:pt idx="17">
                  <c:v>1.1572007413425949</c:v>
                </c:pt>
                <c:pt idx="18">
                  <c:v>1.2924164534204889</c:v>
                </c:pt>
                <c:pt idx="19">
                  <c:v>0</c:v>
                </c:pt>
                <c:pt idx="20">
                  <c:v>2.7305734204182883</c:v>
                </c:pt>
                <c:pt idx="21">
                  <c:v>1.1322656482861402</c:v>
                </c:pt>
                <c:pt idx="22">
                  <c:v>0.53996846584159486</c:v>
                </c:pt>
                <c:pt idx="23">
                  <c:v>0.64625923612158287</c:v>
                </c:pt>
                <c:pt idx="24">
                  <c:v>1.2088066456918918</c:v>
                </c:pt>
                <c:pt idx="25">
                  <c:v>0.59327745450748481</c:v>
                </c:pt>
                <c:pt idx="26">
                  <c:v>0.96188123808788706</c:v>
                </c:pt>
                <c:pt idx="27">
                  <c:v>0.63870555673834362</c:v>
                </c:pt>
                <c:pt idx="28">
                  <c:v>0.74829398384186996</c:v>
                </c:pt>
                <c:pt idx="29">
                  <c:v>0.49929266871931427</c:v>
                </c:pt>
                <c:pt idx="30">
                  <c:v>1.208361864099569</c:v>
                </c:pt>
                <c:pt idx="31">
                  <c:v>1.1328070875011502</c:v>
                </c:pt>
                <c:pt idx="32">
                  <c:v>1.2444546494298687</c:v>
                </c:pt>
                <c:pt idx="33">
                  <c:v>1.4242700457062538</c:v>
                </c:pt>
                <c:pt idx="34">
                  <c:v>0.85578707724941261</c:v>
                </c:pt>
                <c:pt idx="35">
                  <c:v>1.093655657959193</c:v>
                </c:pt>
                <c:pt idx="36">
                  <c:v>1.0257998335494609</c:v>
                </c:pt>
                <c:pt idx="37">
                  <c:v>1.3073918447061608</c:v>
                </c:pt>
                <c:pt idx="38">
                  <c:v>0.82297961423073784</c:v>
                </c:pt>
                <c:pt idx="39">
                  <c:v>1.1125543319274791</c:v>
                </c:pt>
                <c:pt idx="40">
                  <c:v>1.1402619870803137</c:v>
                </c:pt>
                <c:pt idx="41">
                  <c:v>0.95173395019199281</c:v>
                </c:pt>
                <c:pt idx="42">
                  <c:v>0.75865699756852412</c:v>
                </c:pt>
                <c:pt idx="43">
                  <c:v>0.95977221406119617</c:v>
                </c:pt>
                <c:pt idx="44">
                  <c:v>1.207565841791203</c:v>
                </c:pt>
                <c:pt idx="45">
                  <c:v>0.25356299376198727</c:v>
                </c:pt>
                <c:pt idx="46">
                  <c:v>1.1342965170834023</c:v>
                </c:pt>
                <c:pt idx="47">
                  <c:v>1.1266501859038847</c:v>
                </c:pt>
                <c:pt idx="48">
                  <c:v>0.77217640982325841</c:v>
                </c:pt>
                <c:pt idx="49">
                  <c:v>1.2096033317681645</c:v>
                </c:pt>
                <c:pt idx="50">
                  <c:v>0.88229005918293835</c:v>
                </c:pt>
                <c:pt idx="51">
                  <c:v>1.011913685305867</c:v>
                </c:pt>
                <c:pt idx="52">
                  <c:v>1.4118754412110754</c:v>
                </c:pt>
                <c:pt idx="53">
                  <c:v>1.5630591131261575</c:v>
                </c:pt>
                <c:pt idx="54">
                  <c:v>1.325170177629194</c:v>
                </c:pt>
                <c:pt idx="55">
                  <c:v>0.94553469674009694</c:v>
                </c:pt>
                <c:pt idx="56">
                  <c:v>1.3953885730016042</c:v>
                </c:pt>
                <c:pt idx="57">
                  <c:v>0.98789685227837243</c:v>
                </c:pt>
                <c:pt idx="58">
                  <c:v>0.52480804224305722</c:v>
                </c:pt>
                <c:pt idx="59">
                  <c:v>0.64233782419659824</c:v>
                </c:pt>
                <c:pt idx="60">
                  <c:v>0.9086434710180592</c:v>
                </c:pt>
                <c:pt idx="61">
                  <c:v>1.0484945201324136</c:v>
                </c:pt>
                <c:pt idx="62">
                  <c:v>1.2612570818860289</c:v>
                </c:pt>
                <c:pt idx="63">
                  <c:v>0.81849865637138119</c:v>
                </c:pt>
                <c:pt idx="64">
                  <c:v>0.77933797290091478</c:v>
                </c:pt>
                <c:pt idx="65">
                  <c:v>1.3815776849619108</c:v>
                </c:pt>
                <c:pt idx="66">
                  <c:v>1.1177347242921014</c:v>
                </c:pt>
                <c:pt idx="67">
                  <c:v>1.202307699340788</c:v>
                </c:pt>
                <c:pt idx="68">
                  <c:v>0.6509606294974315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A1-4236-95CC-097F71514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4428720"/>
        <c:axId val="364429840"/>
      </c:barChart>
      <c:catAx>
        <c:axId val="36442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4429840"/>
        <c:crosses val="autoZero"/>
        <c:auto val="1"/>
        <c:lblAlgn val="ctr"/>
        <c:lblOffset val="100"/>
        <c:noMultiLvlLbl val="0"/>
      </c:catAx>
      <c:valAx>
        <c:axId val="36442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442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6BE-5507-414C-8312-A2A2D51F89B1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7F0-A56E-443D-9542-C95D0724F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50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6BE-5507-414C-8312-A2A2D51F89B1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7F0-A56E-443D-9542-C95D0724F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19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6BE-5507-414C-8312-A2A2D51F89B1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7F0-A56E-443D-9542-C95D0724F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33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6BE-5507-414C-8312-A2A2D51F89B1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7F0-A56E-443D-9542-C95D0724F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71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6BE-5507-414C-8312-A2A2D51F89B1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7F0-A56E-443D-9542-C95D0724F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29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6BE-5507-414C-8312-A2A2D51F89B1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7F0-A56E-443D-9542-C95D0724F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31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6BE-5507-414C-8312-A2A2D51F89B1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7F0-A56E-443D-9542-C95D0724F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69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6BE-5507-414C-8312-A2A2D51F89B1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7F0-A56E-443D-9542-C95D0724F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94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6BE-5507-414C-8312-A2A2D51F89B1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7F0-A56E-443D-9542-C95D0724F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35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6BE-5507-414C-8312-A2A2D51F89B1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7F0-A56E-443D-9542-C95D0724F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09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6BE-5507-414C-8312-A2A2D51F89B1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7F0-A56E-443D-9542-C95D0724F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44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986BE-5507-414C-8312-A2A2D51F89B1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647F0-A56E-443D-9542-C95D0724F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05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Evaluace pedagogického výkonu 2018/19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Příloha</a:t>
            </a:r>
          </a:p>
          <a:p>
            <a:r>
              <a:rPr lang="cs-CZ" dirty="0" smtClean="0"/>
              <a:t>Výjezdní zasedání </a:t>
            </a:r>
            <a:br>
              <a:rPr lang="cs-CZ" dirty="0" smtClean="0"/>
            </a:br>
            <a:r>
              <a:rPr lang="cs-CZ" dirty="0" smtClean="0"/>
              <a:t>23.-24. říjen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12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633637"/>
              </p:ext>
            </p:extLst>
          </p:nvPr>
        </p:nvGraphicFramePr>
        <p:xfrm>
          <a:off x="278673" y="330926"/>
          <a:ext cx="11504023" cy="569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507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335084"/>
              </p:ext>
            </p:extLst>
          </p:nvPr>
        </p:nvGraphicFramePr>
        <p:xfrm>
          <a:off x="455024" y="539933"/>
          <a:ext cx="11075125" cy="5607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84171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20</Words>
  <Application>Microsoft Office PowerPoint</Application>
  <PresentationFormat>Širokoúhlá obrazovka</PresentationFormat>
  <Paragraphs>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Evaluace pedagogického výkonu 2018/19</vt:lpstr>
      <vt:lpstr>Prezentace aplikace PowerPoint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Vokurka</dc:creator>
  <cp:lastModifiedBy>Martin Vokurka</cp:lastModifiedBy>
  <cp:revision>4</cp:revision>
  <dcterms:created xsi:type="dcterms:W3CDTF">2019-10-17T18:34:38Z</dcterms:created>
  <dcterms:modified xsi:type="dcterms:W3CDTF">2019-10-18T06:01:29Z</dcterms:modified>
</cp:coreProperties>
</file>