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2" d="100"/>
          <a:sy n="52" d="100"/>
        </p:scale>
        <p:origin x="-46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EE9D9-78CA-40D8-91F7-A1F57DD5A77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39872-0BB5-49BC-9015-CF21D66496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72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020FD-E399-48F5-B9E2-C22348188DB3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2293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97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04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52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84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87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17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4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73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77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24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192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B8BD0-391A-483B-89C5-41E20C14E161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69E35-BB32-481B-97B7-203B65252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7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lena.vanova@szu.cz" TargetMode="External"/><Relationship Id="rId2" Type="http://schemas.openxmlformats.org/officeDocument/2006/relationships/hyperlink" Target="http://www.szu.sz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9467" y="3357563"/>
            <a:ext cx="6426994" cy="180740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dirty="0">
                <a:solidFill>
                  <a:srgbClr val="0070C0"/>
                </a:solidFill>
              </a:rPr>
              <a:t/>
            </a:r>
            <a:br>
              <a:rPr lang="cs-CZ" sz="3600" dirty="0">
                <a:solidFill>
                  <a:srgbClr val="0070C0"/>
                </a:solidFill>
              </a:rPr>
            </a:br>
            <a:endParaRPr lang="cs-CZ" sz="2700" dirty="0">
              <a:solidFill>
                <a:srgbClr val="0070C0"/>
              </a:solidFill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2666976" y="642918"/>
            <a:ext cx="6588732" cy="1071570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rgbClr val="0070C0"/>
                </a:solidFill>
                <a:latin typeface="+mj-lt"/>
              </a:rPr>
              <a:t>Státní zdravotní ústav Praha</a:t>
            </a:r>
          </a:p>
          <a:p>
            <a:r>
              <a:rPr lang="cs-CZ" altLang="cs-CZ" dirty="0">
                <a:solidFill>
                  <a:srgbClr val="0070C0"/>
                </a:solidFill>
                <a:latin typeface="+mj-lt"/>
              </a:rPr>
              <a:t>Centrum podpory veřejného zdraví </a:t>
            </a:r>
          </a:p>
        </p:txBody>
      </p:sp>
      <p:pic>
        <p:nvPicPr>
          <p:cNvPr id="2052" name="Picture 5" descr="szu_engl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010" y="2000240"/>
            <a:ext cx="2282019" cy="12144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Vlajka Č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36" y="2428868"/>
            <a:ext cx="480720" cy="43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36" y="2143117"/>
            <a:ext cx="663164" cy="81823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91752" y="3857629"/>
            <a:ext cx="60188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chemeClr val="tx2"/>
                </a:solidFill>
              </a:rPr>
              <a:t> </a:t>
            </a:r>
            <a:r>
              <a:rPr lang="cs-CZ" sz="2000" b="1" dirty="0" smtClean="0">
                <a:solidFill>
                  <a:schemeClr val="tx2"/>
                </a:solidFill>
              </a:rPr>
              <a:t>              T</a:t>
            </a:r>
            <a:r>
              <a:rPr lang="cs-CZ" b="1" dirty="0" smtClean="0">
                <a:solidFill>
                  <a:schemeClr val="tx2"/>
                </a:solidFill>
              </a:rPr>
              <a:t>isková konference Kliniky </a:t>
            </a:r>
            <a:r>
              <a:rPr lang="cs-CZ" b="1" dirty="0" err="1" smtClean="0">
                <a:solidFill>
                  <a:schemeClr val="tx2"/>
                </a:solidFill>
              </a:rPr>
              <a:t>adiktologie</a:t>
            </a:r>
            <a:r>
              <a:rPr lang="cs-CZ" b="1" dirty="0" smtClean="0">
                <a:solidFill>
                  <a:schemeClr val="tx2"/>
                </a:solidFill>
              </a:rPr>
              <a:t> 1.LFUK a VFN   </a:t>
            </a:r>
            <a:endParaRPr lang="cs-CZ" b="1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                                 </a:t>
            </a:r>
            <a:r>
              <a:rPr lang="cs-CZ" dirty="0" smtClean="0">
                <a:solidFill>
                  <a:schemeClr val="tx2"/>
                </a:solidFill>
              </a:rPr>
              <a:t>             </a:t>
            </a:r>
            <a:r>
              <a:rPr lang="cs-CZ" dirty="0">
                <a:solidFill>
                  <a:schemeClr val="tx2"/>
                </a:solidFill>
              </a:rPr>
              <a:t>Praha </a:t>
            </a:r>
            <a:r>
              <a:rPr lang="cs-CZ" dirty="0" smtClean="0">
                <a:solidFill>
                  <a:schemeClr val="tx2"/>
                </a:solidFill>
              </a:rPr>
              <a:t>10. 5. </a:t>
            </a:r>
            <a:r>
              <a:rPr lang="cs-CZ" dirty="0">
                <a:solidFill>
                  <a:schemeClr val="tx2"/>
                </a:solidFill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90492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                           </a:t>
            </a:r>
            <a:r>
              <a:rPr lang="cs-CZ" sz="2800" b="1" dirty="0" smtClean="0"/>
              <a:t>GYTS – </a:t>
            </a:r>
            <a:r>
              <a:rPr lang="cs-CZ" sz="2800" b="1" dirty="0" err="1" smtClean="0"/>
              <a:t>Global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Youth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Tobacco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Survey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/>
              <a:t> </a:t>
            </a:r>
            <a:r>
              <a:rPr lang="cs-CZ" sz="2800" b="1" dirty="0" smtClean="0"/>
              <a:t>                     Celosvětová studie užívání tabáku mládeží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je školní výběrová studie, která monitoruje užívání tabákových výrobků a znalosti a postoje školní mládeže ve věku 13 – 15 let k této problematice </a:t>
            </a:r>
          </a:p>
          <a:p>
            <a:pPr>
              <a:buFontTx/>
              <a:buChar char="-"/>
            </a:pPr>
            <a:r>
              <a:rPr lang="cs-CZ" sz="2000" dirty="0" smtClean="0"/>
              <a:t>je součástí globálního systému sledování tabáku (GTSS)</a:t>
            </a:r>
          </a:p>
          <a:p>
            <a:pPr>
              <a:buFontTx/>
              <a:buChar char="-"/>
            </a:pPr>
            <a:r>
              <a:rPr lang="cs-CZ" sz="2000" dirty="0" smtClean="0"/>
              <a:t>byla vytvořena Světovou zdravotnickou organizací (WHO) ve spolupráci s Centrem pro kontrolu a prevenci nemocí (CDC, USA)</a:t>
            </a:r>
          </a:p>
          <a:p>
            <a:pPr>
              <a:buFontTx/>
              <a:buChar char="-"/>
            </a:pPr>
            <a:r>
              <a:rPr lang="cs-CZ" sz="2000" b="1" dirty="0" smtClean="0"/>
              <a:t>Česká republika se v roce 2016 zapojila do čtvrtého celosvětového výzkumu kouření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- za účasti 3 926 žáků 7. – 9. tříd a věkem </a:t>
            </a:r>
            <a:r>
              <a:rPr lang="cs-CZ" sz="2000" dirty="0"/>
              <a:t>odpovídajících (tj. 13 – 15 </a:t>
            </a:r>
            <a:r>
              <a:rPr lang="cs-CZ" sz="2000" dirty="0" smtClean="0"/>
              <a:t>let) studentů víceletých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gymnasií, kteří vyplňovali anonymní dotazník se 70 otázkami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- česká studie GYTS poskytuje údaje o prevalenci kouření cigaret, užívání ostatních tabákových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výrobků a informace o pěti determinantách užívání tabáku – dostupnost a cena, expozice  </a:t>
            </a:r>
          </a:p>
          <a:p>
            <a:pPr marL="0" indent="0">
              <a:buNone/>
            </a:pPr>
            <a:r>
              <a:rPr lang="cs-CZ" sz="2000" dirty="0" smtClean="0"/>
              <a:t>      pasivnímu kouření, zanechání kouření, vliv médií, reklamy a školních osnov.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974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                              </a:t>
            </a:r>
            <a:r>
              <a:rPr lang="cs-CZ" sz="2800" b="1" dirty="0" smtClean="0"/>
              <a:t>Výsledky šetření GYTS 2016 v České republice 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31101"/>
            <a:ext cx="10515600" cy="414586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sz="2000" b="1" u="sng" dirty="0" smtClean="0"/>
              <a:t>Užívání tabáku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- </a:t>
            </a:r>
            <a:r>
              <a:rPr lang="cs-CZ" sz="2000" b="1" dirty="0" smtClean="0"/>
              <a:t>21,2 % žáků </a:t>
            </a:r>
            <a:r>
              <a:rPr lang="cs-CZ" sz="2000" dirty="0" smtClean="0"/>
              <a:t>(21,3 % chlapců a 21,1 % dívek) v současnosti užívá nějaký tabákový výrobek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- </a:t>
            </a:r>
            <a:r>
              <a:rPr lang="cs-CZ" sz="2000" b="1" dirty="0" smtClean="0"/>
              <a:t>19,2 % žáků </a:t>
            </a:r>
            <a:r>
              <a:rPr lang="cs-CZ" sz="2000" dirty="0" smtClean="0"/>
              <a:t>(18,4 % chlapců a 20,0 % dívek) v současné době tabák kouří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- </a:t>
            </a:r>
            <a:r>
              <a:rPr lang="cs-CZ" sz="2000" b="1" dirty="0" smtClean="0"/>
              <a:t>15,2 % žáků </a:t>
            </a:r>
            <a:r>
              <a:rPr lang="cs-CZ" sz="2000" dirty="0" smtClean="0"/>
              <a:t>(14,0 % chlapců a 16,6 % dívek) v současné době kouří cigarety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-   </a:t>
            </a:r>
            <a:r>
              <a:rPr lang="cs-CZ" sz="2000" b="1" dirty="0" smtClean="0"/>
              <a:t>4,7 % žáků </a:t>
            </a:r>
            <a:r>
              <a:rPr lang="cs-CZ" sz="2000" dirty="0" smtClean="0"/>
              <a:t>(6,4 % chlapců a 2,8 % dívek) v současné době užívá bezdýmný tabák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 smtClean="0"/>
              <a:t>2.  </a:t>
            </a:r>
            <a:r>
              <a:rPr lang="cs-CZ" sz="2000" b="1" u="sng" dirty="0" smtClean="0"/>
              <a:t>Elektronické systémy s nikotinem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- </a:t>
            </a:r>
            <a:r>
              <a:rPr lang="cs-CZ" sz="2000" b="1" dirty="0" smtClean="0"/>
              <a:t>11,2 % žáků </a:t>
            </a:r>
            <a:r>
              <a:rPr lang="cs-CZ" sz="2000" dirty="0" smtClean="0"/>
              <a:t>( 12,5 % chlapců a 9,8 % dívek) v současné době užívá elektronické cigarety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6633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                           Výsledky </a:t>
            </a:r>
            <a:r>
              <a:rPr lang="cs-CZ" sz="2800" b="1" dirty="0"/>
              <a:t>šetření GYTS </a:t>
            </a:r>
            <a:r>
              <a:rPr lang="cs-CZ" sz="2800" b="1" dirty="0" smtClean="0"/>
              <a:t>2016 v </a:t>
            </a:r>
            <a:r>
              <a:rPr lang="cs-CZ" sz="2800" b="1" dirty="0"/>
              <a:t>České </a:t>
            </a:r>
            <a:r>
              <a:rPr lang="cs-CZ" sz="2800" b="1" dirty="0" smtClean="0"/>
              <a:t>republice II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 startAt="3"/>
            </a:pPr>
            <a:r>
              <a:rPr lang="cs-CZ" sz="2000" b="1" u="sng" dirty="0" smtClean="0"/>
              <a:t>Přístup a dostupnost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- </a:t>
            </a:r>
            <a:r>
              <a:rPr lang="cs-CZ" sz="2000" b="1" dirty="0" smtClean="0"/>
              <a:t>50,3 %</a:t>
            </a:r>
            <a:r>
              <a:rPr lang="cs-CZ" sz="2000" dirty="0" smtClean="0"/>
              <a:t> současných kuřáků získalo cigarety tak, že si je koupilo v obchodě nebo v prodejním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stánku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- </a:t>
            </a:r>
            <a:r>
              <a:rPr lang="cs-CZ" sz="2000" b="1" dirty="0" smtClean="0">
                <a:solidFill>
                  <a:srgbClr val="FF0000"/>
                </a:solidFill>
              </a:rPr>
              <a:t>69,1 %</a:t>
            </a:r>
            <a:r>
              <a:rPr lang="cs-CZ" sz="2000" dirty="0" smtClean="0">
                <a:solidFill>
                  <a:srgbClr val="FF0000"/>
                </a:solidFill>
              </a:rPr>
              <a:t> kuřákům, kteří si koupili cigarety v obchodě, nebyl odmítnut jejich prodej z důvodu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          nízkého věku (13 – 15 let) !!!</a:t>
            </a:r>
          </a:p>
          <a:p>
            <a:pPr marL="0" indent="0">
              <a:buNone/>
            </a:pPr>
            <a:endParaRPr lang="cs-CZ" sz="2000" dirty="0"/>
          </a:p>
          <a:p>
            <a:pPr marL="457200" indent="-457200">
              <a:buAutoNum type="arabicPeriod" startAt="4"/>
            </a:pPr>
            <a:r>
              <a:rPr lang="cs-CZ" sz="2000" b="1" u="sng" dirty="0" smtClean="0"/>
              <a:t>Kouření z druhé ruky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- </a:t>
            </a:r>
            <a:r>
              <a:rPr lang="cs-CZ" sz="2000" b="1" dirty="0" smtClean="0"/>
              <a:t>35,0 %</a:t>
            </a:r>
            <a:r>
              <a:rPr lang="cs-CZ" sz="2000" dirty="0" smtClean="0"/>
              <a:t> žáků bylo vystaveno tabákovému kouři v jejich domově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- </a:t>
            </a:r>
            <a:r>
              <a:rPr lang="cs-CZ" sz="2000" b="1" dirty="0" smtClean="0"/>
              <a:t>42,9 %</a:t>
            </a:r>
            <a:r>
              <a:rPr lang="cs-CZ" sz="2000" dirty="0" smtClean="0"/>
              <a:t> žáků bylo vystaveno tabákovému kouři uvnitř uzavřených veřejných prostor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4950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</a:t>
            </a:r>
            <a:r>
              <a:rPr lang="cs-CZ" sz="2800" b="1" dirty="0" smtClean="0"/>
              <a:t>Výsledky </a:t>
            </a:r>
            <a:r>
              <a:rPr lang="cs-CZ" sz="2800" b="1" dirty="0"/>
              <a:t>šetření GYTS 2016 v České republice </a:t>
            </a:r>
            <a:r>
              <a:rPr lang="cs-CZ" sz="2800" b="1" dirty="0" smtClean="0"/>
              <a:t>III</a:t>
            </a:r>
            <a:r>
              <a:rPr lang="cs-CZ" sz="2800" dirty="0" smtClean="0"/>
              <a:t>          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17811"/>
            <a:ext cx="10515600" cy="4259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5.    </a:t>
            </a:r>
            <a:r>
              <a:rPr lang="cs-CZ" sz="2000" b="1" u="sng" dirty="0" smtClean="0"/>
              <a:t>Zanechání kouření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- </a:t>
            </a:r>
            <a:r>
              <a:rPr lang="cs-CZ" sz="2000" b="1" dirty="0" smtClean="0"/>
              <a:t>59,2 % </a:t>
            </a:r>
            <a:r>
              <a:rPr lang="cs-CZ" sz="2000" dirty="0" smtClean="0"/>
              <a:t>současných kuřáků se pokusilo přestat kouřit v průběhu posledních 12 měsíců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- </a:t>
            </a:r>
            <a:r>
              <a:rPr lang="cs-CZ" sz="2000" b="1" dirty="0" smtClean="0"/>
              <a:t>47,6 % </a:t>
            </a:r>
            <a:r>
              <a:rPr lang="cs-CZ" sz="2000" dirty="0" smtClean="0"/>
              <a:t>současných kuřáků si přeje nyní přestat kouřit</a:t>
            </a:r>
          </a:p>
          <a:p>
            <a:pPr marL="0" indent="0">
              <a:buNone/>
            </a:pPr>
            <a:endParaRPr lang="cs-CZ" sz="2000" dirty="0"/>
          </a:p>
          <a:p>
            <a:pPr marL="457200" indent="-457200">
              <a:buAutoNum type="arabicPeriod" startAt="6"/>
            </a:pPr>
            <a:r>
              <a:rPr lang="cs-CZ" sz="2000" b="1" u="sng" dirty="0" smtClean="0"/>
              <a:t>Znalosti a postoje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- </a:t>
            </a:r>
            <a:r>
              <a:rPr lang="cs-CZ" sz="2000" b="1" dirty="0" smtClean="0">
                <a:solidFill>
                  <a:srgbClr val="FF0000"/>
                </a:solidFill>
              </a:rPr>
              <a:t>61,5 %</a:t>
            </a:r>
            <a:r>
              <a:rPr lang="cs-CZ" sz="2000" dirty="0" smtClean="0">
                <a:solidFill>
                  <a:srgbClr val="FF0000"/>
                </a:solidFill>
              </a:rPr>
              <a:t> žáků si myslí, že tabákový kouř od ostatních lidí jim škodí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      - </a:t>
            </a:r>
            <a:r>
              <a:rPr lang="cs-CZ" sz="2000" b="1" dirty="0" smtClean="0">
                <a:solidFill>
                  <a:srgbClr val="FF0000"/>
                </a:solidFill>
              </a:rPr>
              <a:t>83,0 %</a:t>
            </a:r>
            <a:r>
              <a:rPr lang="cs-CZ" sz="2000" dirty="0" smtClean="0">
                <a:solidFill>
                  <a:srgbClr val="FF0000"/>
                </a:solidFill>
              </a:rPr>
              <a:t> žáků je pro zákaz kouření uvnitř uzavřených veřejných prostor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      - </a:t>
            </a:r>
            <a:r>
              <a:rPr lang="cs-CZ" sz="2000" b="1" dirty="0" smtClean="0">
                <a:solidFill>
                  <a:srgbClr val="FF0000"/>
                </a:solidFill>
              </a:rPr>
              <a:t>48,7 %</a:t>
            </a:r>
            <a:r>
              <a:rPr lang="cs-CZ" sz="2000" dirty="0" smtClean="0">
                <a:solidFill>
                  <a:srgbClr val="FF0000"/>
                </a:solidFill>
              </a:rPr>
              <a:t> žáků podporuje zákaz kouření ve všech vnějších veřejných prostorech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41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                    </a:t>
            </a:r>
            <a:r>
              <a:rPr lang="cs-CZ" sz="2800" b="1" dirty="0" smtClean="0"/>
              <a:t>Výsledky </a:t>
            </a:r>
            <a:r>
              <a:rPr lang="cs-CZ" sz="2800" b="1" dirty="0"/>
              <a:t>šetření GYTS 2016 v České republice </a:t>
            </a:r>
            <a:r>
              <a:rPr lang="cs-CZ" sz="2800" b="1" dirty="0" smtClean="0"/>
              <a:t>IV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 startAt="7"/>
            </a:pPr>
            <a:r>
              <a:rPr lang="cs-CZ" sz="2000" b="1" u="sng" dirty="0" smtClean="0"/>
              <a:t>Media – reklama na tabák a proti tabáku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- </a:t>
            </a:r>
            <a:r>
              <a:rPr lang="cs-CZ" sz="2000" b="1" dirty="0" smtClean="0"/>
              <a:t>61,8 %</a:t>
            </a:r>
            <a:r>
              <a:rPr lang="cs-CZ" sz="2000" dirty="0" smtClean="0"/>
              <a:t> žáků si všimlo reklamy na tabákové výrobky nebo jejich propagace v místě prodeje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-   </a:t>
            </a:r>
            <a:r>
              <a:rPr lang="cs-CZ" sz="2000" b="1" dirty="0" smtClean="0"/>
              <a:t>4,6 %</a:t>
            </a:r>
            <a:r>
              <a:rPr lang="cs-CZ" sz="2000" dirty="0" smtClean="0"/>
              <a:t> žáků byl nabídnut tabákový výrobek zdarma od zástupce tabákové společnosti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       - </a:t>
            </a:r>
            <a:r>
              <a:rPr lang="cs-CZ" sz="2000" b="1" dirty="0" smtClean="0"/>
              <a:t>46,9 %</a:t>
            </a:r>
            <a:r>
              <a:rPr lang="cs-CZ" sz="2000" dirty="0" smtClean="0"/>
              <a:t> žáků si všimlo proti-tabákových sdělení v médiích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- </a:t>
            </a:r>
            <a:r>
              <a:rPr lang="cs-CZ" sz="2000" b="1" dirty="0" smtClean="0"/>
              <a:t>30,8 %</a:t>
            </a:r>
            <a:r>
              <a:rPr lang="cs-CZ" sz="2000" dirty="0" smtClean="0"/>
              <a:t> žáků si všimlo proti-tabákových sdělení na sportovních a společenských akcích</a:t>
            </a:r>
          </a:p>
          <a:p>
            <a:pPr marL="0" indent="0">
              <a:buNone/>
            </a:pPr>
            <a:endParaRPr lang="cs-CZ" sz="2000" dirty="0"/>
          </a:p>
          <a:p>
            <a:pPr marL="457200" indent="-457200">
              <a:buAutoNum type="arabicPeriod" startAt="8"/>
            </a:pPr>
            <a:r>
              <a:rPr lang="cs-CZ" sz="2000" b="1" u="sng" dirty="0" smtClean="0"/>
              <a:t>Škola - vzdělávání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- </a:t>
            </a:r>
            <a:r>
              <a:rPr lang="cs-CZ" sz="2000" b="1" dirty="0" smtClean="0"/>
              <a:t>44,4 % </a:t>
            </a:r>
            <a:r>
              <a:rPr lang="cs-CZ" sz="2000" dirty="0" smtClean="0"/>
              <a:t>žáků se v posledních 12 měsících učili ve škole o nebezpečí užívání tabáku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2140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                             </a:t>
            </a:r>
            <a:endParaRPr lang="cs-CZ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7285" y="1893535"/>
            <a:ext cx="7541777" cy="349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806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96432" y="2023009"/>
            <a:ext cx="8723214" cy="316398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Děkuji za pozornost a přeji příjemný den. </a:t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dirty="0" smtClean="0">
                <a:hlinkClick r:id="rId2"/>
              </a:rPr>
              <a:t>www.szu.sz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000" dirty="0" smtClean="0">
                <a:hlinkClick r:id="rId3"/>
              </a:rPr>
              <a:t>alena.vanova@szu.cz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198859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574</Words>
  <Application>Microsoft Office PowerPoint</Application>
  <PresentationFormat>Vlastní</PresentationFormat>
  <Paragraphs>58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            </vt:lpstr>
      <vt:lpstr>                           GYTS – Global Youth Tobacco Survey                       Celosvětová studie užívání tabáku mládeží</vt:lpstr>
      <vt:lpstr>                              Výsledky šetření GYTS 2016 v České republice I</vt:lpstr>
      <vt:lpstr>                           Výsledky šetření GYTS 2016 v České republice II </vt:lpstr>
      <vt:lpstr>             Výsledky šetření GYTS 2016 v České republice III           </vt:lpstr>
      <vt:lpstr>                    Výsledky šetření GYTS 2016 v České republice IV</vt:lpstr>
      <vt:lpstr>                             </vt:lpstr>
      <vt:lpstr>Děkuji za pozornost a přeji příjemný den.    www.szu.sz  alena.vanova@szu.cz </vt:lpstr>
    </vt:vector>
  </TitlesOfParts>
  <Company>Státní zdravotní ústav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</dc:title>
  <dc:creator>Alena Váňová</dc:creator>
  <cp:lastModifiedBy>User</cp:lastModifiedBy>
  <cp:revision>22</cp:revision>
  <dcterms:created xsi:type="dcterms:W3CDTF">2018-05-03T11:07:35Z</dcterms:created>
  <dcterms:modified xsi:type="dcterms:W3CDTF">2018-05-10T10:33:39Z</dcterms:modified>
</cp:coreProperties>
</file>