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8" r:id="rId3"/>
    <p:sldId id="315" r:id="rId4"/>
    <p:sldId id="283" r:id="rId5"/>
    <p:sldId id="307" r:id="rId6"/>
    <p:sldId id="281" r:id="rId7"/>
    <p:sldId id="295" r:id="rId8"/>
    <p:sldId id="296" r:id="rId9"/>
    <p:sldId id="294" r:id="rId10"/>
    <p:sldId id="304" r:id="rId11"/>
    <p:sldId id="299" r:id="rId12"/>
    <p:sldId id="300" r:id="rId13"/>
    <p:sldId id="301" r:id="rId14"/>
    <p:sldId id="302" r:id="rId15"/>
    <p:sldId id="316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073"/>
    <a:srgbClr val="394A79"/>
    <a:srgbClr val="2E3192"/>
    <a:srgbClr val="FDFDFD"/>
    <a:srgbClr val="272F81"/>
    <a:srgbClr val="F2B037"/>
    <a:srgbClr val="E6E6E6"/>
    <a:srgbClr val="6E1447"/>
    <a:srgbClr val="461F63"/>
    <a:srgbClr val="3E2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678" autoAdjust="0"/>
  </p:normalViewPr>
  <p:slideViewPr>
    <p:cSldViewPr snapToGrid="0">
      <p:cViewPr varScale="1">
        <p:scale>
          <a:sx n="73" d="100"/>
          <a:sy n="73" d="100"/>
        </p:scale>
        <p:origin x="1788" y="96"/>
      </p:cViewPr>
      <p:guideLst>
        <p:guide orient="horz" pos="935"/>
        <p:guide pos="38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424951267057E-2"/>
          <c:y val="2.1359223300970901E-2"/>
          <c:w val="0.96101364522417199"/>
          <c:h val="0.961165048543689"/>
        </c:manualLayout>
      </c:layout>
      <c:barChart>
        <c:barDir val="bar"/>
        <c:grouping val="percentStacked"/>
        <c:varyColors val="0"/>
        <c:ser>
          <c:idx val="7"/>
          <c:order val="0"/>
          <c:tx>
            <c:strRef>
              <c:f>Sheet1!$B$1</c:f>
              <c:strCache>
                <c:ptCount val="1"/>
                <c:pt idx="0">
                  <c:v>1 kuřák</c:v>
                </c:pt>
              </c:strCache>
            </c:strRef>
          </c:tx>
          <c:spPr>
            <a:solidFill>
              <a:srgbClr val="FF6600"/>
            </a:solidFill>
            <a:ln w="12700">
              <a:noFill/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Sheet1!$A$2:$A$30</c:f>
              <c:strCache>
                <c:ptCount val="29"/>
                <c:pt idx="0">
                  <c:v>ZN hrtanu (C32)</c:v>
                </c:pt>
                <c:pt idx="1">
                  <c:v>ZN průdušnice, průdušky a plíce (C33, C34)</c:v>
                </c:pt>
                <c:pt idx="2">
                  <c:v>ZN dutiny ústní a hltanu (C00–C14)</c:v>
                </c:pt>
                <c:pt idx="3">
                  <c:v>ZN jícnu (C15)</c:v>
                </c:pt>
                <c:pt idx="4">
                  <c:v>ZN močového měchýře (C67)</c:v>
                </c:pt>
                <c:pt idx="5">
                  <c:v>ZN varlete (C62)</c:v>
                </c:pt>
                <c:pt idx="6">
                  <c:v>ZN hrdla děložního (C53)</c:v>
                </c:pt>
                <c:pt idx="7">
                  <c:v>Hodgkinův lymfom (C81)</c:v>
                </c:pt>
                <c:pt idx="8">
                  <c:v>ZN jater a intrahepatálních žlučových cest (C22)</c:v>
                </c:pt>
                <c:pt idx="9">
                  <c:v>ZN žaludku (C16)</c:v>
                </c:pt>
                <c:pt idx="10">
                  <c:v>ZN slinivky břišní (C25)</c:v>
                </c:pt>
                <c:pt idx="11">
                  <c:v>ZN ledviny (C64)</c:v>
                </c:pt>
                <c:pt idx="12">
                  <c:v>non-Hodgkinův lymfom (C82–C86)</c:v>
                </c:pt>
                <c:pt idx="13">
                  <c:v>ZN tlustého střeva a konečníku (C18–C20)</c:v>
                </c:pt>
                <c:pt idx="14">
                  <c:v>ZN prostaty (C61)</c:v>
                </c:pt>
                <c:pt idx="15">
                  <c:v>leukémie (C91–C95)</c:v>
                </c:pt>
                <c:pt idx="16">
                  <c:v>ZN mozku, míchy a jiných částí CNS (C70–C72)</c:v>
                </c:pt>
                <c:pt idx="17">
                  <c:v>ZN pojivových a měk. tkání a perif. nervů (C47, C49)</c:v>
                </c:pt>
                <c:pt idx="18">
                  <c:v>ZN štítné žlázy (C73)</c:v>
                </c:pt>
                <c:pt idx="19">
                  <c:v>mnohočetný myelom (C90)</c:v>
                </c:pt>
                <c:pt idx="20">
                  <c:v>zhoubný melanom kůže (C43)</c:v>
                </c:pt>
                <c:pt idx="21">
                  <c:v>ZN žlučníku a žlučových cest (C23, C24)</c:v>
                </c:pt>
                <c:pt idx="22">
                  <c:v>ZN prsu (C50) u žen</c:v>
                </c:pt>
                <c:pt idx="23">
                  <c:v>ZN vaječníku (C56)</c:v>
                </c:pt>
                <c:pt idx="24">
                  <c:v>nemelanomový kožní ZN (C44)</c:v>
                </c:pt>
                <c:pt idx="25">
                  <c:v>ZN dělohy (C54, C55)</c:v>
                </c:pt>
                <c:pt idx="26">
                  <c:v>ostatní zhoubné novotvary</c:v>
                </c:pt>
                <c:pt idx="27">
                  <c:v>novotvary in situ (D00–D09)</c:v>
                </c:pt>
                <c:pt idx="28">
                  <c:v>novotvary nezhoubné a neznámého chování (D10–D36, D37–D48)</c:v>
                </c:pt>
              </c:strCache>
            </c:str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56.915619999999997</c:v>
                </c:pt>
                <c:pt idx="1">
                  <c:v>41.624400000000001</c:v>
                </c:pt>
                <c:pt idx="2">
                  <c:v>44.125980000000013</c:v>
                </c:pt>
                <c:pt idx="3">
                  <c:v>34.435560000000002</c:v>
                </c:pt>
                <c:pt idx="4">
                  <c:v>19.841850000000001</c:v>
                </c:pt>
                <c:pt idx="5">
                  <c:v>25.912459999999999</c:v>
                </c:pt>
                <c:pt idx="6">
                  <c:v>23.416830000000001</c:v>
                </c:pt>
                <c:pt idx="7">
                  <c:v>19.436199999999999</c:v>
                </c:pt>
                <c:pt idx="8">
                  <c:v>14.99235</c:v>
                </c:pt>
                <c:pt idx="9">
                  <c:v>13.61087</c:v>
                </c:pt>
                <c:pt idx="10">
                  <c:v>14.511950000000001</c:v>
                </c:pt>
                <c:pt idx="11">
                  <c:v>13.426209999999999</c:v>
                </c:pt>
                <c:pt idx="12">
                  <c:v>12.88026</c:v>
                </c:pt>
                <c:pt idx="13">
                  <c:v>10.95861</c:v>
                </c:pt>
                <c:pt idx="14">
                  <c:v>10.18117</c:v>
                </c:pt>
                <c:pt idx="15">
                  <c:v>9.7848259999999971</c:v>
                </c:pt>
                <c:pt idx="16">
                  <c:v>11.84379</c:v>
                </c:pt>
                <c:pt idx="17">
                  <c:v>10.53492</c:v>
                </c:pt>
                <c:pt idx="18">
                  <c:v>11.898999999999999</c:v>
                </c:pt>
                <c:pt idx="19">
                  <c:v>8.1418249999999972</c:v>
                </c:pt>
                <c:pt idx="20">
                  <c:v>8.8678360000000005</c:v>
                </c:pt>
                <c:pt idx="21">
                  <c:v>9.0104130000000016</c:v>
                </c:pt>
                <c:pt idx="22">
                  <c:v>10.67056</c:v>
                </c:pt>
                <c:pt idx="23">
                  <c:v>10.59277</c:v>
                </c:pt>
                <c:pt idx="24">
                  <c:v>5.7807079999999997</c:v>
                </c:pt>
                <c:pt idx="25">
                  <c:v>6.989592</c:v>
                </c:pt>
                <c:pt idx="26">
                  <c:v>15.43099</c:v>
                </c:pt>
                <c:pt idx="27">
                  <c:v>14.5288</c:v>
                </c:pt>
                <c:pt idx="28">
                  <c:v>10.104889999999999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03-4FEE-BFA7-6F04041D1FC1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 bývalý kuřák</c:v>
                </c:pt>
              </c:strCache>
            </c:strRef>
          </c:tx>
          <c:spPr>
            <a:solidFill>
              <a:srgbClr val="FFCC99"/>
            </a:solidFill>
            <a:ln w="12700">
              <a:noFill/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Sheet1!$A$2:$A$30</c:f>
              <c:strCache>
                <c:ptCount val="29"/>
                <c:pt idx="0">
                  <c:v>ZN hrtanu (C32)</c:v>
                </c:pt>
                <c:pt idx="1">
                  <c:v>ZN průdušnice, průdušky a plíce (C33, C34)</c:v>
                </c:pt>
                <c:pt idx="2">
                  <c:v>ZN dutiny ústní a hltanu (C00–C14)</c:v>
                </c:pt>
                <c:pt idx="3">
                  <c:v>ZN jícnu (C15)</c:v>
                </c:pt>
                <c:pt idx="4">
                  <c:v>ZN močového měchýře (C67)</c:v>
                </c:pt>
                <c:pt idx="5">
                  <c:v>ZN varlete (C62)</c:v>
                </c:pt>
                <c:pt idx="6">
                  <c:v>ZN hrdla děložního (C53)</c:v>
                </c:pt>
                <c:pt idx="7">
                  <c:v>Hodgkinův lymfom (C81)</c:v>
                </c:pt>
                <c:pt idx="8">
                  <c:v>ZN jater a intrahepatálních žlučových cest (C22)</c:v>
                </c:pt>
                <c:pt idx="9">
                  <c:v>ZN žaludku (C16)</c:v>
                </c:pt>
                <c:pt idx="10">
                  <c:v>ZN slinivky břišní (C25)</c:v>
                </c:pt>
                <c:pt idx="11">
                  <c:v>ZN ledviny (C64)</c:v>
                </c:pt>
                <c:pt idx="12">
                  <c:v>non-Hodgkinův lymfom (C82–C86)</c:v>
                </c:pt>
                <c:pt idx="13">
                  <c:v>ZN tlustého střeva a konečníku (C18–C20)</c:v>
                </c:pt>
                <c:pt idx="14">
                  <c:v>ZN prostaty (C61)</c:v>
                </c:pt>
                <c:pt idx="15">
                  <c:v>leukémie (C91–C95)</c:v>
                </c:pt>
                <c:pt idx="16">
                  <c:v>ZN mozku, míchy a jiných částí CNS (C70–C72)</c:v>
                </c:pt>
                <c:pt idx="17">
                  <c:v>ZN pojivových a měk. tkání a perif. nervů (C47, C49)</c:v>
                </c:pt>
                <c:pt idx="18">
                  <c:v>ZN štítné žlázy (C73)</c:v>
                </c:pt>
                <c:pt idx="19">
                  <c:v>mnohočetný myelom (C90)</c:v>
                </c:pt>
                <c:pt idx="20">
                  <c:v>zhoubný melanom kůže (C43)</c:v>
                </c:pt>
                <c:pt idx="21">
                  <c:v>ZN žlučníku a žlučových cest (C23, C24)</c:v>
                </c:pt>
                <c:pt idx="22">
                  <c:v>ZN prsu (C50) u žen</c:v>
                </c:pt>
                <c:pt idx="23">
                  <c:v>ZN vaječníku (C56)</c:v>
                </c:pt>
                <c:pt idx="24">
                  <c:v>nemelanomový kožní ZN (C44)</c:v>
                </c:pt>
                <c:pt idx="25">
                  <c:v>ZN dělohy (C54, C55)</c:v>
                </c:pt>
                <c:pt idx="26">
                  <c:v>ostatní zhoubné novotvary</c:v>
                </c:pt>
                <c:pt idx="27">
                  <c:v>novotvary in situ (D00–D09)</c:v>
                </c:pt>
                <c:pt idx="28">
                  <c:v>novotvary nezhoubné a neznámého chování (D10–D36, D37–D48)</c:v>
                </c:pt>
              </c:strCache>
            </c:strRef>
          </c:cat>
          <c:val>
            <c:numRef>
              <c:f>Sheet1!$C$2:$C$30</c:f>
              <c:numCache>
                <c:formatCode>General</c:formatCode>
                <c:ptCount val="29"/>
                <c:pt idx="0">
                  <c:v>18.34224</c:v>
                </c:pt>
                <c:pt idx="1">
                  <c:v>24.48997</c:v>
                </c:pt>
                <c:pt idx="2">
                  <c:v>12.919919999999999</c:v>
                </c:pt>
                <c:pt idx="3">
                  <c:v>15.78246</c:v>
                </c:pt>
                <c:pt idx="4">
                  <c:v>13.342460000000001</c:v>
                </c:pt>
                <c:pt idx="5">
                  <c:v>6.2236440000000002</c:v>
                </c:pt>
                <c:pt idx="6">
                  <c:v>4.9963059999999997</c:v>
                </c:pt>
                <c:pt idx="7">
                  <c:v>7.9129569999999987</c:v>
                </c:pt>
                <c:pt idx="8">
                  <c:v>11.19266</c:v>
                </c:pt>
                <c:pt idx="9">
                  <c:v>11.48635</c:v>
                </c:pt>
                <c:pt idx="10">
                  <c:v>10.19685</c:v>
                </c:pt>
                <c:pt idx="11">
                  <c:v>10.29815</c:v>
                </c:pt>
                <c:pt idx="12">
                  <c:v>9.8842570000000016</c:v>
                </c:pt>
                <c:pt idx="13">
                  <c:v>11.12654</c:v>
                </c:pt>
                <c:pt idx="14">
                  <c:v>11.2811</c:v>
                </c:pt>
                <c:pt idx="15">
                  <c:v>10.014279999999999</c:v>
                </c:pt>
                <c:pt idx="16">
                  <c:v>6.8501919999999989</c:v>
                </c:pt>
                <c:pt idx="17">
                  <c:v>7.3580939999999986</c:v>
                </c:pt>
                <c:pt idx="18">
                  <c:v>5.8965829999999988</c:v>
                </c:pt>
                <c:pt idx="19">
                  <c:v>9.3237030000000001</c:v>
                </c:pt>
                <c:pt idx="20">
                  <c:v>8.3924750000000028</c:v>
                </c:pt>
                <c:pt idx="21">
                  <c:v>7.4803430000000004</c:v>
                </c:pt>
                <c:pt idx="22">
                  <c:v>5.6758959999999989</c:v>
                </c:pt>
                <c:pt idx="23">
                  <c:v>5.4776100000000003</c:v>
                </c:pt>
                <c:pt idx="24">
                  <c:v>6.6129219999999993</c:v>
                </c:pt>
                <c:pt idx="25">
                  <c:v>3.942116</c:v>
                </c:pt>
                <c:pt idx="26">
                  <c:v>9.7828619999999997</c:v>
                </c:pt>
                <c:pt idx="27">
                  <c:v>4.670382</c:v>
                </c:pt>
                <c:pt idx="28">
                  <c:v>7.514278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03-4FEE-BFA7-6F04041D1FC1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3 nekuřák</c:v>
                </c:pt>
              </c:strCache>
            </c:strRef>
          </c:tx>
          <c:spPr>
            <a:solidFill>
              <a:srgbClr val="99CCFF"/>
            </a:solidFill>
            <a:ln w="12700">
              <a:noFill/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Sheet1!$A$2:$A$30</c:f>
              <c:strCache>
                <c:ptCount val="29"/>
                <c:pt idx="0">
                  <c:v>ZN hrtanu (C32)</c:v>
                </c:pt>
                <c:pt idx="1">
                  <c:v>ZN průdušnice, průdušky a plíce (C33, C34)</c:v>
                </c:pt>
                <c:pt idx="2">
                  <c:v>ZN dutiny ústní a hltanu (C00–C14)</c:v>
                </c:pt>
                <c:pt idx="3">
                  <c:v>ZN jícnu (C15)</c:v>
                </c:pt>
                <c:pt idx="4">
                  <c:v>ZN močového měchýře (C67)</c:v>
                </c:pt>
                <c:pt idx="5">
                  <c:v>ZN varlete (C62)</c:v>
                </c:pt>
                <c:pt idx="6">
                  <c:v>ZN hrdla děložního (C53)</c:v>
                </c:pt>
                <c:pt idx="7">
                  <c:v>Hodgkinův lymfom (C81)</c:v>
                </c:pt>
                <c:pt idx="8">
                  <c:v>ZN jater a intrahepatálních žlučových cest (C22)</c:v>
                </c:pt>
                <c:pt idx="9">
                  <c:v>ZN žaludku (C16)</c:v>
                </c:pt>
                <c:pt idx="10">
                  <c:v>ZN slinivky břišní (C25)</c:v>
                </c:pt>
                <c:pt idx="11">
                  <c:v>ZN ledviny (C64)</c:v>
                </c:pt>
                <c:pt idx="12">
                  <c:v>non-Hodgkinův lymfom (C82–C86)</c:v>
                </c:pt>
                <c:pt idx="13">
                  <c:v>ZN tlustého střeva a konečníku (C18–C20)</c:v>
                </c:pt>
                <c:pt idx="14">
                  <c:v>ZN prostaty (C61)</c:v>
                </c:pt>
                <c:pt idx="15">
                  <c:v>leukémie (C91–C95)</c:v>
                </c:pt>
                <c:pt idx="16">
                  <c:v>ZN mozku, míchy a jiných částí CNS (C70–C72)</c:v>
                </c:pt>
                <c:pt idx="17">
                  <c:v>ZN pojivových a měk. tkání a perif. nervů (C47, C49)</c:v>
                </c:pt>
                <c:pt idx="18">
                  <c:v>ZN štítné žlázy (C73)</c:v>
                </c:pt>
                <c:pt idx="19">
                  <c:v>mnohočetný myelom (C90)</c:v>
                </c:pt>
                <c:pt idx="20">
                  <c:v>zhoubný melanom kůže (C43)</c:v>
                </c:pt>
                <c:pt idx="21">
                  <c:v>ZN žlučníku a žlučových cest (C23, C24)</c:v>
                </c:pt>
                <c:pt idx="22">
                  <c:v>ZN prsu (C50) u žen</c:v>
                </c:pt>
                <c:pt idx="23">
                  <c:v>ZN vaječníku (C56)</c:v>
                </c:pt>
                <c:pt idx="24">
                  <c:v>nemelanomový kožní ZN (C44)</c:v>
                </c:pt>
                <c:pt idx="25">
                  <c:v>ZN dělohy (C54, C55)</c:v>
                </c:pt>
                <c:pt idx="26">
                  <c:v>ostatní zhoubné novotvary</c:v>
                </c:pt>
                <c:pt idx="27">
                  <c:v>novotvary in situ (D00–D09)</c:v>
                </c:pt>
                <c:pt idx="28">
                  <c:v>novotvary nezhoubné a neznámého chování (D10–D36, D37–D48)</c:v>
                </c:pt>
              </c:strCache>
            </c:strRef>
          </c:cat>
          <c:val>
            <c:numRef>
              <c:f>Sheet1!$D$2:$D$30</c:f>
              <c:numCache>
                <c:formatCode>General</c:formatCode>
                <c:ptCount val="29"/>
                <c:pt idx="0">
                  <c:v>8.92258</c:v>
                </c:pt>
                <c:pt idx="1">
                  <c:v>10.604749999999999</c:v>
                </c:pt>
                <c:pt idx="2">
                  <c:v>18.74512</c:v>
                </c:pt>
                <c:pt idx="3">
                  <c:v>17.829460000000001</c:v>
                </c:pt>
                <c:pt idx="4">
                  <c:v>27.743310000000001</c:v>
                </c:pt>
                <c:pt idx="5">
                  <c:v>37.501820000000002</c:v>
                </c:pt>
                <c:pt idx="6">
                  <c:v>40.736020000000003</c:v>
                </c:pt>
                <c:pt idx="7">
                  <c:v>41.790309999999998</c:v>
                </c:pt>
                <c:pt idx="8">
                  <c:v>26.200310000000002</c:v>
                </c:pt>
                <c:pt idx="9">
                  <c:v>34.946170000000002</c:v>
                </c:pt>
                <c:pt idx="10">
                  <c:v>32.388800000000003</c:v>
                </c:pt>
                <c:pt idx="11">
                  <c:v>35.850499999999997</c:v>
                </c:pt>
                <c:pt idx="12">
                  <c:v>39.711150000000011</c:v>
                </c:pt>
                <c:pt idx="13">
                  <c:v>38.141480000000001</c:v>
                </c:pt>
                <c:pt idx="14">
                  <c:v>30.728629999999988</c:v>
                </c:pt>
                <c:pt idx="15">
                  <c:v>40.388540000000013</c:v>
                </c:pt>
                <c:pt idx="16">
                  <c:v>38.060180000000003</c:v>
                </c:pt>
                <c:pt idx="17">
                  <c:v>39.54683</c:v>
                </c:pt>
                <c:pt idx="18">
                  <c:v>47.45993</c:v>
                </c:pt>
                <c:pt idx="19">
                  <c:v>37.688769999999998</c:v>
                </c:pt>
                <c:pt idx="20">
                  <c:v>39.344540000000002</c:v>
                </c:pt>
                <c:pt idx="21">
                  <c:v>38.117160000000013</c:v>
                </c:pt>
                <c:pt idx="22">
                  <c:v>48.02223</c:v>
                </c:pt>
                <c:pt idx="23">
                  <c:v>53.764760000000003</c:v>
                </c:pt>
                <c:pt idx="24">
                  <c:v>36.944450000000003</c:v>
                </c:pt>
                <c:pt idx="25">
                  <c:v>59.933700000000002</c:v>
                </c:pt>
                <c:pt idx="26">
                  <c:v>33.154330000000002</c:v>
                </c:pt>
                <c:pt idx="27">
                  <c:v>35.225830000000002</c:v>
                </c:pt>
                <c:pt idx="28">
                  <c:v>33.435369999999999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03-4FEE-BFA7-6F04041D1FC1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9 neznámo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2700">
              <a:noFill/>
              <a:prstDash val="solid"/>
            </a:ln>
          </c:spPr>
          <c:invertIfNegative val="0"/>
          <c:dLbls>
            <c:numFmt formatCode="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Sheet1!$A$2:$A$30</c:f>
              <c:strCache>
                <c:ptCount val="29"/>
                <c:pt idx="0">
                  <c:v>ZN hrtanu (C32)</c:v>
                </c:pt>
                <c:pt idx="1">
                  <c:v>ZN průdušnice, průdušky a plíce (C33, C34)</c:v>
                </c:pt>
                <c:pt idx="2">
                  <c:v>ZN dutiny ústní a hltanu (C00–C14)</c:v>
                </c:pt>
                <c:pt idx="3">
                  <c:v>ZN jícnu (C15)</c:v>
                </c:pt>
                <c:pt idx="4">
                  <c:v>ZN močového měchýře (C67)</c:v>
                </c:pt>
                <c:pt idx="5">
                  <c:v>ZN varlete (C62)</c:v>
                </c:pt>
                <c:pt idx="6">
                  <c:v>ZN hrdla děložního (C53)</c:v>
                </c:pt>
                <c:pt idx="7">
                  <c:v>Hodgkinův lymfom (C81)</c:v>
                </c:pt>
                <c:pt idx="8">
                  <c:v>ZN jater a intrahepatálních žlučových cest (C22)</c:v>
                </c:pt>
                <c:pt idx="9">
                  <c:v>ZN žaludku (C16)</c:v>
                </c:pt>
                <c:pt idx="10">
                  <c:v>ZN slinivky břišní (C25)</c:v>
                </c:pt>
                <c:pt idx="11">
                  <c:v>ZN ledviny (C64)</c:v>
                </c:pt>
                <c:pt idx="12">
                  <c:v>non-Hodgkinův lymfom (C82–C86)</c:v>
                </c:pt>
                <c:pt idx="13">
                  <c:v>ZN tlustého střeva a konečníku (C18–C20)</c:v>
                </c:pt>
                <c:pt idx="14">
                  <c:v>ZN prostaty (C61)</c:v>
                </c:pt>
                <c:pt idx="15">
                  <c:v>leukémie (C91–C95)</c:v>
                </c:pt>
                <c:pt idx="16">
                  <c:v>ZN mozku, míchy a jiných částí CNS (C70–C72)</c:v>
                </c:pt>
                <c:pt idx="17">
                  <c:v>ZN pojivových a měk. tkání a perif. nervů (C47, C49)</c:v>
                </c:pt>
                <c:pt idx="18">
                  <c:v>ZN štítné žlázy (C73)</c:v>
                </c:pt>
                <c:pt idx="19">
                  <c:v>mnohočetný myelom (C90)</c:v>
                </c:pt>
                <c:pt idx="20">
                  <c:v>zhoubný melanom kůže (C43)</c:v>
                </c:pt>
                <c:pt idx="21">
                  <c:v>ZN žlučníku a žlučových cest (C23, C24)</c:v>
                </c:pt>
                <c:pt idx="22">
                  <c:v>ZN prsu (C50) u žen</c:v>
                </c:pt>
                <c:pt idx="23">
                  <c:v>ZN vaječníku (C56)</c:v>
                </c:pt>
                <c:pt idx="24">
                  <c:v>nemelanomový kožní ZN (C44)</c:v>
                </c:pt>
                <c:pt idx="25">
                  <c:v>ZN dělohy (C54, C55)</c:v>
                </c:pt>
                <c:pt idx="26">
                  <c:v>ostatní zhoubné novotvary</c:v>
                </c:pt>
                <c:pt idx="27">
                  <c:v>novotvary in situ (D00–D09)</c:v>
                </c:pt>
                <c:pt idx="28">
                  <c:v>novotvary nezhoubné a neznámého chování (D10–D36, D37–D48)</c:v>
                </c:pt>
              </c:strCache>
            </c:strRef>
          </c:cat>
          <c:val>
            <c:numRef>
              <c:f>Sheet1!$E$2:$E$30</c:f>
              <c:numCache>
                <c:formatCode>General</c:formatCode>
                <c:ptCount val="29"/>
                <c:pt idx="0">
                  <c:v>15.819559999999999</c:v>
                </c:pt>
                <c:pt idx="1">
                  <c:v>23.28088</c:v>
                </c:pt>
                <c:pt idx="2">
                  <c:v>24.20898</c:v>
                </c:pt>
                <c:pt idx="3">
                  <c:v>31.95252</c:v>
                </c:pt>
                <c:pt idx="4">
                  <c:v>39.072380000000003</c:v>
                </c:pt>
                <c:pt idx="5">
                  <c:v>30.362079999999999</c:v>
                </c:pt>
                <c:pt idx="6">
                  <c:v>30.850850000000001</c:v>
                </c:pt>
                <c:pt idx="7">
                  <c:v>30.860530000000001</c:v>
                </c:pt>
                <c:pt idx="8">
                  <c:v>47.61468</c:v>
                </c:pt>
                <c:pt idx="9">
                  <c:v>39.956609999999998</c:v>
                </c:pt>
                <c:pt idx="10">
                  <c:v>42.902389999999997</c:v>
                </c:pt>
                <c:pt idx="11">
                  <c:v>40.425140000000013</c:v>
                </c:pt>
                <c:pt idx="12">
                  <c:v>37.524329999999999</c:v>
                </c:pt>
                <c:pt idx="13">
                  <c:v>39.773380000000003</c:v>
                </c:pt>
                <c:pt idx="14">
                  <c:v>47.809109999999997</c:v>
                </c:pt>
                <c:pt idx="15">
                  <c:v>39.812360000000012</c:v>
                </c:pt>
                <c:pt idx="16">
                  <c:v>43.245840000000001</c:v>
                </c:pt>
                <c:pt idx="17">
                  <c:v>42.56015</c:v>
                </c:pt>
                <c:pt idx="18">
                  <c:v>34.744480000000003</c:v>
                </c:pt>
                <c:pt idx="19">
                  <c:v>44.845700000000001</c:v>
                </c:pt>
                <c:pt idx="20">
                  <c:v>43.395150000000001</c:v>
                </c:pt>
                <c:pt idx="21">
                  <c:v>45.39208</c:v>
                </c:pt>
                <c:pt idx="22">
                  <c:v>35.631320000000002</c:v>
                </c:pt>
                <c:pt idx="23">
                  <c:v>30.164850000000001</c:v>
                </c:pt>
                <c:pt idx="24">
                  <c:v>50.661920000000002</c:v>
                </c:pt>
                <c:pt idx="25">
                  <c:v>29.134589999999999</c:v>
                </c:pt>
                <c:pt idx="26">
                  <c:v>41.631819999999998</c:v>
                </c:pt>
                <c:pt idx="27">
                  <c:v>45.57499</c:v>
                </c:pt>
                <c:pt idx="28">
                  <c:v>48.945459999999997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03-4FEE-BFA7-6F04041D1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128329192"/>
        <c:axId val="2128325608"/>
      </c:barChart>
      <c:catAx>
        <c:axId val="2128329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3175">
            <a:solidFill>
              <a:schemeClr val="tx1"/>
            </a:solidFill>
            <a:prstDash val="solid"/>
          </a:ln>
        </c:spPr>
        <c:crossAx val="2128325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8325608"/>
        <c:scaling>
          <c:orientation val="minMax"/>
        </c:scaling>
        <c:delete val="0"/>
        <c:axPos val="t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1000"/>
            </a:pPr>
            <a:endParaRPr lang="cs-CZ"/>
          </a:p>
        </c:txPr>
        <c:crossAx val="2128329192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94773-82F1-4BC9-B24E-8DBBCD5ABB8A}" type="datetimeFigureOut">
              <a:rPr lang="cs-CZ" smtClean="0"/>
              <a:t>09.04.2018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DC540-E3D6-482F-AB74-01051757BD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371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80A7-C12C-4720-BC26-6A2B901DB1EA}" type="datetimeFigureOut">
              <a:rPr lang="cs-CZ" smtClean="0"/>
              <a:t>09.04.2018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F5C0A-D15A-40B7-9AD0-1092460FC3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48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E7BEB6-5DC5-45B4-B049-2C8BE40CF16C}" type="slidenum">
              <a:rPr lang="en-US" altLang="cs-CZ" sz="1200"/>
              <a:pPr eaLnBrk="1" hangingPunct="1"/>
              <a:t>3</a:t>
            </a:fld>
            <a:endParaRPr lang="en-US" altLang="cs-CZ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11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9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 userDrawn="1"/>
        </p:nvSpPr>
        <p:spPr>
          <a:xfrm>
            <a:off x="0" y="4822020"/>
            <a:ext cx="9144000" cy="2035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 userDrawn="1"/>
        </p:nvSpPr>
        <p:spPr>
          <a:xfrm>
            <a:off x="2903654" y="5648630"/>
            <a:ext cx="4473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noProof="0" dirty="0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 zdravotnických informací a statistiky České republiky</a:t>
            </a:r>
          </a:p>
          <a:p>
            <a:r>
              <a:rPr lang="en-US" sz="1100" i="1" dirty="0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Health Information and Statistics of the Czech Republic</a:t>
            </a:r>
          </a:p>
        </p:txBody>
      </p:sp>
      <p:sp>
        <p:nvSpPr>
          <p:cNvPr id="26" name="Obdélník 25"/>
          <p:cNvSpPr/>
          <p:nvPr userDrawn="1"/>
        </p:nvSpPr>
        <p:spPr>
          <a:xfrm>
            <a:off x="0" y="4826880"/>
            <a:ext cx="9144000" cy="18000"/>
          </a:xfrm>
          <a:prstGeom prst="rect">
            <a:avLst/>
          </a:prstGeom>
          <a:solidFill>
            <a:srgbClr val="394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2"/>
              </a:solidFill>
            </a:endParaRPr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400050" y="1402080"/>
            <a:ext cx="8343900" cy="1655301"/>
          </a:xfrm>
          <a:prstGeom prst="rect">
            <a:avLst/>
          </a:prstGeom>
        </p:spPr>
        <p:txBody>
          <a:bodyPr anchor="b" anchorCtr="0"/>
          <a:lstStyle>
            <a:lvl1pPr>
              <a:defRPr sz="4400" b="1">
                <a:solidFill>
                  <a:srgbClr val="2740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Podnadpis 2"/>
          <p:cNvSpPr>
            <a:spLocks noGrp="1"/>
          </p:cNvSpPr>
          <p:nvPr>
            <p:ph type="subTitle" idx="1"/>
          </p:nvPr>
        </p:nvSpPr>
        <p:spPr>
          <a:xfrm>
            <a:off x="1371600" y="3532952"/>
            <a:ext cx="6400800" cy="6949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72" y="5427282"/>
            <a:ext cx="1080000" cy="7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29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548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62321" y="260648"/>
            <a:ext cx="8619358" cy="648072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rgbClr val="274073"/>
                </a:solidFill>
                <a:latin typeface="+mj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40319" y="6070625"/>
            <a:ext cx="9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09.04.2018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82936" y="6068291"/>
            <a:ext cx="6302558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806406" y="6065804"/>
            <a:ext cx="9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251460" y="980728"/>
            <a:ext cx="8641080" cy="482453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5">
                    <a:lumMod val="25000"/>
                  </a:schemeClr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59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(animovan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460" y="980728"/>
            <a:ext cx="8641080" cy="482453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5">
                    <a:lumMod val="25000"/>
                  </a:schemeClr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62321" y="260648"/>
            <a:ext cx="8619358" cy="648072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rgbClr val="274073"/>
                </a:solidFill>
                <a:latin typeface="+mj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40319" y="6070625"/>
            <a:ext cx="9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09.04.2018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82936" y="6068291"/>
            <a:ext cx="6302558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806406" y="6065804"/>
            <a:ext cx="9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75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ozdělov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27300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baseline="0">
                <a:solidFill>
                  <a:srgbClr val="394A79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17728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40319" y="6070625"/>
            <a:ext cx="9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09.04.2018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82936" y="6068291"/>
            <a:ext cx="6302558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806406" y="6065804"/>
            <a:ext cx="9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359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262321" y="260648"/>
            <a:ext cx="8619358" cy="648072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rgbClr val="274073"/>
                </a:solidFill>
                <a:latin typeface="+mj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40319" y="6070625"/>
            <a:ext cx="9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09.04.2018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82936" y="6068291"/>
            <a:ext cx="6302558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806406" y="6065804"/>
            <a:ext cx="9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8302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s delším nadpisem na dva řád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 hasCustomPrompt="1"/>
          </p:nvPr>
        </p:nvSpPr>
        <p:spPr>
          <a:xfrm>
            <a:off x="262321" y="297704"/>
            <a:ext cx="8619358" cy="95410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2800" b="1">
                <a:solidFill>
                  <a:srgbClr val="274073"/>
                </a:solidFill>
                <a:latin typeface="+mj-lt"/>
              </a:defRPr>
            </a:lvl1pPr>
          </a:lstStyle>
          <a:p>
            <a:r>
              <a:rPr lang="cs-CZ" dirty="0" smtClean="0"/>
              <a:t>KLIKNUTÍM LZE UPRAVIT STYL. KLIKNUTÍM LZE UPRAVIT STYL. 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443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40319" y="6070625"/>
            <a:ext cx="9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09.04.2018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82936" y="6068291"/>
            <a:ext cx="6302558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806406" y="6065804"/>
            <a:ext cx="9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738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F5EEF-D4CA-437D-A7E8-298C9C70382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786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7028" y="757084"/>
            <a:ext cx="8449945" cy="5040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46999" y="6070625"/>
            <a:ext cx="900000" cy="203079"/>
          </a:xfrm>
          <a:prstGeom prst="rect">
            <a:avLst/>
          </a:prstGeom>
        </p:spPr>
        <p:txBody>
          <a:bodyPr anchor="ctr"/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EC567F-E7DA-47BB-AEB1-9930A46F27B5}" type="datetimeFigureOut">
              <a:rPr lang="cs-CZ" smtClean="0"/>
              <a:pPr/>
              <a:t>09.04.2018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420721" y="6068291"/>
            <a:ext cx="6302558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897846" y="6065804"/>
            <a:ext cx="9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Obdélník 13"/>
          <p:cNvSpPr/>
          <p:nvPr userDrawn="1"/>
        </p:nvSpPr>
        <p:spPr>
          <a:xfrm>
            <a:off x="0" y="6272893"/>
            <a:ext cx="9144000" cy="18000"/>
          </a:xfrm>
          <a:prstGeom prst="rect">
            <a:avLst/>
          </a:prstGeom>
          <a:solidFill>
            <a:srgbClr val="394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94A79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26" y="6352413"/>
            <a:ext cx="684000" cy="44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6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60" r:id="rId3"/>
    <p:sldLayoutId id="2147483651" r:id="rId4"/>
    <p:sldLayoutId id="2147483654" r:id="rId5"/>
    <p:sldLayoutId id="2147483658" r:id="rId6"/>
    <p:sldLayoutId id="2147483655" r:id="rId7"/>
    <p:sldLayoutId id="2147483661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394A7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55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2422" y="1749128"/>
            <a:ext cx="8760940" cy="1655301"/>
          </a:xfrm>
        </p:spPr>
        <p:txBody>
          <a:bodyPr/>
          <a:lstStyle/>
          <a:p>
            <a:r>
              <a:rPr lang="cs-CZ" sz="3600" dirty="0" smtClean="0"/>
              <a:t>Dopady kouření v ČR: </a:t>
            </a:r>
            <a:br>
              <a:rPr lang="cs-CZ" sz="3600" dirty="0" smtClean="0"/>
            </a:br>
            <a:r>
              <a:rPr lang="cs-CZ" sz="3600" dirty="0" smtClean="0"/>
              <a:t>epidemiologický pohled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4716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318" y="371657"/>
            <a:ext cx="8719755" cy="648072"/>
          </a:xfrm>
        </p:spPr>
        <p:txBody>
          <a:bodyPr/>
          <a:lstStyle/>
          <a:p>
            <a:r>
              <a:rPr lang="cs-CZ" sz="2800" dirty="0" smtClean="0"/>
              <a:t>Předběžná analýza vývoje počtu </a:t>
            </a:r>
            <a:br>
              <a:rPr lang="cs-CZ" sz="2800" dirty="0" smtClean="0"/>
            </a:br>
            <a:r>
              <a:rPr lang="cs-CZ" sz="2800" dirty="0" smtClean="0"/>
              <a:t>hospitalizovaných pro vybrané diagnózy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074" y="1484313"/>
            <a:ext cx="8389073" cy="4479223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prstClr val="black"/>
                </a:solidFill>
              </a:rPr>
              <a:t>Srovnání </a:t>
            </a:r>
            <a:r>
              <a:rPr lang="cs-CZ" sz="2000" dirty="0">
                <a:solidFill>
                  <a:prstClr val="black"/>
                </a:solidFill>
              </a:rPr>
              <a:t>stejných </a:t>
            </a:r>
            <a:r>
              <a:rPr lang="cs-CZ" sz="2000" dirty="0" smtClean="0">
                <a:solidFill>
                  <a:srgbClr val="0070C0"/>
                </a:solidFill>
              </a:rPr>
              <a:t>pětiměsíčních </a:t>
            </a:r>
            <a:r>
              <a:rPr lang="cs-CZ" sz="2000" dirty="0">
                <a:solidFill>
                  <a:srgbClr val="0070C0"/>
                </a:solidFill>
              </a:rPr>
              <a:t>období (červenec – listopad) mezi roky 2016 a 2017</a:t>
            </a:r>
          </a:p>
          <a:p>
            <a:r>
              <a:rPr lang="cs-CZ" sz="2000" dirty="0">
                <a:solidFill>
                  <a:srgbClr val="0070C0"/>
                </a:solidFill>
              </a:rPr>
              <a:t>Národní registr hospitalizovaných (NRHOSP)</a:t>
            </a:r>
            <a:r>
              <a:rPr lang="cs-CZ" sz="2000" dirty="0">
                <a:solidFill>
                  <a:prstClr val="black"/>
                </a:solidFill>
              </a:rPr>
              <a:t> – je celoplošným populačním registrem, kde jsou evidovány osoby, které byly hospitalizované na lůžkových odděleních a jejichž hospitalizace byla ve sledovaném období ukončena. Pokrytí populace je 100</a:t>
            </a:r>
            <a:r>
              <a:rPr lang="cs-CZ" sz="2000" dirty="0" smtClean="0">
                <a:solidFill>
                  <a:prstClr val="black"/>
                </a:solidFill>
              </a:rPr>
              <a:t>%</a:t>
            </a:r>
            <a:endParaRPr lang="cs-CZ" sz="2000" dirty="0">
              <a:solidFill>
                <a:prstClr val="black"/>
              </a:solidFill>
            </a:endParaRPr>
          </a:p>
          <a:p>
            <a:r>
              <a:rPr lang="cs-CZ" sz="2000" dirty="0">
                <a:solidFill>
                  <a:prstClr val="black"/>
                </a:solidFill>
              </a:rPr>
              <a:t>Data jsou </a:t>
            </a:r>
            <a:r>
              <a:rPr lang="cs-CZ" sz="2000" dirty="0">
                <a:solidFill>
                  <a:srgbClr val="0070C0"/>
                </a:solidFill>
              </a:rPr>
              <a:t>nezávisle validována</a:t>
            </a:r>
            <a:r>
              <a:rPr lang="cs-CZ" sz="2000" dirty="0">
                <a:solidFill>
                  <a:prstClr val="black"/>
                </a:solidFill>
              </a:rPr>
              <a:t> proti záznamům Národního registru hrazených zdravotních služeb (NR-HZS), který trend i hodnoty </a:t>
            </a:r>
            <a:r>
              <a:rPr lang="cs-CZ" sz="2000" dirty="0" smtClean="0">
                <a:solidFill>
                  <a:prstClr val="black"/>
                </a:solidFill>
              </a:rPr>
              <a:t>potvrdil</a:t>
            </a:r>
            <a:endParaRPr lang="cs-CZ" sz="2000" dirty="0">
              <a:solidFill>
                <a:prstClr val="black"/>
              </a:solidFill>
            </a:endParaRPr>
          </a:p>
          <a:p>
            <a:r>
              <a:rPr lang="cs-CZ" sz="1800" dirty="0" smtClean="0">
                <a:solidFill>
                  <a:prstClr val="black"/>
                </a:solidFill>
              </a:rPr>
              <a:t>Vyřazena </a:t>
            </a:r>
            <a:r>
              <a:rPr lang="cs-CZ" sz="1800" dirty="0">
                <a:solidFill>
                  <a:prstClr val="black"/>
                </a:solidFill>
              </a:rPr>
              <a:t>2 zdravotnická zařízení, která dosud nedodala data za rok 2017. Vyřazena prosincová data z důvodu dosud nedokončené validace dat z prosince 2017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57083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Nadpis 1"/>
          <p:cNvSpPr>
            <a:spLocks noGrp="1"/>
          </p:cNvSpPr>
          <p:nvPr>
            <p:ph type="title"/>
          </p:nvPr>
        </p:nvSpPr>
        <p:spPr>
          <a:xfrm>
            <a:off x="193414" y="296863"/>
            <a:ext cx="9133465" cy="648072"/>
          </a:xfrm>
        </p:spPr>
        <p:txBody>
          <a:bodyPr/>
          <a:lstStyle/>
          <a:p>
            <a:r>
              <a:rPr lang="cs-CZ" altLang="cs-CZ" sz="2800" dirty="0" smtClean="0"/>
              <a:t>Hospitalizace pro akutní srdeční infarkt</a:t>
            </a:r>
            <a:br>
              <a:rPr lang="cs-CZ" altLang="cs-CZ" sz="2800" dirty="0" smtClean="0"/>
            </a:br>
            <a:r>
              <a:rPr lang="cs-CZ" altLang="cs-CZ" sz="2000" dirty="0" smtClean="0"/>
              <a:t>(diagnóza I21)</a:t>
            </a:r>
            <a:endParaRPr lang="cs-CZ" altLang="cs-CZ" sz="2000" dirty="0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838740"/>
              </p:ext>
            </p:extLst>
          </p:nvPr>
        </p:nvGraphicFramePr>
        <p:xfrm>
          <a:off x="613953" y="1476104"/>
          <a:ext cx="7733213" cy="2704010"/>
        </p:xfrm>
        <a:graphic>
          <a:graphicData uri="http://schemas.openxmlformats.org/drawingml/2006/table">
            <a:tbl>
              <a:tblPr/>
              <a:tblGrid>
                <a:gridCol w="1748167">
                  <a:extLst>
                    <a:ext uri="{9D8B030D-6E8A-4147-A177-3AD203B41FA5}">
                      <a16:colId xmlns:a16="http://schemas.microsoft.com/office/drawing/2014/main" val="1484500551"/>
                    </a:ext>
                  </a:extLst>
                </a:gridCol>
                <a:gridCol w="1165445">
                  <a:extLst>
                    <a:ext uri="{9D8B030D-6E8A-4147-A177-3AD203B41FA5}">
                      <a16:colId xmlns:a16="http://schemas.microsoft.com/office/drawing/2014/main" val="3289041475"/>
                    </a:ext>
                  </a:extLst>
                </a:gridCol>
                <a:gridCol w="1529646">
                  <a:extLst>
                    <a:ext uri="{9D8B030D-6E8A-4147-A177-3AD203B41FA5}">
                      <a16:colId xmlns:a16="http://schemas.microsoft.com/office/drawing/2014/main" val="2913149103"/>
                    </a:ext>
                  </a:extLst>
                </a:gridCol>
                <a:gridCol w="1638908">
                  <a:extLst>
                    <a:ext uri="{9D8B030D-6E8A-4147-A177-3AD203B41FA5}">
                      <a16:colId xmlns:a16="http://schemas.microsoft.com/office/drawing/2014/main" val="3052456892"/>
                    </a:ext>
                  </a:extLst>
                </a:gridCol>
                <a:gridCol w="1651047">
                  <a:extLst>
                    <a:ext uri="{9D8B030D-6E8A-4147-A177-3AD203B41FA5}">
                      <a16:colId xmlns:a16="http://schemas.microsoft.com/office/drawing/2014/main" val="3979623974"/>
                    </a:ext>
                  </a:extLst>
                </a:gridCol>
              </a:tblGrid>
              <a:tr h="540802"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červenec-listopad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Změna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165563"/>
                  </a:ext>
                </a:extLst>
              </a:tr>
              <a:tr h="5408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484113"/>
                  </a:ext>
                </a:extLst>
              </a:tr>
              <a:tr h="5408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Věková skupina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 60 let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2 373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2 061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-13,1%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512091"/>
                  </a:ext>
                </a:extLst>
              </a:tr>
              <a:tr h="5408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≥ 60 let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7 633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-5,5%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034704"/>
                  </a:ext>
                </a:extLst>
              </a:tr>
              <a:tr h="54080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Celkem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10 006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9 271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-7,3%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014044"/>
                  </a:ext>
                </a:extLst>
              </a:tr>
            </a:tbl>
          </a:graphicData>
        </a:graphic>
      </p:graphicFrame>
      <p:sp>
        <p:nvSpPr>
          <p:cNvPr id="27" name="TextovéPole 26"/>
          <p:cNvSpPr txBox="1"/>
          <p:nvPr/>
        </p:nvSpPr>
        <p:spPr>
          <a:xfrm>
            <a:off x="613953" y="4480450"/>
            <a:ext cx="714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Pokles o 735 hospitalizací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613953" y="5011618"/>
            <a:ext cx="8206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 </a:t>
            </a:r>
            <a:r>
              <a:rPr lang="cs-CZ" sz="1600" dirty="0"/>
              <a:t>dat: Národní registr hospitalizovaných (NRHOSP) </a:t>
            </a:r>
          </a:p>
        </p:txBody>
      </p:sp>
    </p:spTree>
    <p:extLst>
      <p:ext uri="{BB962C8B-B14F-4D97-AF65-F5344CB8AC3E}">
        <p14:creationId xmlns:p14="http://schemas.microsoft.com/office/powerpoint/2010/main" val="225544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3414" y="296863"/>
            <a:ext cx="9133465" cy="648072"/>
          </a:xfrm>
        </p:spPr>
        <p:txBody>
          <a:bodyPr/>
          <a:lstStyle/>
          <a:p>
            <a:r>
              <a:rPr lang="en-US" altLang="cs-CZ" sz="2800" dirty="0" smtClean="0"/>
              <a:t>H</a:t>
            </a:r>
            <a:r>
              <a:rPr lang="cs-CZ" altLang="cs-CZ" sz="2800" dirty="0" err="1" smtClean="0"/>
              <a:t>ospitalizace</a:t>
            </a:r>
            <a:r>
              <a:rPr lang="cs-CZ" altLang="cs-CZ" sz="2800" dirty="0" smtClean="0"/>
              <a:t> pro </a:t>
            </a:r>
            <a:r>
              <a:rPr lang="en-US" altLang="cs-CZ" sz="2800" dirty="0" err="1" smtClean="0"/>
              <a:t>anginu</a:t>
            </a:r>
            <a:r>
              <a:rPr lang="en-US" altLang="cs-CZ" sz="2800" dirty="0" smtClean="0"/>
              <a:t> pectoris</a:t>
            </a:r>
            <a:r>
              <a:rPr lang="cs-CZ" altLang="cs-CZ" sz="2800" dirty="0" smtClean="0"/>
              <a:t> </a:t>
            </a:r>
            <a:r>
              <a:rPr lang="en-US" altLang="cs-CZ" sz="2800" dirty="0" smtClean="0"/>
              <a:t/>
            </a:r>
            <a:br>
              <a:rPr lang="en-US" altLang="cs-CZ" sz="2800" dirty="0" smtClean="0"/>
            </a:br>
            <a:r>
              <a:rPr lang="cs-CZ" altLang="cs-CZ" sz="2000" dirty="0" smtClean="0"/>
              <a:t>(</a:t>
            </a:r>
            <a:r>
              <a:rPr lang="en-US" altLang="cs-CZ" sz="2000" dirty="0" err="1"/>
              <a:t>bolest</a:t>
            </a:r>
            <a:r>
              <a:rPr lang="en-US" altLang="cs-CZ" sz="2000" dirty="0"/>
              <a:t> </a:t>
            </a:r>
            <a:r>
              <a:rPr lang="en-US" altLang="cs-CZ" sz="2000" dirty="0" err="1"/>
              <a:t>na</a:t>
            </a:r>
            <a:r>
              <a:rPr lang="en-US" altLang="cs-CZ" sz="2000" dirty="0"/>
              <a:t> </a:t>
            </a:r>
            <a:r>
              <a:rPr lang="en-US" altLang="cs-CZ" sz="2000" dirty="0" err="1" smtClean="0"/>
              <a:t>hrudi</a:t>
            </a:r>
            <a:r>
              <a:rPr lang="en-US" altLang="cs-CZ" sz="2000" dirty="0" smtClean="0"/>
              <a:t>, </a:t>
            </a:r>
            <a:r>
              <a:rPr lang="en-US" altLang="cs-CZ" sz="2000" dirty="0" err="1" smtClean="0"/>
              <a:t>diagn</a:t>
            </a:r>
            <a:r>
              <a:rPr lang="cs-CZ" altLang="cs-CZ" sz="2000" dirty="0" err="1" smtClean="0"/>
              <a:t>óza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I</a:t>
            </a:r>
            <a:r>
              <a:rPr lang="cs-CZ" altLang="cs-CZ" sz="2000" dirty="0" smtClean="0"/>
              <a:t>20)</a:t>
            </a:r>
            <a:endParaRPr lang="cs-CZ" altLang="cs-CZ" sz="2000" dirty="0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318816"/>
              </p:ext>
            </p:extLst>
          </p:nvPr>
        </p:nvGraphicFramePr>
        <p:xfrm>
          <a:off x="613953" y="1476104"/>
          <a:ext cx="7733213" cy="2704010"/>
        </p:xfrm>
        <a:graphic>
          <a:graphicData uri="http://schemas.openxmlformats.org/drawingml/2006/table">
            <a:tbl>
              <a:tblPr/>
              <a:tblGrid>
                <a:gridCol w="1748167">
                  <a:extLst>
                    <a:ext uri="{9D8B030D-6E8A-4147-A177-3AD203B41FA5}">
                      <a16:colId xmlns:a16="http://schemas.microsoft.com/office/drawing/2014/main" val="1484500551"/>
                    </a:ext>
                  </a:extLst>
                </a:gridCol>
                <a:gridCol w="1165445">
                  <a:extLst>
                    <a:ext uri="{9D8B030D-6E8A-4147-A177-3AD203B41FA5}">
                      <a16:colId xmlns:a16="http://schemas.microsoft.com/office/drawing/2014/main" val="3289041475"/>
                    </a:ext>
                  </a:extLst>
                </a:gridCol>
                <a:gridCol w="1529646">
                  <a:extLst>
                    <a:ext uri="{9D8B030D-6E8A-4147-A177-3AD203B41FA5}">
                      <a16:colId xmlns:a16="http://schemas.microsoft.com/office/drawing/2014/main" val="2913149103"/>
                    </a:ext>
                  </a:extLst>
                </a:gridCol>
                <a:gridCol w="1638908">
                  <a:extLst>
                    <a:ext uri="{9D8B030D-6E8A-4147-A177-3AD203B41FA5}">
                      <a16:colId xmlns:a16="http://schemas.microsoft.com/office/drawing/2014/main" val="3052456892"/>
                    </a:ext>
                  </a:extLst>
                </a:gridCol>
                <a:gridCol w="1651047">
                  <a:extLst>
                    <a:ext uri="{9D8B030D-6E8A-4147-A177-3AD203B41FA5}">
                      <a16:colId xmlns:a16="http://schemas.microsoft.com/office/drawing/2014/main" val="3979623974"/>
                    </a:ext>
                  </a:extLst>
                </a:gridCol>
              </a:tblGrid>
              <a:tr h="540802"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červenec-listopad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Změna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165563"/>
                  </a:ext>
                </a:extLst>
              </a:tr>
              <a:tr h="5408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484113"/>
                  </a:ext>
                </a:extLst>
              </a:tr>
              <a:tr h="5408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Věková skupina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 60 let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-16,1%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512091"/>
                  </a:ext>
                </a:extLst>
              </a:tr>
              <a:tr h="5408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≥ 60 let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034704"/>
                  </a:ext>
                </a:extLst>
              </a:tr>
              <a:tr h="54080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4 154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014044"/>
                  </a:ext>
                </a:extLst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613953" y="4480450"/>
            <a:ext cx="714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Pokles o 625 hospitalizací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13953" y="5011618"/>
            <a:ext cx="8206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 </a:t>
            </a:r>
            <a:r>
              <a:rPr lang="cs-CZ" sz="1600" dirty="0"/>
              <a:t>dat: Národní registr hospitalizovaných (NRHOSP) </a:t>
            </a:r>
          </a:p>
        </p:txBody>
      </p:sp>
    </p:spTree>
    <p:extLst>
      <p:ext uri="{BB962C8B-B14F-4D97-AF65-F5344CB8AC3E}">
        <p14:creationId xmlns:p14="http://schemas.microsoft.com/office/powerpoint/2010/main" val="1343624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" y="179298"/>
            <a:ext cx="9387345" cy="648072"/>
          </a:xfrm>
        </p:spPr>
        <p:txBody>
          <a:bodyPr/>
          <a:lstStyle/>
          <a:p>
            <a:r>
              <a:rPr lang="en-US" altLang="cs-CZ" sz="2800" dirty="0" smtClean="0"/>
              <a:t>H</a:t>
            </a:r>
            <a:r>
              <a:rPr lang="pl-PL" altLang="cs-CZ" sz="2800" dirty="0" smtClean="0"/>
              <a:t>ospitalizace pro ischemick</a:t>
            </a:r>
            <a:r>
              <a:rPr lang="en-US" altLang="cs-CZ" sz="2800" dirty="0" err="1" smtClean="0"/>
              <a:t>ou</a:t>
            </a:r>
            <a:r>
              <a:rPr lang="pl-PL" altLang="cs-CZ" sz="2800" dirty="0" smtClean="0"/>
              <a:t> chorob</a:t>
            </a:r>
            <a:r>
              <a:rPr lang="en-US" altLang="cs-CZ" sz="2800" dirty="0" smtClean="0"/>
              <a:t>u</a:t>
            </a:r>
            <a:r>
              <a:rPr lang="pl-PL" altLang="cs-CZ" sz="2800" dirty="0" smtClean="0"/>
              <a:t> srdeční </a:t>
            </a:r>
            <a:br>
              <a:rPr lang="pl-PL" altLang="cs-CZ" sz="2800" dirty="0" smtClean="0"/>
            </a:br>
            <a:r>
              <a:rPr lang="pl-PL" altLang="cs-CZ" sz="2000" dirty="0" smtClean="0"/>
              <a:t>(diagnóza </a:t>
            </a:r>
            <a:r>
              <a:rPr lang="en-US" altLang="cs-CZ" sz="2000" dirty="0" smtClean="0"/>
              <a:t>I</a:t>
            </a:r>
            <a:r>
              <a:rPr lang="pl-PL" altLang="cs-CZ" sz="2000" dirty="0" smtClean="0"/>
              <a:t>25)</a:t>
            </a:r>
            <a:endParaRPr lang="pl-PL" altLang="cs-CZ" sz="2000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40402"/>
              </p:ext>
            </p:extLst>
          </p:nvPr>
        </p:nvGraphicFramePr>
        <p:xfrm>
          <a:off x="613953" y="1476104"/>
          <a:ext cx="7733213" cy="2704010"/>
        </p:xfrm>
        <a:graphic>
          <a:graphicData uri="http://schemas.openxmlformats.org/drawingml/2006/table">
            <a:tbl>
              <a:tblPr/>
              <a:tblGrid>
                <a:gridCol w="1748167">
                  <a:extLst>
                    <a:ext uri="{9D8B030D-6E8A-4147-A177-3AD203B41FA5}">
                      <a16:colId xmlns:a16="http://schemas.microsoft.com/office/drawing/2014/main" val="1484500551"/>
                    </a:ext>
                  </a:extLst>
                </a:gridCol>
                <a:gridCol w="1165445">
                  <a:extLst>
                    <a:ext uri="{9D8B030D-6E8A-4147-A177-3AD203B41FA5}">
                      <a16:colId xmlns:a16="http://schemas.microsoft.com/office/drawing/2014/main" val="3289041475"/>
                    </a:ext>
                  </a:extLst>
                </a:gridCol>
                <a:gridCol w="1529646">
                  <a:extLst>
                    <a:ext uri="{9D8B030D-6E8A-4147-A177-3AD203B41FA5}">
                      <a16:colId xmlns:a16="http://schemas.microsoft.com/office/drawing/2014/main" val="2913149103"/>
                    </a:ext>
                  </a:extLst>
                </a:gridCol>
                <a:gridCol w="1638908">
                  <a:extLst>
                    <a:ext uri="{9D8B030D-6E8A-4147-A177-3AD203B41FA5}">
                      <a16:colId xmlns:a16="http://schemas.microsoft.com/office/drawing/2014/main" val="3052456892"/>
                    </a:ext>
                  </a:extLst>
                </a:gridCol>
                <a:gridCol w="1651047">
                  <a:extLst>
                    <a:ext uri="{9D8B030D-6E8A-4147-A177-3AD203B41FA5}">
                      <a16:colId xmlns:a16="http://schemas.microsoft.com/office/drawing/2014/main" val="3979623974"/>
                    </a:ext>
                  </a:extLst>
                </a:gridCol>
              </a:tblGrid>
              <a:tr h="540802"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červenec-listopad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Změna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165563"/>
                  </a:ext>
                </a:extLst>
              </a:tr>
              <a:tr h="5408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484113"/>
                  </a:ext>
                </a:extLst>
              </a:tr>
              <a:tr h="5408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Věková skupina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 60 let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-14,7%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512091"/>
                  </a:ext>
                </a:extLst>
              </a:tr>
              <a:tr h="5408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≥ 60 let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55 622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49 149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034704"/>
                  </a:ext>
                </a:extLst>
              </a:tr>
              <a:tr h="54080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60 909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53 658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014044"/>
                  </a:ext>
                </a:extLst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613953" y="4480450"/>
            <a:ext cx="714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Pokles o 7 251 hospitalizací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13953" y="5011618"/>
            <a:ext cx="8206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 </a:t>
            </a:r>
            <a:r>
              <a:rPr lang="cs-CZ" sz="1600" dirty="0"/>
              <a:t>dat: Národní registr hospitalizovaných (NRHOSP) </a:t>
            </a:r>
          </a:p>
        </p:txBody>
      </p:sp>
    </p:spTree>
    <p:extLst>
      <p:ext uri="{BB962C8B-B14F-4D97-AF65-F5344CB8AC3E}">
        <p14:creationId xmlns:p14="http://schemas.microsoft.com/office/powerpoint/2010/main" val="1304294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274073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Hospitalizace</a:t>
            </a:r>
            <a:r>
              <a:rPr lang="en-US" sz="2800" dirty="0" smtClean="0"/>
              <a:t> pro </a:t>
            </a:r>
            <a:r>
              <a:rPr lang="en-US" sz="2800" dirty="0" err="1" smtClean="0"/>
              <a:t>astma</a:t>
            </a:r>
            <a:r>
              <a:rPr lang="en-US" sz="2800" dirty="0" smtClean="0"/>
              <a:t>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en-US" sz="2000" dirty="0" smtClean="0"/>
              <a:t>(</a:t>
            </a:r>
            <a:r>
              <a:rPr lang="cs-CZ" sz="2000" dirty="0" smtClean="0"/>
              <a:t>diagnóza </a:t>
            </a:r>
            <a:r>
              <a:rPr lang="en-US" sz="2000" dirty="0" smtClean="0"/>
              <a:t>J45)</a:t>
            </a:r>
            <a:endParaRPr lang="cs-CZ" sz="2000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604887"/>
              </p:ext>
            </p:extLst>
          </p:nvPr>
        </p:nvGraphicFramePr>
        <p:xfrm>
          <a:off x="613953" y="1476104"/>
          <a:ext cx="7733213" cy="2704010"/>
        </p:xfrm>
        <a:graphic>
          <a:graphicData uri="http://schemas.openxmlformats.org/drawingml/2006/table">
            <a:tbl>
              <a:tblPr/>
              <a:tblGrid>
                <a:gridCol w="1748167">
                  <a:extLst>
                    <a:ext uri="{9D8B030D-6E8A-4147-A177-3AD203B41FA5}">
                      <a16:colId xmlns:a16="http://schemas.microsoft.com/office/drawing/2014/main" val="1484500551"/>
                    </a:ext>
                  </a:extLst>
                </a:gridCol>
                <a:gridCol w="1165445">
                  <a:extLst>
                    <a:ext uri="{9D8B030D-6E8A-4147-A177-3AD203B41FA5}">
                      <a16:colId xmlns:a16="http://schemas.microsoft.com/office/drawing/2014/main" val="3289041475"/>
                    </a:ext>
                  </a:extLst>
                </a:gridCol>
                <a:gridCol w="1529646">
                  <a:extLst>
                    <a:ext uri="{9D8B030D-6E8A-4147-A177-3AD203B41FA5}">
                      <a16:colId xmlns:a16="http://schemas.microsoft.com/office/drawing/2014/main" val="2913149103"/>
                    </a:ext>
                  </a:extLst>
                </a:gridCol>
                <a:gridCol w="1638908">
                  <a:extLst>
                    <a:ext uri="{9D8B030D-6E8A-4147-A177-3AD203B41FA5}">
                      <a16:colId xmlns:a16="http://schemas.microsoft.com/office/drawing/2014/main" val="3052456892"/>
                    </a:ext>
                  </a:extLst>
                </a:gridCol>
                <a:gridCol w="1651047">
                  <a:extLst>
                    <a:ext uri="{9D8B030D-6E8A-4147-A177-3AD203B41FA5}">
                      <a16:colId xmlns:a16="http://schemas.microsoft.com/office/drawing/2014/main" val="3979623974"/>
                    </a:ext>
                  </a:extLst>
                </a:gridCol>
              </a:tblGrid>
              <a:tr h="540802"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červenec-listopad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Změna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165563"/>
                  </a:ext>
                </a:extLst>
              </a:tr>
              <a:tr h="5408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484113"/>
                  </a:ext>
                </a:extLst>
              </a:tr>
              <a:tr h="5408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Věková skupina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 60 let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7 194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-11,5%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512091"/>
                  </a:ext>
                </a:extLst>
              </a:tr>
              <a:tr h="5408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≥ 60 let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034704"/>
                  </a:ext>
                </a:extLst>
              </a:tr>
              <a:tr h="54080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11 609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014044"/>
                  </a:ext>
                </a:extLst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613953" y="4480450"/>
            <a:ext cx="714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Pokles o 794 hospitalizací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13953" y="5011618"/>
            <a:ext cx="8206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 </a:t>
            </a:r>
            <a:r>
              <a:rPr lang="cs-CZ" sz="1600" dirty="0"/>
              <a:t>dat: Národní registr hospitalizovaných (NRHOSP) </a:t>
            </a:r>
          </a:p>
        </p:txBody>
      </p:sp>
    </p:spTree>
    <p:extLst>
      <p:ext uri="{BB962C8B-B14F-4D97-AF65-F5344CB8AC3E}">
        <p14:creationId xmlns:p14="http://schemas.microsoft.com/office/powerpoint/2010/main" val="2446991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pro vybrané diagnózy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6873" y="1769628"/>
            <a:ext cx="79902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Pokles počtu hospitalizací pro vybrané kardiovaskulární diagnózy a astma </a:t>
            </a:r>
            <a:br>
              <a:rPr lang="cs-CZ" sz="3200" b="1" dirty="0" smtClean="0"/>
            </a:br>
            <a:r>
              <a:rPr lang="cs-CZ" sz="3200" b="1" dirty="0" smtClean="0"/>
              <a:t>v období červenec-listopad 2017 oproti stejnému období 2016 o </a:t>
            </a:r>
            <a:r>
              <a:rPr lang="cs-CZ" sz="3200" b="1" dirty="0" smtClean="0">
                <a:solidFill>
                  <a:srgbClr val="0070C0"/>
                </a:solidFill>
              </a:rPr>
              <a:t>9405</a:t>
            </a:r>
            <a:endParaRPr lang="cs-CZ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4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07" y="2495006"/>
            <a:ext cx="3100755" cy="3902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95052" y="358595"/>
            <a:ext cx="8619358" cy="648072"/>
          </a:xfrm>
        </p:spPr>
        <p:txBody>
          <a:bodyPr/>
          <a:lstStyle/>
          <a:p>
            <a:r>
              <a:rPr lang="cs-CZ" dirty="0" smtClean="0"/>
              <a:t>Nádory v souvislosti s kouřením: </a:t>
            </a:r>
            <a:br>
              <a:rPr lang="cs-CZ" dirty="0" smtClean="0"/>
            </a:br>
            <a:r>
              <a:rPr lang="cs-CZ" sz="2400" dirty="0" smtClean="0"/>
              <a:t>Informace </a:t>
            </a:r>
            <a:r>
              <a:rPr lang="cs-CZ" sz="2400" smtClean="0"/>
              <a:t>z </a:t>
            </a:r>
            <a:r>
              <a:rPr lang="cs-CZ" sz="2400" smtClean="0"/>
              <a:t>Národního </a:t>
            </a:r>
            <a:r>
              <a:rPr lang="cs-CZ" sz="2400" dirty="0" smtClean="0"/>
              <a:t>onkologického registru ČR</a:t>
            </a:r>
            <a:endParaRPr lang="cs-CZ" sz="2400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2247512" y="1484313"/>
            <a:ext cx="3226526" cy="48245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1800" dirty="0" smtClean="0"/>
              <a:t>Dle monografie IARC</a:t>
            </a:r>
          </a:p>
          <a:p>
            <a:r>
              <a:rPr lang="cs-CZ" sz="1800" dirty="0" smtClean="0"/>
              <a:t>ZN plíce</a:t>
            </a:r>
          </a:p>
          <a:p>
            <a:r>
              <a:rPr lang="cs-CZ" sz="1800" dirty="0" smtClean="0"/>
              <a:t>ZN dutiny ústní, hltanu, nosní dutiny, nosohltanu, jícnu, hrtanu</a:t>
            </a:r>
          </a:p>
          <a:p>
            <a:r>
              <a:rPr lang="cs-CZ" sz="1800" dirty="0" smtClean="0"/>
              <a:t>ZN žaludku</a:t>
            </a:r>
          </a:p>
          <a:p>
            <a:r>
              <a:rPr lang="cs-CZ" sz="1800" dirty="0" smtClean="0"/>
              <a:t>ZN slinivky břišní</a:t>
            </a:r>
          </a:p>
          <a:p>
            <a:r>
              <a:rPr lang="cs-CZ" sz="1800" dirty="0" smtClean="0"/>
              <a:t>ZN tlustého střeva a konečníku</a:t>
            </a:r>
          </a:p>
          <a:p>
            <a:r>
              <a:rPr lang="cs-CZ" sz="1800" dirty="0" smtClean="0"/>
              <a:t>Hepatocelulární karcinom</a:t>
            </a:r>
          </a:p>
          <a:p>
            <a:r>
              <a:rPr lang="cs-CZ" sz="1800" dirty="0" smtClean="0"/>
              <a:t>Renální karcinom</a:t>
            </a:r>
          </a:p>
          <a:p>
            <a:r>
              <a:rPr lang="cs-CZ" sz="1800" dirty="0" smtClean="0"/>
              <a:t>ZN močového měchýře, ledvinné pánvičky, močovodu</a:t>
            </a:r>
          </a:p>
          <a:p>
            <a:r>
              <a:rPr lang="cs-CZ" sz="1800" dirty="0" smtClean="0"/>
              <a:t>ZN děložního hrdla</a:t>
            </a:r>
          </a:p>
          <a:p>
            <a:r>
              <a:rPr lang="cs-CZ" sz="1800" dirty="0" smtClean="0"/>
              <a:t>Myeloidní leukémie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8" y="1484313"/>
            <a:ext cx="195262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4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114" y="6343640"/>
            <a:ext cx="9128885" cy="51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24" name="Rectangle 74"/>
          <p:cNvSpPr>
            <a:spLocks noChangeArrowheads="1"/>
          </p:cNvSpPr>
          <p:nvPr/>
        </p:nvSpPr>
        <p:spPr bwMode="auto">
          <a:xfrm>
            <a:off x="3713598" y="510867"/>
            <a:ext cx="144000" cy="144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25" name="Rectangle 75"/>
          <p:cNvSpPr>
            <a:spLocks noChangeArrowheads="1"/>
          </p:cNvSpPr>
          <p:nvPr/>
        </p:nvSpPr>
        <p:spPr bwMode="auto">
          <a:xfrm>
            <a:off x="4589898" y="510867"/>
            <a:ext cx="144000" cy="144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26" name="Rectangle 76"/>
          <p:cNvSpPr>
            <a:spLocks noChangeArrowheads="1"/>
          </p:cNvSpPr>
          <p:nvPr/>
        </p:nvSpPr>
        <p:spPr bwMode="auto">
          <a:xfrm>
            <a:off x="5831323" y="510867"/>
            <a:ext cx="144000" cy="144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28" name="Rectangle 78"/>
          <p:cNvSpPr>
            <a:spLocks noChangeArrowheads="1"/>
          </p:cNvSpPr>
          <p:nvPr/>
        </p:nvSpPr>
        <p:spPr bwMode="auto">
          <a:xfrm>
            <a:off x="3889077" y="497434"/>
            <a:ext cx="336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" hangingPunct="1"/>
            <a:r>
              <a:rPr lang="cs-CZ" altLang="cs-CZ" b="1" dirty="0"/>
              <a:t>kuřák</a:t>
            </a:r>
            <a:endParaRPr lang="en-US" altLang="cs-CZ" b="1" dirty="0"/>
          </a:p>
        </p:txBody>
      </p:sp>
      <p:sp>
        <p:nvSpPr>
          <p:cNvPr id="5129" name="Rectangle 79"/>
          <p:cNvSpPr>
            <a:spLocks noChangeArrowheads="1"/>
          </p:cNvSpPr>
          <p:nvPr/>
        </p:nvSpPr>
        <p:spPr bwMode="auto">
          <a:xfrm>
            <a:off x="4765377" y="497434"/>
            <a:ext cx="7635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" hangingPunct="1"/>
            <a:r>
              <a:rPr lang="cs-CZ" altLang="cs-CZ" b="1"/>
              <a:t>bývalý kuřák</a:t>
            </a:r>
            <a:endParaRPr lang="en-US" altLang="cs-CZ" b="1"/>
          </a:p>
        </p:txBody>
      </p:sp>
      <p:sp>
        <p:nvSpPr>
          <p:cNvPr id="5130" name="Rectangle 80"/>
          <p:cNvSpPr>
            <a:spLocks noChangeArrowheads="1"/>
          </p:cNvSpPr>
          <p:nvPr/>
        </p:nvSpPr>
        <p:spPr bwMode="auto">
          <a:xfrm>
            <a:off x="6006802" y="497434"/>
            <a:ext cx="4841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" hangingPunct="1"/>
            <a:r>
              <a:rPr lang="cs-CZ" altLang="cs-CZ" b="1"/>
              <a:t>nekuřák</a:t>
            </a:r>
            <a:endParaRPr lang="en-US" altLang="cs-CZ" b="1"/>
          </a:p>
        </p:txBody>
      </p:sp>
      <p:sp>
        <p:nvSpPr>
          <p:cNvPr id="5131" name="Rectangle 81"/>
          <p:cNvSpPr>
            <a:spLocks noChangeArrowheads="1"/>
          </p:cNvSpPr>
          <p:nvPr/>
        </p:nvSpPr>
        <p:spPr bwMode="auto">
          <a:xfrm>
            <a:off x="6836210" y="510867"/>
            <a:ext cx="144000" cy="144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32" name="Rectangle 82"/>
          <p:cNvSpPr>
            <a:spLocks noChangeArrowheads="1"/>
          </p:cNvSpPr>
          <p:nvPr/>
        </p:nvSpPr>
        <p:spPr bwMode="auto">
          <a:xfrm>
            <a:off x="7019627" y="489496"/>
            <a:ext cx="7207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" hangingPunct="1"/>
            <a:r>
              <a:rPr lang="cs-CZ" altLang="cs-CZ" b="1" dirty="0"/>
              <a:t>neznámo</a:t>
            </a:r>
            <a:endParaRPr lang="en-US" altLang="cs-CZ" b="1" dirty="0"/>
          </a:p>
        </p:txBody>
      </p:sp>
      <p:graphicFrame>
        <p:nvGraphicFramePr>
          <p:cNvPr id="2" name="Object 157"/>
          <p:cNvGraphicFramePr>
            <a:graphicFrameLocks/>
          </p:cNvGraphicFramePr>
          <p:nvPr>
            <p:extLst/>
          </p:nvPr>
        </p:nvGraphicFramePr>
        <p:xfrm>
          <a:off x="3109935" y="968257"/>
          <a:ext cx="5364000" cy="49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59" name="Rectangle 225"/>
          <p:cNvSpPr>
            <a:spLocks noChangeArrowheads="1"/>
          </p:cNvSpPr>
          <p:nvPr/>
        </p:nvSpPr>
        <p:spPr bwMode="auto">
          <a:xfrm>
            <a:off x="5410498" y="764240"/>
            <a:ext cx="6683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" hangingPunct="1"/>
            <a:r>
              <a:rPr lang="en-US" altLang="cs-CZ" b="1" dirty="0"/>
              <a:t>% </a:t>
            </a:r>
            <a:r>
              <a:rPr lang="cs-CZ" altLang="cs-CZ" b="1" dirty="0"/>
              <a:t>pacientů</a:t>
            </a:r>
            <a:endParaRPr lang="en-US" altLang="cs-CZ" b="1" dirty="0"/>
          </a:p>
        </p:txBody>
      </p:sp>
      <p:graphicFrame>
        <p:nvGraphicFramePr>
          <p:cNvPr id="5301" name="Group 181"/>
          <p:cNvGraphicFramePr>
            <a:graphicFrameLocks noGrp="1"/>
          </p:cNvGraphicFramePr>
          <p:nvPr>
            <p:extLst/>
          </p:nvPr>
        </p:nvGraphicFramePr>
        <p:xfrm>
          <a:off x="76075" y="1195412"/>
          <a:ext cx="3132013" cy="4848225"/>
        </p:xfrm>
        <a:graphic>
          <a:graphicData uri="http://schemas.openxmlformats.org/drawingml/2006/table">
            <a:tbl>
              <a:tblPr/>
              <a:tblGrid>
                <a:gridCol w="3132013">
                  <a:extLst>
                    <a:ext uri="{9D8B030D-6E8A-4147-A177-3AD203B41FA5}">
                      <a16:colId xmlns:a16="http://schemas.microsoft.com/office/drawing/2014/main" val="189455240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hrtanu (C32)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58882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průdušnice, průdušky a plíce (C33, C34)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1375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dutiny ústní a hltanu (C00–C14)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1280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jícnu (C15)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14249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močového měchýře (C67)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6044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varlete (C62)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6136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hrdla děložního (C53)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1687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Hodgkinův lymfom (C81)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6954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jater a intrahepatálních žlučových cest (C22)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0276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žaludku (C16)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9558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slinivky břišní (C25)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3529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ledviny (C64)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7194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non-Hodgkinův lymfom (C82–C86)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835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tlustého střeva a konečníku (C18–C20)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83794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prostaty (C61)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73124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leukémie (C91–C95)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0009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mozku, míchy a jiných částí CNS (C70–C72)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3547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pojivových a měk. tkání a perif. nervů (C47, C49)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92145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štítné žlázy (C73)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4468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mnohočetný myelom (C90)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08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zhoubný melanom kůže (C43)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84704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žlučníku a žlučových cest (C23, C24)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20326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prsu (C50) u žen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3637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vaječníku (C56)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5683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nemelanomový kožní ZN (C44)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57165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ZN dělohy (C54, C55)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687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zhoubné novotvary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370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novotvary in situ (D00–D09)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7249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novotvary nezhoubné a neznámého chování </a:t>
                      </a:r>
                      <a:endParaRPr lang="cs-CZ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r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D10–D36, D37–D48)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485962"/>
                  </a:ext>
                </a:extLst>
              </a:tr>
            </a:tbl>
          </a:graphicData>
        </a:graphic>
      </p:graphicFrame>
      <p:graphicFrame>
        <p:nvGraphicFramePr>
          <p:cNvPr id="5303" name="Group 183"/>
          <p:cNvGraphicFramePr>
            <a:graphicFrameLocks noGrp="1"/>
          </p:cNvGraphicFramePr>
          <p:nvPr>
            <p:extLst/>
          </p:nvPr>
        </p:nvGraphicFramePr>
        <p:xfrm>
          <a:off x="8291958" y="1188003"/>
          <a:ext cx="744538" cy="4695825"/>
        </p:xfrm>
        <a:graphic>
          <a:graphicData uri="http://schemas.openxmlformats.org/drawingml/2006/table">
            <a:tbl>
              <a:tblPr/>
              <a:tblGrid>
                <a:gridCol w="744538">
                  <a:extLst>
                    <a:ext uri="{9D8B030D-6E8A-4147-A177-3AD203B41FA5}">
                      <a16:colId xmlns:a16="http://schemas.microsoft.com/office/drawing/2014/main" val="54026679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8 047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108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96 023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8470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20 480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98776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8 256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572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32 880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7864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6 877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52543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14 891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4172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4 044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4864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13 080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8308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24 429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0227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29 362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75194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42 998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4953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19 526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059573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120 289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82476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83 733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7638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19 612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3683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12 496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4920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4 281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1838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13 228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3803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7 615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7755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29 872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21738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14 117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8023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95 562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2846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17 106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02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288 027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79693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28 056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10556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47 113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1289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78 045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8180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26 789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020805"/>
                  </a:ext>
                </a:extLst>
              </a:tr>
            </a:tbl>
          </a:graphicData>
        </a:graphic>
      </p:graphicFrame>
      <p:sp>
        <p:nvSpPr>
          <p:cNvPr id="5293" name="Rectangle 225"/>
          <p:cNvSpPr>
            <a:spLocks noChangeArrowheads="1"/>
          </p:cNvSpPr>
          <p:nvPr/>
        </p:nvSpPr>
        <p:spPr bwMode="auto">
          <a:xfrm>
            <a:off x="1138464" y="5972674"/>
            <a:ext cx="770485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" hangingPunct="1"/>
            <a:r>
              <a:rPr lang="cs-CZ" altLang="cs-CZ" dirty="0"/>
              <a:t>Zdroj</a:t>
            </a:r>
            <a:r>
              <a:rPr lang="en-US" altLang="cs-CZ" dirty="0"/>
              <a:t>: </a:t>
            </a:r>
            <a:r>
              <a:rPr lang="cs-CZ" altLang="cs-CZ" dirty="0"/>
              <a:t>Národní onkologický </a:t>
            </a:r>
            <a:r>
              <a:rPr lang="cs-CZ" altLang="cs-CZ" dirty="0" smtClean="0"/>
              <a:t>registr, ÚZIS ČR</a:t>
            </a:r>
            <a:endParaRPr lang="en-US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5114" y="6441"/>
            <a:ext cx="9128885" cy="648072"/>
          </a:xfrm>
        </p:spPr>
        <p:txBody>
          <a:bodyPr/>
          <a:lstStyle/>
          <a:p>
            <a:r>
              <a:rPr kumimoji="1" lang="cs-CZ" altLang="cs-CZ" sz="2000" dirty="0"/>
              <a:t>Kouření u onkologických pacientů diagnostikovaných v letech 2001-2015</a:t>
            </a:r>
            <a:r>
              <a:rPr kumimoji="1" lang="en-US" altLang="cs-CZ" sz="2000" dirty="0"/>
              <a:t/>
            </a:r>
            <a:br>
              <a:rPr kumimoji="1" lang="en-US" altLang="cs-CZ" sz="2000" dirty="0"/>
            </a:br>
            <a:endParaRPr lang="cs-CZ" sz="2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75525" y="6151654"/>
            <a:ext cx="8860971" cy="5365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cs-CZ" sz="1600" dirty="0" smtClean="0"/>
              <a:t>Data Národního onkologického registru ČR potvrzují spojitost vybraných nádorů s kouřením</a:t>
            </a:r>
          </a:p>
        </p:txBody>
      </p:sp>
    </p:spTree>
    <p:extLst>
      <p:ext uri="{BB962C8B-B14F-4D97-AF65-F5344CB8AC3E}">
        <p14:creationId xmlns:p14="http://schemas.microsoft.com/office/powerpoint/2010/main" val="799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1350" y="170306"/>
            <a:ext cx="8619358" cy="648072"/>
          </a:xfrm>
        </p:spPr>
        <p:txBody>
          <a:bodyPr/>
          <a:lstStyle/>
          <a:p>
            <a:r>
              <a:rPr lang="cs-CZ" sz="2400" dirty="0" smtClean="0"/>
              <a:t>Nemocnost a úmrtnost na zhoubné nádory plic</a:t>
            </a:r>
            <a:endParaRPr lang="cs-CZ" sz="24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970196"/>
              </p:ext>
            </p:extLst>
          </p:nvPr>
        </p:nvGraphicFramePr>
        <p:xfrm>
          <a:off x="1763711" y="875961"/>
          <a:ext cx="5232400" cy="420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Graf" r:id="rId3" imgW="5667406" imgH="4552786" progId="MSGraph.Chart.8">
                  <p:embed followColorScheme="full"/>
                </p:oleObj>
              </mc:Choice>
              <mc:Fallback>
                <p:oleObj name="Graf" r:id="rId3" imgW="5667406" imgH="4552786" progId="MSGraph.Chart.8">
                  <p:embed followColorScheme="full"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1" y="875961"/>
                        <a:ext cx="5232400" cy="42021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47553" y="4869847"/>
            <a:ext cx="4507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1200" b="1" dirty="0">
                <a:solidFill>
                  <a:prstClr val="black"/>
                </a:solidFill>
                <a:latin typeface="+mn-lt"/>
              </a:rPr>
              <a:t>Rok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81375" y="1352385"/>
            <a:ext cx="9493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cs-CZ" altLang="cs-CZ" sz="1200" b="1" dirty="0">
                <a:solidFill>
                  <a:prstClr val="black"/>
                </a:solidFill>
                <a:latin typeface="+mn-lt"/>
              </a:rPr>
              <a:t>incidence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16200000">
            <a:off x="-42594" y="2632868"/>
            <a:ext cx="3384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cs-CZ" altLang="cs-CZ" sz="1200" b="1" dirty="0">
                <a:solidFill>
                  <a:prstClr val="black"/>
                </a:solidFill>
                <a:latin typeface="+mn-lt"/>
              </a:rPr>
              <a:t>Počet na 100 000 osob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592450" y="1415349"/>
            <a:ext cx="215900" cy="71437"/>
            <a:chOff x="4323" y="2220"/>
            <a:chExt cx="136" cy="45"/>
          </a:xfrm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4323" y="2243"/>
              <a:ext cx="13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4369" y="2220"/>
              <a:ext cx="45" cy="45"/>
            </a:xfrm>
            <a:prstGeom prst="diamond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Char char="§"/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Char char="§"/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0066"/>
                </a:buClr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0066"/>
                </a:buClr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0066"/>
                </a:buClr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0066"/>
                </a:buClr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cs-CZ" altLang="cs-CZ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249800" y="1352385"/>
            <a:ext cx="9493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l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cs-CZ" altLang="cs-CZ" sz="1200" b="1">
                <a:solidFill>
                  <a:prstClr val="black"/>
                </a:solidFill>
                <a:latin typeface="+mn-lt"/>
              </a:rPr>
              <a:t>mortalita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960875" y="1415349"/>
            <a:ext cx="215900" cy="71437"/>
            <a:chOff x="4323" y="2220"/>
            <a:chExt cx="136" cy="45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4323" y="2243"/>
              <a:ext cx="1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4369" y="2220"/>
              <a:ext cx="45" cy="45"/>
            </a:xfrm>
            <a:prstGeom prst="diamond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Char char="§"/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Char char="§"/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0066"/>
                </a:buClr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0066"/>
                </a:buClr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0066"/>
                </a:buClr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60066"/>
                </a:buClr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cs-CZ" altLang="cs-CZ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ovéPole 44"/>
          <p:cNvSpPr txBox="1">
            <a:spLocks noChangeArrowheads="1"/>
          </p:cNvSpPr>
          <p:nvPr/>
        </p:nvSpPr>
        <p:spPr bwMode="auto">
          <a:xfrm>
            <a:off x="6154230" y="2159198"/>
            <a:ext cx="708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FF"/>
                </a:solidFill>
                <a:cs typeface="Arial" panose="020B0604020202020204" pitchFamily="34" charset="0"/>
              </a:rPr>
              <a:t>+ </a:t>
            </a:r>
            <a:r>
              <a:rPr lang="cs-CZ" sz="1200" b="1" dirty="0">
                <a:solidFill>
                  <a:srgbClr val="0000FF"/>
                </a:solidFill>
                <a:cs typeface="Arial" panose="020B0604020202020204" pitchFamily="34" charset="0"/>
              </a:rPr>
              <a:t>0</a:t>
            </a:r>
            <a:r>
              <a:rPr lang="en-US" sz="1200" b="1" dirty="0">
                <a:solidFill>
                  <a:srgbClr val="0000FF"/>
                </a:solidFill>
                <a:cs typeface="Arial" panose="020B0604020202020204" pitchFamily="34" charset="0"/>
              </a:rPr>
              <a:t>,</a:t>
            </a:r>
            <a:r>
              <a:rPr lang="cs-CZ" sz="1200" b="1" dirty="0">
                <a:solidFill>
                  <a:srgbClr val="0000FF"/>
                </a:solidFill>
                <a:cs typeface="Arial" panose="020B0604020202020204" pitchFamily="34" charset="0"/>
              </a:rPr>
              <a:t>5 %</a:t>
            </a:r>
          </a:p>
        </p:txBody>
      </p:sp>
      <p:sp>
        <p:nvSpPr>
          <p:cNvPr id="19" name="TextovéPole 45"/>
          <p:cNvSpPr txBox="1">
            <a:spLocks noChangeArrowheads="1"/>
          </p:cNvSpPr>
          <p:nvPr/>
        </p:nvSpPr>
        <p:spPr bwMode="auto">
          <a:xfrm>
            <a:off x="6199125" y="2940253"/>
            <a:ext cx="6751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292929"/>
                </a:solidFill>
                <a:cs typeface="Arial" panose="020B0604020202020204" pitchFamily="34" charset="0"/>
              </a:rPr>
              <a:t>- </a:t>
            </a:r>
            <a:r>
              <a:rPr lang="cs-CZ" sz="1200" b="1" dirty="0">
                <a:solidFill>
                  <a:srgbClr val="292929"/>
                </a:solidFill>
                <a:cs typeface="Arial" panose="020B0604020202020204" pitchFamily="34" charset="0"/>
              </a:rPr>
              <a:t>7</a:t>
            </a:r>
            <a:r>
              <a:rPr lang="en-US" sz="1200" b="1" dirty="0">
                <a:solidFill>
                  <a:srgbClr val="292929"/>
                </a:solidFill>
                <a:cs typeface="Arial" panose="020B0604020202020204" pitchFamily="34" charset="0"/>
              </a:rPr>
              <a:t>,</a:t>
            </a:r>
            <a:r>
              <a:rPr lang="cs-CZ" sz="1200" b="1" dirty="0">
                <a:solidFill>
                  <a:srgbClr val="292929"/>
                </a:solidFill>
                <a:cs typeface="Arial" panose="020B0604020202020204" pitchFamily="34" charset="0"/>
              </a:rPr>
              <a:t>9 %</a:t>
            </a: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3034372" y="5101809"/>
            <a:ext cx="29321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cs-CZ" sz="1200" b="1" kern="0" dirty="0">
                <a:solidFill>
                  <a:srgbClr val="000000"/>
                </a:solidFill>
                <a:cs typeface="Arial" panose="020B0604020202020204" pitchFamily="34" charset="0"/>
              </a:rPr>
              <a:t>%: trend růstu mezi roky 2005–2015</a:t>
            </a:r>
            <a:endParaRPr lang="en-US" sz="1200" b="1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049AF20F-B912-414C-A46C-C511D65D2981}"/>
              </a:ext>
            </a:extLst>
          </p:cNvPr>
          <p:cNvSpPr txBox="1"/>
          <p:nvPr/>
        </p:nvSpPr>
        <p:spPr>
          <a:xfrm>
            <a:off x="6741124" y="2261694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>
                <a:solidFill>
                  <a:srgbClr val="FF0000"/>
                </a:solidFill>
                <a:cs typeface="Arial" panose="020B0604020202020204" pitchFamily="34" charset="0"/>
              </a:rPr>
              <a:t>6 476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EFA17CCA-930A-4C14-A16C-0939906711B7}"/>
              </a:ext>
            </a:extLst>
          </p:cNvPr>
          <p:cNvSpPr txBox="1"/>
          <p:nvPr/>
        </p:nvSpPr>
        <p:spPr>
          <a:xfrm>
            <a:off x="6730294" y="2652221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>
                <a:solidFill>
                  <a:srgbClr val="FF0000"/>
                </a:solidFill>
                <a:cs typeface="Arial" panose="020B0604020202020204" pitchFamily="34" charset="0"/>
              </a:rPr>
              <a:t>5 249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EBBFBACB-F3D9-4826-903B-F1E1B3EDDF1A}"/>
              </a:ext>
            </a:extLst>
          </p:cNvPr>
          <p:cNvSpPr txBox="1"/>
          <p:nvPr/>
        </p:nvSpPr>
        <p:spPr>
          <a:xfrm>
            <a:off x="363684" y="5398157"/>
            <a:ext cx="87484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dirty="0"/>
              <a:t>Zdroj dat: Národní onkologický registr ČR, ÚZIS ČR; *Zdroj dat: ČSÚ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159737" y="5669355"/>
            <a:ext cx="8860971" cy="5365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cs-CZ" sz="1600" dirty="0" smtClean="0"/>
              <a:t>Nedochází k výraznějšímu snižování nemocnosti, ročně stále umírá přes 5 tisíc osob</a:t>
            </a:r>
          </a:p>
        </p:txBody>
      </p:sp>
    </p:spTree>
    <p:extLst>
      <p:ext uri="{BB962C8B-B14F-4D97-AF65-F5344CB8AC3E}">
        <p14:creationId xmlns:p14="http://schemas.microsoft.com/office/powerpoint/2010/main" val="28203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816" y="87821"/>
            <a:ext cx="8619358" cy="648072"/>
          </a:xfrm>
        </p:spPr>
        <p:txBody>
          <a:bodyPr/>
          <a:lstStyle/>
          <a:p>
            <a:r>
              <a:rPr lang="cs-CZ" altLang="cs-CZ" sz="2400" dirty="0" smtClean="0"/>
              <a:t>Nemocnost zhoubných nádorů plic dle pohlaví </a:t>
            </a:r>
            <a:endParaRPr lang="cs-CZ" altLang="cs-CZ" sz="2400" dirty="0"/>
          </a:p>
        </p:txBody>
      </p:sp>
      <p:graphicFrame>
        <p:nvGraphicFramePr>
          <p:cNvPr id="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340305"/>
              </p:ext>
            </p:extLst>
          </p:nvPr>
        </p:nvGraphicFramePr>
        <p:xfrm>
          <a:off x="690563" y="619768"/>
          <a:ext cx="6092825" cy="483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Graf" r:id="rId3" imgW="6619783" imgH="5248439" progId="MSGraph.Chart.8">
                  <p:embed followColorScheme="full"/>
                </p:oleObj>
              </mc:Choice>
              <mc:Fallback>
                <p:oleObj name="Graf" r:id="rId3" imgW="6619783" imgH="5248439" progId="MSGraph.Chart.8">
                  <p:embed followColorScheme="full"/>
                  <p:pic>
                    <p:nvPicPr>
                      <p:cNvPr id="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619768"/>
                        <a:ext cx="6092825" cy="483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3703638" y="5307655"/>
            <a:ext cx="4507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0000"/>
              </a:spcBef>
              <a:buClr>
                <a:srgbClr val="A38B69"/>
              </a:buClr>
              <a:buSzPct val="90000"/>
              <a:buFont typeface="Wingdings" pitchFamily="2" charset="2"/>
              <a:buBlip>
                <a:blip r:embed="rId5"/>
              </a:buBlip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EEA320"/>
              </a:buClr>
              <a:buSzPct val="70000"/>
              <a:buFont typeface="Wingdings" pitchFamily="2" charset="2"/>
              <a:buBlip>
                <a:blip r:embed="rId6"/>
              </a:buBlip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Blip>
                <a:blip r:embed="rId7"/>
              </a:buBlip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EEA320"/>
              </a:buClr>
              <a:buSzPct val="50000"/>
              <a:buFont typeface="Wingdings" pitchFamily="2" charset="2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200" dirty="0">
                <a:solidFill>
                  <a:srgbClr val="000000"/>
                </a:solidFill>
                <a:latin typeface="+mn-lt"/>
                <a:cs typeface="Arial" charset="0"/>
              </a:rPr>
              <a:t>Rok</a:t>
            </a:r>
          </a:p>
        </p:txBody>
      </p:sp>
      <p:grpSp>
        <p:nvGrpSpPr>
          <p:cNvPr id="31" name="Skupina 28"/>
          <p:cNvGrpSpPr>
            <a:grpSpLocks/>
          </p:cNvGrpSpPr>
          <p:nvPr/>
        </p:nvGrpSpPr>
        <p:grpSpPr bwMode="auto">
          <a:xfrm>
            <a:off x="7523163" y="1934218"/>
            <a:ext cx="1512887" cy="368300"/>
            <a:chOff x="6804025" y="2442443"/>
            <a:chExt cx="1513657" cy="369332"/>
          </a:xfrm>
        </p:grpSpPr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7092950" y="2442443"/>
              <a:ext cx="12247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spcBef>
                  <a:spcPct val="30000"/>
                </a:spcBef>
                <a:buClr>
                  <a:srgbClr val="A38B69"/>
                </a:buClr>
                <a:buSzPct val="90000"/>
                <a:buFont typeface="Wingdings" pitchFamily="2" charset="2"/>
                <a:buBlip>
                  <a:blip r:embed="rId5"/>
                </a:buBlip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0000"/>
                </a:spcBef>
                <a:buClr>
                  <a:srgbClr val="EEA320"/>
                </a:buClr>
                <a:buSzPct val="70000"/>
                <a:buFont typeface="Wingdings" pitchFamily="2" charset="2"/>
                <a:buBlip>
                  <a:blip r:embed="rId6"/>
                </a:buBlip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accent1"/>
                </a:buClr>
                <a:buSzPct val="80000"/>
                <a:buFont typeface="Wingdings" pitchFamily="2" charset="2"/>
                <a:buBlip>
                  <a:blip r:embed="rId7"/>
                </a:buBlip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rgbClr val="EEA320"/>
                </a:buClr>
                <a:buSzPct val="50000"/>
                <a:buFont typeface="Wingdings" pitchFamily="2" charset="2"/>
                <a:buBlip>
                  <a:blip r:embed="rId5"/>
                </a:buBlip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30000"/>
                </a:spcBef>
                <a:buClr>
                  <a:srgbClr val="DDD4C6"/>
                </a:buClr>
                <a:buSzPct val="45000"/>
                <a:buBlip>
                  <a:blip r:embed="rId5"/>
                </a:buBlip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DDD4C6"/>
                </a:buClr>
                <a:buSzPct val="45000"/>
                <a:buBlip>
                  <a:blip r:embed="rId5"/>
                </a:buBlip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DDD4C6"/>
                </a:buClr>
                <a:buSzPct val="45000"/>
                <a:buBlip>
                  <a:blip r:embed="rId5"/>
                </a:buBlip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DDD4C6"/>
                </a:buClr>
                <a:buSzPct val="45000"/>
                <a:buBlip>
                  <a:blip r:embed="rId5"/>
                </a:buBlip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DDD4C6"/>
                </a:buClr>
                <a:buSzPct val="45000"/>
                <a:buBlip>
                  <a:blip r:embed="rId5"/>
                </a:buBlip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cs-CZ" sz="1200" dirty="0">
                  <a:solidFill>
                    <a:srgbClr val="292929"/>
                  </a:solidFill>
                  <a:latin typeface="+mn-lt"/>
                  <a:cs typeface="Arial" charset="0"/>
                </a:rPr>
                <a:t>Incidence</a:t>
              </a:r>
              <a:endParaRPr kumimoji="1" lang="cs-CZ" altLang="cs-CZ" sz="1200" dirty="0">
                <a:solidFill>
                  <a:srgbClr val="000000"/>
                </a:solidFill>
                <a:latin typeface="+mn-lt"/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cs-CZ" sz="1200" dirty="0" err="1">
                  <a:solidFill>
                    <a:srgbClr val="292929"/>
                  </a:solidFill>
                  <a:latin typeface="+mn-lt"/>
                  <a:cs typeface="Arial" charset="0"/>
                </a:rPr>
                <a:t>Mortalit</a:t>
              </a:r>
              <a:r>
                <a:rPr lang="cs-CZ" altLang="cs-CZ" sz="1200" dirty="0">
                  <a:solidFill>
                    <a:srgbClr val="292929"/>
                  </a:solidFill>
                  <a:latin typeface="+mn-lt"/>
                  <a:cs typeface="Arial" charset="0"/>
                </a:rPr>
                <a:t>a</a:t>
              </a:r>
              <a:endParaRPr kumimoji="1" lang="cs-CZ" altLang="cs-CZ" sz="1200" dirty="0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  <p:grpSp>
          <p:nvGrpSpPr>
            <p:cNvPr id="33" name="Skupina 48"/>
            <p:cNvGrpSpPr>
              <a:grpSpLocks/>
            </p:cNvGrpSpPr>
            <p:nvPr/>
          </p:nvGrpSpPr>
          <p:grpSpPr bwMode="auto">
            <a:xfrm>
              <a:off x="6804025" y="2492896"/>
              <a:ext cx="215900" cy="108009"/>
              <a:chOff x="6804025" y="2420888"/>
              <a:chExt cx="215900" cy="107950"/>
            </a:xfrm>
          </p:grpSpPr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>
                <a:off x="6804025" y="2475474"/>
                <a:ext cx="216010" cy="0"/>
              </a:xfrm>
              <a:prstGeom prst="line">
                <a:avLst/>
              </a:prstGeom>
              <a:solidFill>
                <a:srgbClr val="0070C0"/>
              </a:solidFill>
              <a:ln w="1905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9" name="AutoShape 14"/>
              <p:cNvSpPr>
                <a:spLocks noChangeArrowheads="1"/>
              </p:cNvSpPr>
              <p:nvPr/>
            </p:nvSpPr>
            <p:spPr bwMode="auto">
              <a:xfrm>
                <a:off x="6858028" y="2421377"/>
                <a:ext cx="108005" cy="108194"/>
              </a:xfrm>
              <a:prstGeom prst="diamond">
                <a:avLst/>
              </a:prstGeom>
              <a:solidFill>
                <a:srgbClr val="99CCFF"/>
              </a:solidFill>
              <a:ln w="9525">
                <a:solidFill>
                  <a:srgbClr val="99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6804025" y="2708298"/>
              <a:ext cx="216010" cy="0"/>
            </a:xfrm>
            <a:prstGeom prst="line">
              <a:avLst/>
            </a:prstGeom>
            <a:noFill/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7523163" y="1438918"/>
            <a:ext cx="5746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30000"/>
              </a:spcBef>
              <a:buClr>
                <a:srgbClr val="A38B69"/>
              </a:buClr>
              <a:buSzPct val="90000"/>
              <a:buFont typeface="Wingdings" pitchFamily="2" charset="2"/>
              <a:buBlip>
                <a:blip r:embed="rId5"/>
              </a:buBlip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EEA320"/>
              </a:buClr>
              <a:buSzPct val="70000"/>
              <a:buFont typeface="Wingdings" pitchFamily="2" charset="2"/>
              <a:buBlip>
                <a:blip r:embed="rId6"/>
              </a:buBlip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Blip>
                <a:blip r:embed="rId7"/>
              </a:buBlip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EEA320"/>
              </a:buClr>
              <a:buSzPct val="50000"/>
              <a:buFont typeface="Wingdings" pitchFamily="2" charset="2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1200" dirty="0">
                <a:solidFill>
                  <a:srgbClr val="000000"/>
                </a:solidFill>
                <a:latin typeface="+mn-lt"/>
                <a:cs typeface="Arial" charset="0"/>
              </a:rPr>
              <a:t>Muži</a:t>
            </a:r>
          </a:p>
        </p:txBody>
      </p:sp>
      <p:grpSp>
        <p:nvGrpSpPr>
          <p:cNvPr id="41" name="Skupina 29"/>
          <p:cNvGrpSpPr>
            <a:grpSpLocks/>
          </p:cNvGrpSpPr>
          <p:nvPr/>
        </p:nvGrpSpPr>
        <p:grpSpPr bwMode="auto">
          <a:xfrm>
            <a:off x="7523163" y="3661418"/>
            <a:ext cx="1370012" cy="369887"/>
            <a:chOff x="6804025" y="4170204"/>
            <a:chExt cx="1369641" cy="369332"/>
          </a:xfrm>
        </p:grpSpPr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7092950" y="4170204"/>
              <a:ext cx="10807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spcBef>
                  <a:spcPct val="30000"/>
                </a:spcBef>
                <a:buClr>
                  <a:srgbClr val="A38B69"/>
                </a:buClr>
                <a:buSzPct val="90000"/>
                <a:buFont typeface="Wingdings" pitchFamily="2" charset="2"/>
                <a:buBlip>
                  <a:blip r:embed="rId5"/>
                </a:buBlip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0000"/>
                </a:spcBef>
                <a:buClr>
                  <a:srgbClr val="EEA320"/>
                </a:buClr>
                <a:buSzPct val="70000"/>
                <a:buFont typeface="Wingdings" pitchFamily="2" charset="2"/>
                <a:buBlip>
                  <a:blip r:embed="rId6"/>
                </a:buBlip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accent1"/>
                </a:buClr>
                <a:buSzPct val="80000"/>
                <a:buFont typeface="Wingdings" pitchFamily="2" charset="2"/>
                <a:buBlip>
                  <a:blip r:embed="rId7"/>
                </a:buBlip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rgbClr val="EEA320"/>
                </a:buClr>
                <a:buSzPct val="50000"/>
                <a:buFont typeface="Wingdings" pitchFamily="2" charset="2"/>
                <a:buBlip>
                  <a:blip r:embed="rId5"/>
                </a:buBlip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30000"/>
                </a:spcBef>
                <a:buClr>
                  <a:srgbClr val="DDD4C6"/>
                </a:buClr>
                <a:buSzPct val="45000"/>
                <a:buBlip>
                  <a:blip r:embed="rId5"/>
                </a:buBlip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DDD4C6"/>
                </a:buClr>
                <a:buSzPct val="45000"/>
                <a:buBlip>
                  <a:blip r:embed="rId5"/>
                </a:buBlip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DDD4C6"/>
                </a:buClr>
                <a:buSzPct val="45000"/>
                <a:buBlip>
                  <a:blip r:embed="rId5"/>
                </a:buBlip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DDD4C6"/>
                </a:buClr>
                <a:buSzPct val="45000"/>
                <a:buBlip>
                  <a:blip r:embed="rId5"/>
                </a:buBlip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DDD4C6"/>
                </a:buClr>
                <a:buSzPct val="45000"/>
                <a:buBlip>
                  <a:blip r:embed="rId5"/>
                </a:buBlip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cs-CZ" sz="1200" dirty="0">
                  <a:solidFill>
                    <a:srgbClr val="292929"/>
                  </a:solidFill>
                  <a:latin typeface="+mn-lt"/>
                  <a:cs typeface="Arial" charset="0"/>
                </a:rPr>
                <a:t>Incidence</a:t>
              </a:r>
              <a:endParaRPr kumimoji="1" lang="cs-CZ" altLang="cs-CZ" sz="1200" dirty="0">
                <a:solidFill>
                  <a:srgbClr val="000000"/>
                </a:solidFill>
                <a:latin typeface="+mn-lt"/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cs-CZ" sz="1200" dirty="0" err="1">
                  <a:solidFill>
                    <a:srgbClr val="292929"/>
                  </a:solidFill>
                  <a:latin typeface="+mn-lt"/>
                  <a:cs typeface="Arial" charset="0"/>
                </a:rPr>
                <a:t>Mortalit</a:t>
              </a:r>
              <a:r>
                <a:rPr lang="cs-CZ" altLang="cs-CZ" sz="1200" dirty="0">
                  <a:solidFill>
                    <a:srgbClr val="292929"/>
                  </a:solidFill>
                  <a:latin typeface="+mn-lt"/>
                  <a:cs typeface="Arial" charset="0"/>
                </a:rPr>
                <a:t>a</a:t>
              </a:r>
              <a:endParaRPr kumimoji="1" lang="cs-CZ" altLang="cs-CZ" sz="1200" dirty="0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  <p:grpSp>
          <p:nvGrpSpPr>
            <p:cNvPr id="43" name="Group 12"/>
            <p:cNvGrpSpPr>
              <a:grpSpLocks/>
            </p:cNvGrpSpPr>
            <p:nvPr/>
          </p:nvGrpSpPr>
          <p:grpSpPr bwMode="auto">
            <a:xfrm>
              <a:off x="6804025" y="4221088"/>
              <a:ext cx="215900" cy="107846"/>
              <a:chOff x="4604" y="2183"/>
              <a:chExt cx="136" cy="68"/>
            </a:xfrm>
            <a:solidFill>
              <a:srgbClr val="FF00FF"/>
            </a:solidFill>
          </p:grpSpPr>
          <p:sp>
            <p:nvSpPr>
              <p:cNvPr id="45" name="Line 7"/>
              <p:cNvSpPr>
                <a:spLocks noChangeShapeType="1"/>
              </p:cNvSpPr>
              <p:nvPr/>
            </p:nvSpPr>
            <p:spPr bwMode="auto">
              <a:xfrm>
                <a:off x="4604" y="2217"/>
                <a:ext cx="136" cy="0"/>
              </a:xfrm>
              <a:prstGeom prst="line">
                <a:avLst/>
              </a:prstGeom>
              <a:grpFill/>
              <a:ln w="1905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6" name="AutoShape 14"/>
              <p:cNvSpPr>
                <a:spLocks noChangeArrowheads="1"/>
              </p:cNvSpPr>
              <p:nvPr/>
            </p:nvSpPr>
            <p:spPr bwMode="auto">
              <a:xfrm>
                <a:off x="4638" y="2183"/>
                <a:ext cx="68" cy="68"/>
              </a:xfrm>
              <a:prstGeom prst="diamond">
                <a:avLst/>
              </a:prstGeom>
              <a:solidFill>
                <a:srgbClr val="FF99CC"/>
              </a:solidFill>
              <a:ln w="9525">
                <a:solidFill>
                  <a:srgbClr val="FF99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44" name="Line 7"/>
            <p:cNvSpPr>
              <a:spLocks noChangeShapeType="1"/>
            </p:cNvSpPr>
            <p:nvPr/>
          </p:nvSpPr>
          <p:spPr bwMode="auto">
            <a:xfrm>
              <a:off x="6804025" y="4436504"/>
              <a:ext cx="215842" cy="0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7523163" y="3167705"/>
            <a:ext cx="5746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30000"/>
              </a:spcBef>
              <a:buClr>
                <a:srgbClr val="A38B69"/>
              </a:buClr>
              <a:buSzPct val="90000"/>
              <a:buFont typeface="Wingdings" pitchFamily="2" charset="2"/>
              <a:buBlip>
                <a:blip r:embed="rId5"/>
              </a:buBlip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EEA320"/>
              </a:buClr>
              <a:buSzPct val="70000"/>
              <a:buFont typeface="Wingdings" pitchFamily="2" charset="2"/>
              <a:buBlip>
                <a:blip r:embed="rId6"/>
              </a:buBlip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Blip>
                <a:blip r:embed="rId7"/>
              </a:buBlip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EEA320"/>
              </a:buClr>
              <a:buSzPct val="50000"/>
              <a:buFont typeface="Wingdings" pitchFamily="2" charset="2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1200" dirty="0">
                <a:solidFill>
                  <a:srgbClr val="000000"/>
                </a:solidFill>
                <a:latin typeface="+mn-lt"/>
                <a:cs typeface="Arial" charset="0"/>
              </a:rPr>
              <a:t>Ženy</a:t>
            </a:r>
          </a:p>
        </p:txBody>
      </p:sp>
      <p:sp>
        <p:nvSpPr>
          <p:cNvPr id="48" name="TextovéPole 44"/>
          <p:cNvSpPr txBox="1">
            <a:spLocks noChangeArrowheads="1"/>
          </p:cNvSpPr>
          <p:nvPr/>
        </p:nvSpPr>
        <p:spPr bwMode="auto">
          <a:xfrm>
            <a:off x="6588125" y="1994984"/>
            <a:ext cx="8050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0000"/>
              </a:spcBef>
              <a:buClr>
                <a:srgbClr val="A38B69"/>
              </a:buClr>
              <a:buSzPct val="90000"/>
              <a:buFont typeface="Wingdings" pitchFamily="2" charset="2"/>
              <a:buBlip>
                <a:blip r:embed="rId5"/>
              </a:buBlip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EEA320"/>
              </a:buClr>
              <a:buSzPct val="70000"/>
              <a:buFont typeface="Wingdings" pitchFamily="2" charset="2"/>
              <a:buBlip>
                <a:blip r:embed="rId6"/>
              </a:buBlip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Blip>
                <a:blip r:embed="rId7"/>
              </a:buBlip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EEA320"/>
              </a:buClr>
              <a:buSzPct val="50000"/>
              <a:buFont typeface="Wingdings" pitchFamily="2" charset="2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200" i="1" dirty="0">
                <a:solidFill>
                  <a:srgbClr val="00B0F0"/>
                </a:solidFill>
                <a:latin typeface="+mn-lt"/>
                <a:cs typeface="Arial" charset="0"/>
              </a:rPr>
              <a:t>− 11</a:t>
            </a:r>
            <a:r>
              <a:rPr lang="en-US" altLang="cs-CZ" sz="1200" i="1" dirty="0">
                <a:solidFill>
                  <a:srgbClr val="00B0F0"/>
                </a:solidFill>
                <a:latin typeface="+mn-lt"/>
                <a:cs typeface="Arial" charset="0"/>
              </a:rPr>
              <a:t>,</a:t>
            </a:r>
            <a:r>
              <a:rPr lang="cs-CZ" altLang="cs-CZ" sz="1200" i="1" dirty="0">
                <a:solidFill>
                  <a:srgbClr val="00B0F0"/>
                </a:solidFill>
                <a:latin typeface="+mn-lt"/>
                <a:cs typeface="Arial" charset="0"/>
              </a:rPr>
              <a:t>2 </a:t>
            </a:r>
            <a:r>
              <a:rPr lang="en-US" altLang="cs-CZ" sz="1200" i="1" dirty="0">
                <a:solidFill>
                  <a:srgbClr val="00B0F0"/>
                </a:solidFill>
                <a:latin typeface="+mn-lt"/>
                <a:cs typeface="Arial" charset="0"/>
              </a:rPr>
              <a:t>%</a:t>
            </a:r>
          </a:p>
        </p:txBody>
      </p:sp>
      <p:sp>
        <p:nvSpPr>
          <p:cNvPr id="49" name="TextovéPole 44"/>
          <p:cNvSpPr txBox="1">
            <a:spLocks noChangeArrowheads="1"/>
          </p:cNvSpPr>
          <p:nvPr/>
        </p:nvSpPr>
        <p:spPr bwMode="auto">
          <a:xfrm>
            <a:off x="6588125" y="3321201"/>
            <a:ext cx="8050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0000"/>
              </a:spcBef>
              <a:buClr>
                <a:srgbClr val="A38B69"/>
              </a:buClr>
              <a:buSzPct val="90000"/>
              <a:buFont typeface="Wingdings" pitchFamily="2" charset="2"/>
              <a:buBlip>
                <a:blip r:embed="rId5"/>
              </a:buBlip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EEA320"/>
              </a:buClr>
              <a:buSzPct val="70000"/>
              <a:buFont typeface="Wingdings" pitchFamily="2" charset="2"/>
              <a:buBlip>
                <a:blip r:embed="rId6"/>
              </a:buBlip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Blip>
                <a:blip r:embed="rId7"/>
              </a:buBlip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EEA320"/>
              </a:buClr>
              <a:buSzPct val="50000"/>
              <a:buFont typeface="Wingdings" pitchFamily="2" charset="2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cs-CZ" sz="1200" i="1" dirty="0">
                <a:solidFill>
                  <a:srgbClr val="FF00FF"/>
                </a:solidFill>
                <a:latin typeface="+mn-lt"/>
                <a:cs typeface="Arial" charset="0"/>
              </a:rPr>
              <a:t>+ </a:t>
            </a:r>
            <a:r>
              <a:rPr lang="cs-CZ" altLang="cs-CZ" sz="1200" i="1" dirty="0">
                <a:solidFill>
                  <a:srgbClr val="FF00FF"/>
                </a:solidFill>
                <a:latin typeface="+mn-lt"/>
                <a:cs typeface="Arial" charset="0"/>
              </a:rPr>
              <a:t>34</a:t>
            </a:r>
            <a:r>
              <a:rPr lang="en-US" altLang="cs-CZ" sz="1200" i="1" dirty="0">
                <a:solidFill>
                  <a:srgbClr val="FF00FF"/>
                </a:solidFill>
                <a:latin typeface="+mn-lt"/>
                <a:cs typeface="Arial" charset="0"/>
              </a:rPr>
              <a:t>,6</a:t>
            </a:r>
            <a:r>
              <a:rPr lang="cs-CZ" altLang="cs-CZ" sz="1200" i="1" dirty="0">
                <a:solidFill>
                  <a:srgbClr val="FF00FF"/>
                </a:solidFill>
                <a:latin typeface="+mn-lt"/>
                <a:cs typeface="Arial" charset="0"/>
              </a:rPr>
              <a:t> </a:t>
            </a:r>
            <a:r>
              <a:rPr lang="en-US" altLang="cs-CZ" sz="1200" i="1" dirty="0">
                <a:solidFill>
                  <a:srgbClr val="FF00FF"/>
                </a:solidFill>
                <a:latin typeface="+mn-lt"/>
                <a:cs typeface="Arial" charset="0"/>
              </a:rPr>
              <a:t>%</a:t>
            </a:r>
          </a:p>
        </p:txBody>
      </p:sp>
      <p:sp>
        <p:nvSpPr>
          <p:cNvPr id="50" name="TextovéPole 44"/>
          <p:cNvSpPr txBox="1">
            <a:spLocks noChangeArrowheads="1"/>
          </p:cNvSpPr>
          <p:nvPr/>
        </p:nvSpPr>
        <p:spPr bwMode="auto">
          <a:xfrm>
            <a:off x="6588125" y="2415999"/>
            <a:ext cx="7986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0000"/>
              </a:spcBef>
              <a:buClr>
                <a:srgbClr val="A38B69"/>
              </a:buClr>
              <a:buSzPct val="90000"/>
              <a:buFont typeface="Wingdings" pitchFamily="2" charset="2"/>
              <a:buBlip>
                <a:blip r:embed="rId5"/>
              </a:buBlip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EEA320"/>
              </a:buClr>
              <a:buSzPct val="70000"/>
              <a:buFont typeface="Wingdings" pitchFamily="2" charset="2"/>
              <a:buBlip>
                <a:blip r:embed="rId6"/>
              </a:buBlip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Blip>
                <a:blip r:embed="rId7"/>
              </a:buBlip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EEA320"/>
              </a:buClr>
              <a:buSzPct val="50000"/>
              <a:buFont typeface="Wingdings" pitchFamily="2" charset="2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200" i="1" dirty="0">
                <a:solidFill>
                  <a:srgbClr val="00B0F0"/>
                </a:solidFill>
                <a:latin typeface="+mn-lt"/>
                <a:cs typeface="Arial" charset="0"/>
              </a:rPr>
              <a:t>−</a:t>
            </a:r>
            <a:r>
              <a:rPr lang="cs-CZ" altLang="cs-CZ" sz="1200" dirty="0">
                <a:solidFill>
                  <a:srgbClr val="00B0F0"/>
                </a:solidFill>
                <a:latin typeface="+mn-lt"/>
                <a:cs typeface="Arial" charset="0"/>
              </a:rPr>
              <a:t> 17</a:t>
            </a:r>
            <a:r>
              <a:rPr lang="en-US" altLang="cs-CZ" sz="1200" dirty="0">
                <a:solidFill>
                  <a:srgbClr val="00B0F0"/>
                </a:solidFill>
                <a:latin typeface="+mn-lt"/>
                <a:cs typeface="Arial" charset="0"/>
              </a:rPr>
              <a:t>,</a:t>
            </a:r>
            <a:r>
              <a:rPr lang="cs-CZ" altLang="cs-CZ" sz="1200" dirty="0">
                <a:solidFill>
                  <a:srgbClr val="00B0F0"/>
                </a:solidFill>
                <a:latin typeface="+mn-lt"/>
                <a:cs typeface="Arial" charset="0"/>
              </a:rPr>
              <a:t>7 </a:t>
            </a:r>
            <a:r>
              <a:rPr lang="en-US" altLang="cs-CZ" sz="1200" dirty="0">
                <a:solidFill>
                  <a:srgbClr val="00B0F0"/>
                </a:solidFill>
                <a:latin typeface="+mn-lt"/>
                <a:cs typeface="Arial" charset="0"/>
              </a:rPr>
              <a:t>%</a:t>
            </a:r>
          </a:p>
        </p:txBody>
      </p:sp>
      <p:sp>
        <p:nvSpPr>
          <p:cNvPr id="51" name="TextovéPole 44"/>
          <p:cNvSpPr txBox="1">
            <a:spLocks noChangeArrowheads="1"/>
          </p:cNvSpPr>
          <p:nvPr/>
        </p:nvSpPr>
        <p:spPr bwMode="auto">
          <a:xfrm>
            <a:off x="6588125" y="3661418"/>
            <a:ext cx="7986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0000"/>
              </a:spcBef>
              <a:buClr>
                <a:srgbClr val="A38B69"/>
              </a:buClr>
              <a:buSzPct val="90000"/>
              <a:buFont typeface="Wingdings" pitchFamily="2" charset="2"/>
              <a:buBlip>
                <a:blip r:embed="rId5"/>
              </a:buBlip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EEA320"/>
              </a:buClr>
              <a:buSzPct val="70000"/>
              <a:buFont typeface="Wingdings" pitchFamily="2" charset="2"/>
              <a:buBlip>
                <a:blip r:embed="rId6"/>
              </a:buBlip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Blip>
                <a:blip r:embed="rId7"/>
              </a:buBlip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EEA320"/>
              </a:buClr>
              <a:buSzPct val="50000"/>
              <a:buFont typeface="Wingdings" pitchFamily="2" charset="2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SzPct val="45000"/>
              <a:buBlip>
                <a:blip r:embed="rId5"/>
              </a:buBlip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cs-CZ" sz="1200" dirty="0">
                <a:solidFill>
                  <a:srgbClr val="FF00FF"/>
                </a:solidFill>
                <a:latin typeface="+mn-lt"/>
                <a:cs typeface="Arial" charset="0"/>
              </a:rPr>
              <a:t>+ </a:t>
            </a:r>
            <a:r>
              <a:rPr lang="cs-CZ" altLang="cs-CZ" sz="1200" dirty="0">
                <a:solidFill>
                  <a:srgbClr val="FF00FF"/>
                </a:solidFill>
                <a:latin typeface="+mn-lt"/>
                <a:cs typeface="Arial" charset="0"/>
              </a:rPr>
              <a:t>21</a:t>
            </a:r>
            <a:r>
              <a:rPr lang="en-US" altLang="cs-CZ" sz="1200" dirty="0">
                <a:solidFill>
                  <a:srgbClr val="FF00FF"/>
                </a:solidFill>
                <a:latin typeface="+mn-lt"/>
                <a:cs typeface="Arial" charset="0"/>
              </a:rPr>
              <a:t>,</a:t>
            </a:r>
            <a:r>
              <a:rPr lang="cs-CZ" altLang="cs-CZ" sz="1200" dirty="0">
                <a:solidFill>
                  <a:srgbClr val="FF00FF"/>
                </a:solidFill>
                <a:latin typeface="+mn-lt"/>
                <a:cs typeface="Arial" charset="0"/>
              </a:rPr>
              <a:t>5 </a:t>
            </a:r>
            <a:r>
              <a:rPr lang="en-US" altLang="cs-CZ" sz="1200" dirty="0">
                <a:solidFill>
                  <a:srgbClr val="FF00FF"/>
                </a:solidFill>
                <a:latin typeface="+mn-lt"/>
                <a:cs typeface="Arial" charset="0"/>
              </a:rPr>
              <a:t>%</a:t>
            </a: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 rot="16200000">
            <a:off x="-1290142" y="2743843"/>
            <a:ext cx="3960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b="1" dirty="0">
                <a:solidFill>
                  <a:srgbClr val="000000"/>
                </a:solidFill>
                <a:cs typeface="Arial" panose="020B0604020202020204" pitchFamily="34" charset="0"/>
              </a:rPr>
              <a:t>Počet na 100 000 osob</a:t>
            </a:r>
          </a:p>
        </p:txBody>
      </p:sp>
      <p:sp>
        <p:nvSpPr>
          <p:cNvPr id="53" name="Rectangle 35"/>
          <p:cNvSpPr>
            <a:spLocks noChangeArrowheads="1"/>
          </p:cNvSpPr>
          <p:nvPr/>
        </p:nvSpPr>
        <p:spPr bwMode="auto">
          <a:xfrm>
            <a:off x="7092279" y="4645656"/>
            <a:ext cx="1800895" cy="43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kern="0" dirty="0">
                <a:solidFill>
                  <a:srgbClr val="000000"/>
                </a:solidFill>
                <a:cs typeface="Arial" panose="020B0604020202020204" pitchFamily="34" charset="0"/>
              </a:rPr>
              <a:t>%: trend růstu mezi roky 2005–2015</a:t>
            </a:r>
            <a:endParaRPr lang="en-US" sz="1200" b="1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611D6762-6D5D-4507-BCB6-14839ADFFB14}"/>
              </a:ext>
            </a:extLst>
          </p:cNvPr>
          <p:cNvSpPr txBox="1"/>
          <p:nvPr/>
        </p:nvSpPr>
        <p:spPr>
          <a:xfrm>
            <a:off x="6304803" y="1778960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>
                <a:solidFill>
                  <a:srgbClr val="FF0000"/>
                </a:solidFill>
                <a:cs typeface="Arial" panose="020B0604020202020204" pitchFamily="34" charset="0"/>
              </a:rPr>
              <a:t>4 264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7856D0F8-7355-4054-8430-9D6036EB916E}"/>
              </a:ext>
            </a:extLst>
          </p:cNvPr>
          <p:cNvSpPr txBox="1"/>
          <p:nvPr/>
        </p:nvSpPr>
        <p:spPr>
          <a:xfrm>
            <a:off x="6300192" y="2283016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>
                <a:solidFill>
                  <a:srgbClr val="FF0000"/>
                </a:solidFill>
                <a:cs typeface="Arial" panose="020B0604020202020204" pitchFamily="34" charset="0"/>
              </a:rPr>
              <a:t>3 563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D8E3D22B-ECD0-4AAD-8055-3A5A017AF309}"/>
              </a:ext>
            </a:extLst>
          </p:cNvPr>
          <p:cNvSpPr txBox="1"/>
          <p:nvPr/>
        </p:nvSpPr>
        <p:spPr>
          <a:xfrm>
            <a:off x="6300192" y="3179159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>
                <a:solidFill>
                  <a:srgbClr val="FF0000"/>
                </a:solidFill>
                <a:cs typeface="Arial" panose="020B0604020202020204" pitchFamily="34" charset="0"/>
              </a:rPr>
              <a:t>2 212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E4AFF0A0-4F47-412A-9861-9D9BC6C55BA8}"/>
              </a:ext>
            </a:extLst>
          </p:cNvPr>
          <p:cNvSpPr txBox="1"/>
          <p:nvPr/>
        </p:nvSpPr>
        <p:spPr>
          <a:xfrm>
            <a:off x="6300192" y="3522918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>
                <a:solidFill>
                  <a:srgbClr val="FF0000"/>
                </a:solidFill>
                <a:cs typeface="Arial" panose="020B0604020202020204" pitchFamily="34" charset="0"/>
              </a:rPr>
              <a:t>1 686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CA65D3FF-0A93-49F1-89AA-BD7C633CBECC}"/>
              </a:ext>
            </a:extLst>
          </p:cNvPr>
          <p:cNvSpPr txBox="1"/>
          <p:nvPr/>
        </p:nvSpPr>
        <p:spPr>
          <a:xfrm>
            <a:off x="395536" y="5300271"/>
            <a:ext cx="8748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/>
              <a:t>Zdroj dat: Národní onkologický registr ČR, ÚZIS ČR; *Zdroj dat: ČSÚ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159737" y="5669355"/>
            <a:ext cx="8860971" cy="5365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cs-CZ" sz="1600" dirty="0" smtClean="0"/>
              <a:t>U žen dochází dokonce k výraznému nárůstu nemocnosti, o třetinu během posledních 10 let</a:t>
            </a:r>
          </a:p>
        </p:txBody>
      </p:sp>
    </p:spTree>
    <p:extLst>
      <p:ext uri="{BB962C8B-B14F-4D97-AF65-F5344CB8AC3E}">
        <p14:creationId xmlns:p14="http://schemas.microsoft.com/office/powerpoint/2010/main" val="15658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Počty úmrtí zapříčiněných kouřením?</a:t>
            </a:r>
            <a:endParaRPr lang="cs-CZ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není možné sledovat přímo</a:t>
            </a:r>
          </a:p>
          <a:p>
            <a:r>
              <a:rPr lang="cs-CZ" sz="2400" dirty="0" smtClean="0"/>
              <a:t>informace poskytují studie spojující vědecká data o souvislosti úmrtnosti s kouřením a data z národních zdravotnických informačních systémů</a:t>
            </a:r>
            <a:endParaRPr lang="cs-CZ" sz="24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408" y="2879844"/>
            <a:ext cx="6590970" cy="3598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02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0" y="0"/>
            <a:ext cx="8619358" cy="648072"/>
          </a:xfrm>
        </p:spPr>
        <p:txBody>
          <a:bodyPr/>
          <a:lstStyle/>
          <a:p>
            <a:r>
              <a:rPr lang="cs-CZ" dirty="0" smtClean="0"/>
              <a:t>Počty úmrtí zapříčiněných kouřením v ČR?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651" y="609649"/>
            <a:ext cx="7072251" cy="5990613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1598410" y="2299408"/>
            <a:ext cx="5422538" cy="29072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Z celkových 110 tisíc každoročních úmrtí v ČR </a:t>
            </a:r>
            <a:endParaRPr lang="cs-CZ" sz="4000" dirty="0"/>
          </a:p>
        </p:txBody>
      </p:sp>
      <p:sp>
        <p:nvSpPr>
          <p:cNvPr id="6" name="Obdélník 5"/>
          <p:cNvSpPr/>
          <p:nvPr/>
        </p:nvSpPr>
        <p:spPr>
          <a:xfrm>
            <a:off x="0" y="6571371"/>
            <a:ext cx="9692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C4D4F"/>
                </a:solidFill>
              </a:rPr>
              <a:t>Institute for Health Metrics and Evaluation (IHME). </a:t>
            </a:r>
            <a:r>
              <a:rPr lang="en-US" sz="1200" b="1" dirty="0">
                <a:solidFill>
                  <a:srgbClr val="4C4D4F"/>
                </a:solidFill>
              </a:rPr>
              <a:t>GBD Compare Data Visualization</a:t>
            </a:r>
            <a:r>
              <a:rPr lang="en-US" sz="1200" dirty="0">
                <a:solidFill>
                  <a:srgbClr val="4C4D4F"/>
                </a:solidFill>
              </a:rPr>
              <a:t>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07703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0" y="0"/>
            <a:ext cx="8619358" cy="648072"/>
          </a:xfrm>
        </p:spPr>
        <p:txBody>
          <a:bodyPr/>
          <a:lstStyle/>
          <a:p>
            <a:r>
              <a:rPr lang="cs-CZ" dirty="0" smtClean="0"/>
              <a:t>Počty úmrtí zapříčiněných kouřením</a:t>
            </a:r>
            <a:r>
              <a:rPr lang="cs-CZ" dirty="0"/>
              <a:t> v ČR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651" y="609649"/>
            <a:ext cx="7072251" cy="5990613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7059410" y="648072"/>
            <a:ext cx="2464139" cy="13190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Podíl úmrtí způsobených kouřením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6571371"/>
            <a:ext cx="9692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C4D4F"/>
                </a:solidFill>
              </a:rPr>
              <a:t>Institute for Health Metrics and Evaluation (IHME). </a:t>
            </a:r>
            <a:r>
              <a:rPr lang="en-US" sz="1200" b="1" dirty="0">
                <a:solidFill>
                  <a:srgbClr val="4C4D4F"/>
                </a:solidFill>
              </a:rPr>
              <a:t>GBD Compare Data Visualization</a:t>
            </a:r>
            <a:r>
              <a:rPr lang="en-US" sz="1200" dirty="0">
                <a:solidFill>
                  <a:srgbClr val="4C4D4F"/>
                </a:solidFill>
              </a:rPr>
              <a:t>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6765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0" y="0"/>
            <a:ext cx="8619358" cy="648072"/>
          </a:xfrm>
        </p:spPr>
        <p:txBody>
          <a:bodyPr/>
          <a:lstStyle/>
          <a:p>
            <a:r>
              <a:rPr lang="cs-CZ" dirty="0" smtClean="0"/>
              <a:t>Počty úmrtí zapříčiněných kouřením</a:t>
            </a:r>
            <a:r>
              <a:rPr lang="cs-CZ" dirty="0"/>
              <a:t> v ČR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651" y="609649"/>
            <a:ext cx="7072251" cy="5990613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1526902" y="2899960"/>
            <a:ext cx="2245360" cy="1071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Ischemická choroba srdeční</a:t>
            </a:r>
            <a:br>
              <a:rPr lang="cs-CZ" sz="1400" dirty="0" smtClean="0"/>
            </a:br>
            <a:r>
              <a:rPr lang="cs-CZ" sz="1400" dirty="0" smtClean="0"/>
              <a:t>4000 úmrtí</a:t>
            </a:r>
            <a:endParaRPr lang="cs-CZ" sz="1400" dirty="0"/>
          </a:p>
        </p:txBody>
      </p:sp>
      <p:sp>
        <p:nvSpPr>
          <p:cNvPr id="6" name="Ovál 5"/>
          <p:cNvSpPr/>
          <p:nvPr/>
        </p:nvSpPr>
        <p:spPr>
          <a:xfrm>
            <a:off x="4572000" y="1237583"/>
            <a:ext cx="1689016" cy="84535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Rakovina plic</a:t>
            </a:r>
          </a:p>
          <a:p>
            <a:pPr algn="ctr"/>
            <a:r>
              <a:rPr lang="cs-CZ" sz="1400" dirty="0" smtClean="0"/>
              <a:t>4000 úmrtí</a:t>
            </a:r>
            <a:endParaRPr lang="cs-CZ" sz="1400" dirty="0"/>
          </a:p>
        </p:txBody>
      </p:sp>
      <p:sp>
        <p:nvSpPr>
          <p:cNvPr id="8" name="Ovál 7"/>
          <p:cNvSpPr/>
          <p:nvPr/>
        </p:nvSpPr>
        <p:spPr>
          <a:xfrm>
            <a:off x="5212079" y="5656025"/>
            <a:ext cx="1442274" cy="7154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CHOPN</a:t>
            </a:r>
            <a:br>
              <a:rPr lang="cs-CZ" sz="1400" dirty="0" smtClean="0"/>
            </a:br>
            <a:r>
              <a:rPr lang="cs-CZ" sz="1400" dirty="0" smtClean="0"/>
              <a:t>2000 úmrtí</a:t>
            </a:r>
            <a:endParaRPr lang="cs-CZ" sz="1400" dirty="0"/>
          </a:p>
        </p:txBody>
      </p:sp>
      <p:sp>
        <p:nvSpPr>
          <p:cNvPr id="9" name="Ovál 8"/>
          <p:cNvSpPr/>
          <p:nvPr/>
        </p:nvSpPr>
        <p:spPr>
          <a:xfrm>
            <a:off x="3248743" y="1660262"/>
            <a:ext cx="1569999" cy="9638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Mozková mrtvice</a:t>
            </a:r>
          </a:p>
          <a:p>
            <a:pPr algn="ctr"/>
            <a:r>
              <a:rPr lang="cs-CZ" sz="1400" dirty="0" smtClean="0"/>
              <a:t>1000 úmrtí</a:t>
            </a:r>
            <a:endParaRPr lang="cs-CZ" sz="1400" dirty="0"/>
          </a:p>
        </p:txBody>
      </p:sp>
      <p:sp>
        <p:nvSpPr>
          <p:cNvPr id="11" name="Ovál 10"/>
          <p:cNvSpPr/>
          <p:nvPr/>
        </p:nvSpPr>
        <p:spPr>
          <a:xfrm>
            <a:off x="6654352" y="3971110"/>
            <a:ext cx="2058573" cy="7154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smtClean="0"/>
              <a:t>a další...</a:t>
            </a:r>
            <a:endParaRPr lang="cs-CZ" sz="1400" dirty="0"/>
          </a:p>
        </p:txBody>
      </p:sp>
      <p:sp>
        <p:nvSpPr>
          <p:cNvPr id="12" name="Obdélník 11"/>
          <p:cNvSpPr/>
          <p:nvPr/>
        </p:nvSpPr>
        <p:spPr>
          <a:xfrm>
            <a:off x="0" y="6571371"/>
            <a:ext cx="9692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C4D4F"/>
                </a:solidFill>
              </a:rPr>
              <a:t>Institute for Health Metrics and Evaluation (IHME). </a:t>
            </a:r>
            <a:r>
              <a:rPr lang="en-US" sz="1200" b="1" dirty="0">
                <a:solidFill>
                  <a:srgbClr val="4C4D4F"/>
                </a:solidFill>
              </a:rPr>
              <a:t>GBD Compare Data Visualization</a:t>
            </a:r>
            <a:r>
              <a:rPr lang="en-US" sz="1200" dirty="0">
                <a:solidFill>
                  <a:srgbClr val="4C4D4F"/>
                </a:solidFill>
              </a:rPr>
              <a:t>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005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Vlastní 2">
      <a:dk1>
        <a:sysClr val="windowText" lastClr="000000"/>
      </a:dk1>
      <a:lt1>
        <a:sysClr val="window" lastClr="FFFFFF"/>
      </a:lt1>
      <a:dk2>
        <a:srgbClr val="8496B0"/>
      </a:dk2>
      <a:lt2>
        <a:srgbClr val="E7E6E6"/>
      </a:lt2>
      <a:accent1>
        <a:srgbClr val="132B68"/>
      </a:accent1>
      <a:accent2>
        <a:srgbClr val="3C78A7"/>
      </a:accent2>
      <a:accent3>
        <a:srgbClr val="48A1FA"/>
      </a:accent3>
      <a:accent4>
        <a:srgbClr val="CC3300"/>
      </a:accent4>
      <a:accent5>
        <a:srgbClr val="A5A5A5"/>
      </a:accent5>
      <a:accent6>
        <a:srgbClr val="D8D8D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ZIS-sablona.potx" id="{414A70B2-ACE6-4563-9719-B40B8152386B}" vid="{1D66A933-A14D-4836-B577-89E071BCE08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UZIS-sablona</Template>
  <TotalTime>574</TotalTime>
  <Words>972</Words>
  <Application>Microsoft Office PowerPoint</Application>
  <PresentationFormat>Předvádění na obrazovce (4:3)</PresentationFormat>
  <Paragraphs>226</Paragraphs>
  <Slides>15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Motiv systému Office</vt:lpstr>
      <vt:lpstr>Graf</vt:lpstr>
      <vt:lpstr>Dopady kouření v ČR:  epidemiologický pohled</vt:lpstr>
      <vt:lpstr>Nádory v souvislosti s kouřením:  Informace z Národního onkologického registru ČR</vt:lpstr>
      <vt:lpstr>Kouření u onkologických pacientů diagnostikovaných v letech 2001-2015 </vt:lpstr>
      <vt:lpstr>Nemocnost a úmrtnost na zhoubné nádory plic</vt:lpstr>
      <vt:lpstr>Nemocnost zhoubných nádorů plic dle pohlaví </vt:lpstr>
      <vt:lpstr>Počty úmrtí zapříčiněných kouřením?</vt:lpstr>
      <vt:lpstr>Počty úmrtí zapříčiněných kouřením v ČR?</vt:lpstr>
      <vt:lpstr>Počty úmrtí zapříčiněných kouřením v ČR?</vt:lpstr>
      <vt:lpstr>Počty úmrtí zapříčiněných kouřením v ČR?</vt:lpstr>
      <vt:lpstr>Předběžná analýza vývoje počtu  hospitalizovaných pro vybrané diagnózy</vt:lpstr>
      <vt:lpstr>Hospitalizace pro akutní srdeční infarkt (diagnóza I21)</vt:lpstr>
      <vt:lpstr>Hospitalizace pro anginu pectoris  (bolest na hrudi, diagnóza I20)</vt:lpstr>
      <vt:lpstr>Hospitalizace pro ischemickou chorobu srdeční  (diagnóza I25)</vt:lpstr>
      <vt:lpstr>Hospitalizace pro astma  (diagnóza J45)</vt:lpstr>
      <vt:lpstr>Shrnutí pro vybrané diagnózy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Kouření a jeho dopady:  informace z Národního zdravotnického informačního systému</dc:title>
  <dc:creator>Ondřej Májek</dc:creator>
  <cp:lastModifiedBy>Ondřej Májek</cp:lastModifiedBy>
  <cp:revision>103</cp:revision>
  <dcterms:created xsi:type="dcterms:W3CDTF">2017-10-16T12:50:38Z</dcterms:created>
  <dcterms:modified xsi:type="dcterms:W3CDTF">2018-04-09T05:03:02Z</dcterms:modified>
</cp:coreProperties>
</file>