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0" r:id="rId3"/>
    <p:sldId id="257" r:id="rId4"/>
    <p:sldId id="309" r:id="rId5"/>
    <p:sldId id="458" r:id="rId6"/>
    <p:sldId id="456" r:id="rId7"/>
    <p:sldId id="562" r:id="rId8"/>
    <p:sldId id="530" r:id="rId9"/>
    <p:sldId id="543" r:id="rId10"/>
    <p:sldId id="584" r:id="rId11"/>
    <p:sldId id="526" r:id="rId12"/>
    <p:sldId id="522" r:id="rId13"/>
    <p:sldId id="596" r:id="rId14"/>
    <p:sldId id="563" r:id="rId15"/>
    <p:sldId id="597" r:id="rId16"/>
    <p:sldId id="564" r:id="rId17"/>
    <p:sldId id="455" r:id="rId18"/>
    <p:sldId id="472" r:id="rId19"/>
    <p:sldId id="566" r:id="rId20"/>
    <p:sldId id="601" r:id="rId21"/>
    <p:sldId id="569" r:id="rId22"/>
    <p:sldId id="599" r:id="rId23"/>
    <p:sldId id="600" r:id="rId24"/>
    <p:sldId id="452" r:id="rId25"/>
    <p:sldId id="465" r:id="rId26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0E985A-AE40-014E-9FC5-BA412736DB94}">
          <p14:sldIdLst>
            <p14:sldId id="256"/>
            <p14:sldId id="310"/>
            <p14:sldId id="257"/>
            <p14:sldId id="309"/>
            <p14:sldId id="458"/>
            <p14:sldId id="456"/>
            <p14:sldId id="562"/>
            <p14:sldId id="530"/>
            <p14:sldId id="543"/>
            <p14:sldId id="584"/>
            <p14:sldId id="526"/>
            <p14:sldId id="522"/>
            <p14:sldId id="596"/>
            <p14:sldId id="563"/>
            <p14:sldId id="597"/>
          </p14:sldIdLst>
        </p14:section>
        <p14:section name="Oddíl bez názvu" id="{B552E319-DB37-554A-890C-2A0BD83C7DB7}">
          <p14:sldIdLst>
            <p14:sldId id="564"/>
            <p14:sldId id="455"/>
            <p14:sldId id="472"/>
            <p14:sldId id="566"/>
            <p14:sldId id="601"/>
            <p14:sldId id="569"/>
            <p14:sldId id="599"/>
            <p14:sldId id="600"/>
            <p14:sldId id="452"/>
            <p14:sldId id="4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Tlapáková" initials="JT" lastIdx="1" clrIdx="0">
    <p:extLst/>
  </p:cmAuthor>
  <p:cmAuthor id="2" name="Jana Tlapáková" initials="JT [2]" lastIdx="1" clrIdx="1">
    <p:extLst/>
  </p:cmAuthor>
  <p:cmAuthor id="3" name="Jana Tlapáková" initials="JT [3]" lastIdx="1" clrIdx="2">
    <p:extLst/>
  </p:cmAuthor>
  <p:cmAuthor id="4" name="Jana Tlapáková" initials="JT [4]" lastIdx="1" clrIdx="3">
    <p:extLst/>
  </p:cmAuthor>
  <p:cmAuthor id="5" name="Jana Tlapáková" initials="JT [5]" lastIdx="1" clrIdx="4">
    <p:extLst/>
  </p:cmAuthor>
  <p:cmAuthor id="6" name="Jana Tlapáková" initials="JT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FFFFF"/>
    <a:srgbClr val="9A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14" autoAdjust="0"/>
    <p:restoredTop sz="98392" autoAdjust="0"/>
  </p:normalViewPr>
  <p:slideViewPr>
    <p:cSldViewPr>
      <p:cViewPr>
        <p:scale>
          <a:sx n="139" d="100"/>
          <a:sy n="139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2-19T11:29:58.984" idx="1">
    <p:pos x="10" y="10"/>
    <p:text>JSOU TO DATA ZA ROK 2014?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8423-42D8-4918-9D6F-D2DF91BC22F1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DBF0-7BF7-4ECF-8A30-DEE62DAE85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9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47A9-AB9B-4434-A50B-D294CA6F0DC2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E6C6-E12E-49F7-95BE-7F203CAC18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74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8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0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10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0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75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2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8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338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7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196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79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3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5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1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6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0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C6-E12E-49F7-95BE-7F203CAC18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69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9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9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6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4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9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29F9-EC81-4899-A0F1-59F6CCA925CF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66C8-567D-4028-AE1E-F1999666A3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600" b="1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 Jedničkou Na Bojišti</a:t>
            </a:r>
            <a:endParaRPr lang="cs-CZ" sz="36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44827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</a:rPr>
              <a:t>Dětská paliativní péče v Čechách</a:t>
            </a:r>
          </a:p>
          <a:p>
            <a:r>
              <a:rPr lang="cs-CZ" sz="3600" dirty="0" smtClean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24. října 2017</a:t>
            </a:r>
            <a:endParaRPr lang="cs-CZ" sz="36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98" name="Picture 2" descr="U:\MEDialogy\MEDialogy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506" y="1560277"/>
            <a:ext cx="3832988" cy="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35876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600" b="1" dirty="0">
              <a:solidFill>
                <a:srgbClr val="00A4DE"/>
              </a:solidFill>
              <a:latin typeface="+mj-lt"/>
            </a:endParaRPr>
          </a:p>
          <a:p>
            <a:pPr algn="ctr"/>
            <a:r>
              <a:rPr lang="cs-CZ" sz="2400" dirty="0"/>
              <a:t>„</a:t>
            </a:r>
            <a:r>
              <a:rPr lang="cs-CZ" sz="2400" b="1" dirty="0">
                <a:solidFill>
                  <a:srgbClr val="00A4DE"/>
                </a:solidFill>
              </a:rPr>
              <a:t>Dětská paliativní péče </a:t>
            </a:r>
            <a:r>
              <a:rPr lang="cs-CZ" sz="2400" dirty="0"/>
              <a:t>je určena rodinám, jejichž dítěti bylo diagnostikováno život ohrožující nebo život </a:t>
            </a:r>
            <a:r>
              <a:rPr lang="cs-CZ" sz="2400" dirty="0" smtClean="0"/>
              <a:t>limitující onemocnění</a:t>
            </a:r>
            <a:r>
              <a:rPr lang="cs-CZ" sz="2400" dirty="0"/>
              <a:t>. Pro tyto rodiny představuje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A4DE"/>
                </a:solidFill>
              </a:rPr>
              <a:t>pomoc</a:t>
            </a:r>
            <a:r>
              <a:rPr lang="cs-CZ" sz="2400" dirty="0"/>
              <a:t>, jak tuto </a:t>
            </a:r>
            <a:r>
              <a:rPr lang="cs-CZ" sz="2400" b="1" dirty="0">
                <a:solidFill>
                  <a:srgbClr val="00A4DE"/>
                </a:solidFill>
              </a:rPr>
              <a:t>těžkou životní etapu zvládnout </a:t>
            </a:r>
            <a:r>
              <a:rPr lang="cs-CZ" sz="2400" dirty="0"/>
              <a:t>co nejlépe a </a:t>
            </a:r>
            <a:r>
              <a:rPr lang="cs-CZ" sz="2400" dirty="0" smtClean="0"/>
              <a:t>nejdůstojněji.“ </a:t>
            </a:r>
          </a:p>
          <a:p>
            <a:pPr algn="ctr"/>
            <a:endParaRPr lang="cs-CZ" sz="2400" dirty="0" smtClean="0"/>
          </a:p>
          <a:p>
            <a:pPr algn="r"/>
            <a:r>
              <a:rPr lang="cs-CZ" sz="2400" i="1" dirty="0" smtClean="0"/>
              <a:t>MUDr</a:t>
            </a:r>
            <a:r>
              <a:rPr lang="cs-CZ" sz="2400" i="1" dirty="0"/>
              <a:t>. </a:t>
            </a:r>
            <a:r>
              <a:rPr lang="cs-CZ" sz="2400" i="1" dirty="0" smtClean="0"/>
              <a:t>Mahulena Mojžíšová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4856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3" y="234888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A4DE"/>
                </a:solidFill>
              </a:rPr>
              <a:t>Oproti </a:t>
            </a:r>
            <a:r>
              <a:rPr lang="cs-CZ" sz="2400" b="1" dirty="0">
                <a:solidFill>
                  <a:srgbClr val="00A4DE"/>
                </a:solidFill>
              </a:rPr>
              <a:t>dospělým </a:t>
            </a:r>
            <a:r>
              <a:rPr lang="cs-CZ" sz="2400" dirty="0"/>
              <a:t>pacientům,</a:t>
            </a:r>
            <a:r>
              <a:rPr lang="cs-CZ" sz="2400" b="1" dirty="0">
                <a:solidFill>
                  <a:srgbClr val="00A4DE"/>
                </a:solidFill>
              </a:rPr>
              <a:t> kteří se dostanou do hospicové péče </a:t>
            </a:r>
            <a:r>
              <a:rPr lang="cs-CZ" sz="2400" dirty="0"/>
              <a:t>(75–80 % z nich má nádorové onemocnění), tvoří </a:t>
            </a:r>
            <a:r>
              <a:rPr lang="cs-CZ" sz="2400" b="1" dirty="0">
                <a:solidFill>
                  <a:srgbClr val="00A4DE"/>
                </a:solidFill>
              </a:rPr>
              <a:t>dětští pacienti </a:t>
            </a:r>
            <a:r>
              <a:rPr lang="cs-CZ" sz="2400" dirty="0"/>
              <a:t>s onkologickou diagnózou asi jen </a:t>
            </a:r>
            <a:r>
              <a:rPr lang="cs-CZ" sz="2400" b="1" dirty="0">
                <a:solidFill>
                  <a:srgbClr val="00A4DE"/>
                </a:solidFill>
              </a:rPr>
              <a:t>20 % </a:t>
            </a:r>
            <a:r>
              <a:rPr lang="cs-CZ" sz="2400" dirty="0"/>
              <a:t>z celkového počtu těch, kteří paliativní péči vyžadují. </a:t>
            </a:r>
            <a:endParaRPr lang="cs-CZ" sz="2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57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19672" y="1628800"/>
            <a:ext cx="590465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dirty="0"/>
              <a:t>„</a:t>
            </a:r>
            <a:r>
              <a:rPr lang="cs-CZ" sz="2400" b="1" dirty="0">
                <a:solidFill>
                  <a:srgbClr val="00A4DE"/>
                </a:solidFill>
              </a:rPr>
              <a:t>Děti </a:t>
            </a:r>
            <a:r>
              <a:rPr lang="cs-CZ" sz="2400" dirty="0"/>
              <a:t>často </a:t>
            </a:r>
            <a:r>
              <a:rPr lang="cs-CZ" sz="2400" b="1" dirty="0">
                <a:solidFill>
                  <a:srgbClr val="00B0F0"/>
                </a:solidFill>
              </a:rPr>
              <a:t>chtějí být doma </a:t>
            </a:r>
            <a:r>
              <a:rPr lang="cs-CZ" sz="2400" dirty="0"/>
              <a:t>a také rodiny obvykle chtějí mít děti v době průběhu </a:t>
            </a:r>
            <a:r>
              <a:rPr lang="cs-CZ" sz="2400" dirty="0" smtClean="0"/>
              <a:t>onemocnění a </a:t>
            </a:r>
            <a:r>
              <a:rPr lang="cs-CZ" sz="2400" dirty="0"/>
              <a:t>umírání </a:t>
            </a:r>
            <a:r>
              <a:rPr lang="cs-CZ" sz="2400" b="1" dirty="0">
                <a:solidFill>
                  <a:srgbClr val="00A4DE"/>
                </a:solidFill>
              </a:rPr>
              <a:t>v domácím </a:t>
            </a:r>
            <a:r>
              <a:rPr lang="cs-CZ" sz="2400" b="1" dirty="0" smtClean="0">
                <a:solidFill>
                  <a:srgbClr val="00A4DE"/>
                </a:solidFill>
              </a:rPr>
              <a:t>prostředí</a:t>
            </a:r>
            <a:r>
              <a:rPr lang="cs-CZ" sz="2400" dirty="0" smtClean="0"/>
              <a:t>.</a:t>
            </a:r>
          </a:p>
          <a:p>
            <a:pPr algn="ctr"/>
            <a:r>
              <a:rPr lang="cs-CZ" sz="2400" dirty="0" smtClean="0"/>
              <a:t>Z </a:t>
            </a:r>
            <a:r>
              <a:rPr lang="cs-CZ" sz="2400" dirty="0"/>
              <a:t>našich osobních zkušeností vyplývá, že </a:t>
            </a:r>
            <a:r>
              <a:rPr lang="cs-CZ" sz="2400" b="1" dirty="0">
                <a:solidFill>
                  <a:srgbClr val="00A4DE"/>
                </a:solidFill>
              </a:rPr>
              <a:t>podmínky</a:t>
            </a:r>
            <a:r>
              <a:rPr lang="cs-CZ" sz="2400" dirty="0"/>
              <a:t>, které by rodinám umožnily mít </a:t>
            </a:r>
            <a:r>
              <a:rPr lang="cs-CZ" sz="2400" dirty="0" smtClean="0"/>
              <a:t>dítě v </a:t>
            </a:r>
            <a:r>
              <a:rPr lang="cs-CZ" sz="2400" dirty="0"/>
              <a:t>průběhu onemocnění a </a:t>
            </a:r>
            <a:r>
              <a:rPr lang="cs-CZ" sz="2400" dirty="0" smtClean="0"/>
              <a:t>umírání</a:t>
            </a:r>
          </a:p>
          <a:p>
            <a:pPr algn="ctr"/>
            <a:r>
              <a:rPr lang="cs-CZ" sz="2400" dirty="0" smtClean="0"/>
              <a:t>v </a:t>
            </a:r>
            <a:r>
              <a:rPr lang="cs-CZ" sz="2400" dirty="0"/>
              <a:t>domácí péči, jsou </a:t>
            </a:r>
            <a:r>
              <a:rPr lang="cs-CZ" sz="2400" b="1" i="1" dirty="0" smtClean="0">
                <a:solidFill>
                  <a:srgbClr val="00A4DE"/>
                </a:solidFill>
              </a:rPr>
              <a:t>nedostačující</a:t>
            </a:r>
            <a:r>
              <a:rPr lang="cs-CZ" sz="2400" dirty="0" smtClean="0"/>
              <a:t>.“</a:t>
            </a:r>
          </a:p>
          <a:p>
            <a:endParaRPr lang="cs-CZ" sz="2400" dirty="0"/>
          </a:p>
          <a:p>
            <a:pPr algn="r"/>
            <a:r>
              <a:rPr lang="cs-CZ" sz="2400" i="1" dirty="0" smtClean="0"/>
              <a:t>PhDr</a:t>
            </a:r>
            <a:r>
              <a:rPr lang="cs-CZ" sz="2400" i="1" dirty="0"/>
              <a:t>. Martin Loučka, Ph.D.</a:t>
            </a:r>
          </a:p>
        </p:txBody>
      </p:sp>
    </p:spTree>
    <p:extLst>
      <p:ext uri="{BB962C8B-B14F-4D97-AF65-F5344CB8AC3E}">
        <p14:creationId xmlns:p14="http://schemas.microsoft.com/office/powerpoint/2010/main" val="998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010543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Data z Evropy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632848" cy="3816424"/>
          </a:xfrm>
        </p:spPr>
        <p:txBody>
          <a:bodyPr>
            <a:normAutofit fontScale="92500"/>
          </a:bodyPr>
          <a:lstStyle/>
          <a:p>
            <a:r>
              <a:rPr lang="cs-CZ" sz="2600" dirty="0" smtClean="0">
                <a:solidFill>
                  <a:schemeClr val="tx1"/>
                </a:solidFill>
              </a:rPr>
              <a:t>Žádná </a:t>
            </a:r>
            <a:r>
              <a:rPr lang="cs-CZ" sz="2600" dirty="0">
                <a:solidFill>
                  <a:schemeClr val="tx1"/>
                </a:solidFill>
              </a:rPr>
              <a:t>evropská země dosud nemá národní databázi všech dětí s život limitujícím či ohrožujícím onemocněním. Prevalence výskytu těchto onemocnění v roce 2007 udávaná ve Velké Británii byla 1,2/10 000 dětí ve věkovém rozmezí 0-19let a v Irsku 3,6/10 000 dětí ve věkovém rozmezí 0-18let. Podle poslední studie z roku 2011 (</a:t>
            </a:r>
            <a:r>
              <a:rPr lang="cs-CZ" sz="2600" dirty="0" err="1">
                <a:solidFill>
                  <a:schemeClr val="tx1"/>
                </a:solidFill>
              </a:rPr>
              <a:t>Fraser</a:t>
            </a:r>
            <a:r>
              <a:rPr lang="cs-CZ" sz="2600" dirty="0">
                <a:solidFill>
                  <a:schemeClr val="tx1"/>
                </a:solidFill>
              </a:rPr>
              <a:t> et al) jsou čísla ve Velké Británii vyšší (32/10 000), je jasné, že četnost těchto onemocnění mohla být v dřívějších průzkumech velmi </a:t>
            </a:r>
            <a:r>
              <a:rPr lang="cs-CZ" sz="2600" dirty="0" smtClean="0">
                <a:solidFill>
                  <a:schemeClr val="tx1"/>
                </a:solidFill>
              </a:rPr>
              <a:t>podhodnocena.</a:t>
            </a:r>
          </a:p>
          <a:p>
            <a:pPr algn="r"/>
            <a:r>
              <a:rPr lang="cs-CZ" sz="1700" dirty="0" smtClean="0">
                <a:solidFill>
                  <a:schemeClr val="tx1"/>
                </a:solidFill>
              </a:rPr>
              <a:t>Zdroj</a:t>
            </a:r>
            <a:r>
              <a:rPr lang="cs-CZ" sz="1700" dirty="0">
                <a:solidFill>
                  <a:schemeClr val="tx1"/>
                </a:solidFill>
              </a:rPr>
              <a:t>: zpráva </a:t>
            </a:r>
            <a:r>
              <a:rPr lang="cs-CZ" sz="1700" i="1" dirty="0">
                <a:solidFill>
                  <a:schemeClr val="tx1"/>
                </a:solidFill>
              </a:rPr>
              <a:t>Stav dětské paliativní péče v ČR</a:t>
            </a:r>
            <a:endParaRPr lang="cs-CZ" sz="1700" dirty="0">
              <a:solidFill>
                <a:schemeClr val="tx1"/>
              </a:solidFill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6301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2502408" cy="43494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340768"/>
            <a:ext cx="45365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3600" b="1" dirty="0" smtClean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Kde české děti umírají?</a:t>
            </a:r>
            <a:endParaRPr lang="cs-CZ" sz="3600" b="1" dirty="0">
              <a:solidFill>
                <a:srgbClr val="00A4DE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spcAft>
                <a:spcPts val="0"/>
              </a:spcAft>
            </a:pPr>
            <a:endParaRPr lang="cs-CZ" sz="2200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cs-CZ" sz="2400" dirty="0"/>
              <a:t>Paliativní péče o dětské pacienty je v ČR téměř nedostupná. Přitom by ji u nás ročně potřebovalo minimálně 2000 dětí. </a:t>
            </a: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958531" y="5689557"/>
            <a:ext cx="1629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thinkstockphoto.com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Kdo a kde nyní dětskou paliativní péči v ČR poskytuje?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520280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Cesta </a:t>
            </a:r>
            <a:r>
              <a:rPr lang="cs-CZ" sz="2400" b="1" dirty="0">
                <a:solidFill>
                  <a:schemeClr val="tx1"/>
                </a:solidFill>
              </a:rPr>
              <a:t>domů </a:t>
            </a:r>
            <a:r>
              <a:rPr lang="cs-CZ" sz="2400" dirty="0">
                <a:solidFill>
                  <a:schemeClr val="tx1"/>
                </a:solidFill>
              </a:rPr>
              <a:t>(domácí hospic) – Praha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Mobilní hospic Ondrášek </a:t>
            </a:r>
            <a:r>
              <a:rPr lang="cs-CZ" sz="2400" dirty="0">
                <a:solidFill>
                  <a:schemeClr val="tx1"/>
                </a:solidFill>
              </a:rPr>
              <a:t>– Ostrava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Nejste sami</a:t>
            </a:r>
            <a:r>
              <a:rPr lang="cs-CZ" sz="2400" dirty="0">
                <a:solidFill>
                  <a:schemeClr val="tx1"/>
                </a:solidFill>
              </a:rPr>
              <a:t> (mobilní hospic) – Olomouc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Mobilní paliativní tým při Klinice dětské onkologie FN Brno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Mobilní hospic při Masarykově nemocnici v Ústí nad </a:t>
            </a:r>
            <a:r>
              <a:rPr lang="cs-CZ" sz="2400" b="1" dirty="0" smtClean="0">
                <a:solidFill>
                  <a:schemeClr val="tx1"/>
                </a:solidFill>
              </a:rPr>
              <a:t>Labem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0706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34076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3600" b="1" dirty="0" smtClean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Potřeba komunikace je stěžejní</a:t>
            </a:r>
          </a:p>
          <a:p>
            <a:pPr algn="ctr">
              <a:spcAft>
                <a:spcPts val="0"/>
              </a:spcAft>
            </a:pPr>
            <a:endParaRPr lang="cs-CZ" sz="2200" b="1" i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200" b="1" dirty="0" smtClean="0"/>
          </a:p>
          <a:p>
            <a:pPr algn="ctr"/>
            <a:r>
              <a:rPr lang="cs-CZ" sz="2400" b="1" i="1" dirty="0"/>
              <a:t>„Smrti se nebojím,</a:t>
            </a:r>
          </a:p>
          <a:p>
            <a:pPr algn="ctr"/>
            <a:r>
              <a:rPr lang="cs-CZ" sz="2400" b="1" i="1" dirty="0"/>
              <a:t>jen u ní nechci být.“</a:t>
            </a:r>
            <a:endParaRPr lang="cs-CZ" sz="2400" dirty="0"/>
          </a:p>
          <a:p>
            <a:pPr algn="r"/>
            <a:endParaRPr lang="cs-CZ" sz="1600" i="1" dirty="0"/>
          </a:p>
          <a:p>
            <a:pPr algn="r"/>
            <a:r>
              <a:rPr lang="cs-CZ" sz="1600" i="1" dirty="0" err="1"/>
              <a:t>Woody</a:t>
            </a:r>
            <a:r>
              <a:rPr lang="cs-CZ" sz="1600" i="1" dirty="0"/>
              <a:t> Allen</a:t>
            </a:r>
            <a:endParaRPr lang="cs-CZ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200" dirty="0"/>
          </a:p>
          <a:p>
            <a:pPr algn="ctr">
              <a:lnSpc>
                <a:spcPct val="15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831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411760" y="25649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12474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4DE"/>
                </a:solidFill>
              </a:rPr>
              <a:t>Studie ve VFN o poskytování </a:t>
            </a:r>
            <a:r>
              <a:rPr lang="cs-CZ" sz="3600" b="1" dirty="0">
                <a:solidFill>
                  <a:srgbClr val="00A4DE"/>
                </a:solidFill>
              </a:rPr>
              <a:t>paliativní </a:t>
            </a:r>
            <a:r>
              <a:rPr lang="cs-CZ" sz="3600" b="1" dirty="0" smtClean="0">
                <a:solidFill>
                  <a:srgbClr val="00A4DE"/>
                </a:solidFill>
              </a:rPr>
              <a:t>péče u </a:t>
            </a:r>
            <a:r>
              <a:rPr lang="cs-CZ" sz="3600" b="1" dirty="0">
                <a:solidFill>
                  <a:srgbClr val="00A4DE"/>
                </a:solidFill>
              </a:rPr>
              <a:t>1000 zde zemřelých </a:t>
            </a:r>
            <a:r>
              <a:rPr lang="cs-CZ" sz="3600" b="1" dirty="0" smtClean="0">
                <a:solidFill>
                  <a:srgbClr val="00A4DE"/>
                </a:solidFill>
              </a:rPr>
              <a:t>pacientů</a:t>
            </a:r>
          </a:p>
          <a:p>
            <a:pPr algn="ctr"/>
            <a:endParaRPr lang="cs-CZ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dirty="0" smtClean="0"/>
              <a:t>přesto, že většina úmrtí byla očekávatelná, do </a:t>
            </a:r>
            <a:r>
              <a:rPr lang="cs-CZ" sz="2400" dirty="0"/>
              <a:t>hospicové péče bylo předáno pouze 33 pacientů, tedy 3 </a:t>
            </a:r>
            <a:r>
              <a:rPr lang="cs-CZ" sz="2400" dirty="0" smtClean="0"/>
              <a:t>% </a:t>
            </a:r>
            <a:r>
              <a:rPr lang="cs-CZ" sz="2400" dirty="0"/>
              <a:t>z </a:t>
            </a:r>
            <a:r>
              <a:rPr lang="cs-CZ" sz="2400" dirty="0" smtClean="0"/>
              <a:t>nich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dirty="0"/>
              <a:t>v momentě jejich úmrtí bylo přítomno pouze 10 </a:t>
            </a:r>
            <a:r>
              <a:rPr lang="cs-CZ" sz="2400" dirty="0" smtClean="0"/>
              <a:t>% rodin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dirty="0" smtClean="0"/>
              <a:t>na </a:t>
            </a:r>
            <a:r>
              <a:rPr lang="cs-CZ" sz="2400" dirty="0"/>
              <a:t>přání pacienta se zdravotníci neptají a včas není s pacientem ani rodinou probráno vymezení či ukončení – tzv. limitace – </a:t>
            </a:r>
            <a:r>
              <a:rPr lang="cs-CZ" sz="2400" dirty="0" smtClean="0"/>
              <a:t>terapie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ouze </a:t>
            </a:r>
            <a:r>
              <a:rPr lang="cs-CZ" sz="2400" dirty="0"/>
              <a:t>půl procenta zemřelých sepsalo </a:t>
            </a:r>
            <a:r>
              <a:rPr lang="cs-CZ" sz="2400" dirty="0" smtClean="0"/>
              <a:t>dokument</a:t>
            </a:r>
          </a:p>
          <a:p>
            <a:pPr algn="ctr"/>
            <a:r>
              <a:rPr lang="cs-CZ" sz="2400" dirty="0" smtClean="0"/>
              <a:t>tzv</a:t>
            </a:r>
            <a:r>
              <a:rPr lang="cs-CZ" sz="2400" dirty="0"/>
              <a:t>. dříve vyslovených </a:t>
            </a:r>
            <a:r>
              <a:rPr lang="cs-CZ" sz="2400" dirty="0" smtClean="0"/>
              <a:t>přání</a:t>
            </a:r>
            <a:endParaRPr lang="cs-CZ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052736"/>
            <a:ext cx="69127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Předmět Paliativní medicína</a:t>
            </a:r>
            <a:br>
              <a:rPr lang="cs-CZ" sz="3600" b="1" dirty="0" smtClean="0">
                <a:solidFill>
                  <a:srgbClr val="00B0F0"/>
                </a:solidFill>
              </a:rPr>
            </a:br>
            <a:r>
              <a:rPr lang="cs-CZ" sz="3600" b="1" dirty="0" smtClean="0">
                <a:solidFill>
                  <a:srgbClr val="00B0F0"/>
                </a:solidFill>
              </a:rPr>
              <a:t>na </a:t>
            </a:r>
            <a:r>
              <a:rPr lang="cs-CZ" sz="3600" b="1" dirty="0">
                <a:solidFill>
                  <a:srgbClr val="00B0F0"/>
                </a:solidFill>
              </a:rPr>
              <a:t>1. LF UK </a:t>
            </a:r>
            <a:endParaRPr lang="cs-CZ" sz="3600" dirty="0">
              <a:solidFill>
                <a:srgbClr val="00B0F0"/>
              </a:solidFill>
            </a:endParaRPr>
          </a:p>
          <a:p>
            <a:pPr algn="ctr"/>
            <a:endParaRPr lang="cs-CZ" sz="2200" b="1" dirty="0">
              <a:solidFill>
                <a:srgbClr val="00A4DE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paliativní péče </a:t>
            </a:r>
            <a:r>
              <a:rPr lang="cs-CZ" sz="2400" dirty="0"/>
              <a:t>v jednotlivých odbornostech (onkologie, intenzivní medicína, neurologie, pediatrie, geriatrie apod</a:t>
            </a:r>
            <a:r>
              <a:rPr lang="cs-CZ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rozpoznání symptomů </a:t>
            </a:r>
            <a:r>
              <a:rPr lang="cs-CZ" sz="2400" dirty="0"/>
              <a:t>pokročilého </a:t>
            </a:r>
            <a:r>
              <a:rPr lang="cs-CZ" sz="2400" dirty="0" smtClean="0"/>
              <a:t>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diagnostika </a:t>
            </a:r>
            <a:r>
              <a:rPr lang="cs-CZ" sz="2400" dirty="0"/>
              <a:t>a </a:t>
            </a:r>
            <a:r>
              <a:rPr lang="cs-CZ" sz="2400" dirty="0" smtClean="0"/>
              <a:t>léčba bolesti </a:t>
            </a:r>
            <a:r>
              <a:rPr lang="cs-CZ" sz="2400" dirty="0"/>
              <a:t>dle věkových kategorií </a:t>
            </a:r>
            <a:r>
              <a:rPr lang="cs-CZ" sz="2400" dirty="0" smtClean="0"/>
              <a:t>pacientů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základy </a:t>
            </a:r>
            <a:r>
              <a:rPr lang="cs-CZ" sz="2400" dirty="0"/>
              <a:t>sociální problematiky umírání, ale i poskytování spirituální péče v pokročilém stádiu onemocnění </a:t>
            </a:r>
            <a:r>
              <a:rPr lang="cs-CZ" sz="2400" dirty="0" smtClean="0"/>
              <a:t>a </a:t>
            </a:r>
            <a:r>
              <a:rPr lang="cs-CZ" sz="2400" dirty="0"/>
              <a:t>schopnost </a:t>
            </a:r>
            <a:r>
              <a:rPr lang="cs-CZ" sz="2400" dirty="0" smtClean="0"/>
              <a:t>komunikace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83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57972" y="3868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mojesmrt.cz/moje-</a:t>
            </a:r>
            <a:r>
              <a:rPr lang="cs-CZ" sz="3600" b="1" dirty="0" err="1" smtClean="0">
                <a:solidFill>
                  <a:srgbClr val="00B0F0"/>
                </a:solidFill>
              </a:rPr>
              <a:t>posledni</a:t>
            </a:r>
            <a:r>
              <a:rPr lang="cs-CZ" sz="3600" b="1" dirty="0" smtClean="0">
                <a:solidFill>
                  <a:srgbClr val="00B0F0"/>
                </a:solidFill>
              </a:rPr>
              <a:t>-</a:t>
            </a:r>
            <a:r>
              <a:rPr lang="cs-CZ" sz="3600" b="1" dirty="0" err="1" smtClean="0">
                <a:solidFill>
                  <a:srgbClr val="00B0F0"/>
                </a:solidFill>
              </a:rPr>
              <a:t>prani</a:t>
            </a:r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1065" r="23816" b="5480"/>
          <a:stretch/>
        </p:blipFill>
        <p:spPr bwMode="auto">
          <a:xfrm>
            <a:off x="1403648" y="1268760"/>
            <a:ext cx="6300192" cy="52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Proč </a:t>
            </a:r>
            <a:r>
              <a:rPr lang="cs-CZ" sz="3600" b="1" dirty="0" err="1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MEDialogy</a:t>
            </a:r>
            <a:r>
              <a:rPr lang="cs-CZ" sz="3600" b="1" dirty="0" smtClean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  <a:endParaRPr lang="cs-CZ" sz="3600" b="1" dirty="0">
              <a:solidFill>
                <a:srgbClr val="00A4DE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87624" y="1628800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Jsme fakulta, která ročně připraví více než 540 absolventů všeobecného lékařství, zubního lékařství i nelékařských oborů </a:t>
            </a:r>
            <a:b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na 76 klinických a výzkumných pracovištích. </a:t>
            </a:r>
          </a:p>
          <a:p>
            <a:endParaRPr lang="cs-CZ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Věříme, že máme co říci k mnoha dlouhodobě aktuálním tématům, která se dotýkají nejen nás, ale celé společnosti </a:t>
            </a:r>
            <a:b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– a chceme o nich komunikovat. </a:t>
            </a:r>
          </a:p>
          <a:p>
            <a:endParaRPr lang="cs-CZ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Nabízíme vám dialog o datech, faktech, zkušenostech </a:t>
            </a:r>
            <a:b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i názorech z nejstarší lékařské fakulty ve střední Evropě. </a:t>
            </a:r>
          </a:p>
          <a:p>
            <a:endParaRPr lang="cs-CZ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>A chceme naslouchat i vám.</a:t>
            </a:r>
            <a:b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b="1" dirty="0">
                <a:ea typeface="Open Sans" panose="020B0606030504020204" pitchFamily="34" charset="0"/>
                <a:cs typeface="Open Sans" panose="020B0606030504020204" pitchFamily="34" charset="0"/>
              </a:rPr>
              <a:t>Od toho jsou naše </a:t>
            </a:r>
            <a:r>
              <a:rPr lang="cs-CZ" sz="2000" b="1" dirty="0" err="1">
                <a:solidFill>
                  <a:srgbClr val="00A4D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</a:t>
            </a:r>
            <a:r>
              <a:rPr lang="cs-CZ" sz="2000" b="1" dirty="0" err="1">
                <a:ea typeface="Open Sans" panose="020B0606030504020204" pitchFamily="34" charset="0"/>
                <a:cs typeface="Open Sans" panose="020B0606030504020204" pitchFamily="34" charset="0"/>
              </a:rPr>
              <a:t>ialogy</a:t>
            </a:r>
            <a:r>
              <a:rPr lang="cs-CZ" sz="20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cs-CZ" sz="20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b="1" dirty="0">
                <a:ea typeface="Open Sans" panose="020B0606030504020204" pitchFamily="34" charset="0"/>
                <a:cs typeface="Open Sans" panose="020B0606030504020204" pitchFamily="34" charset="0"/>
              </a:rPr>
              <a:t>– pravidelné dialogy o medicíně (nejen) s médii.</a:t>
            </a:r>
          </a:p>
        </p:txBody>
      </p:sp>
      <p:sp>
        <p:nvSpPr>
          <p:cNvPr id="4" name="Zaoblený obdélníkový popisek 3"/>
          <p:cNvSpPr/>
          <p:nvPr/>
        </p:nvSpPr>
        <p:spPr>
          <a:xfrm flipH="1">
            <a:off x="899592" y="1700808"/>
            <a:ext cx="288032" cy="216024"/>
          </a:xfrm>
          <a:prstGeom prst="wedgeRoundRectCallout">
            <a:avLst>
              <a:gd name="adj1" fmla="val -33489"/>
              <a:gd name="adj2" fmla="val 84649"/>
              <a:gd name="adj3" fmla="val 1666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ový popisek 4"/>
          <p:cNvSpPr/>
          <p:nvPr/>
        </p:nvSpPr>
        <p:spPr>
          <a:xfrm flipH="1">
            <a:off x="899592" y="2924944"/>
            <a:ext cx="288032" cy="216024"/>
          </a:xfrm>
          <a:prstGeom prst="wedgeRoundRectCallout">
            <a:avLst>
              <a:gd name="adj1" fmla="val -33489"/>
              <a:gd name="adj2" fmla="val 84649"/>
              <a:gd name="adj3" fmla="val 1666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 flipH="1">
            <a:off x="899592" y="4149080"/>
            <a:ext cx="288032" cy="216024"/>
          </a:xfrm>
          <a:prstGeom prst="wedgeRoundRectCallout">
            <a:avLst>
              <a:gd name="adj1" fmla="val -33489"/>
              <a:gd name="adj2" fmla="val 84649"/>
              <a:gd name="adj3" fmla="val 1666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 flipH="1">
            <a:off x="899592" y="5013176"/>
            <a:ext cx="288032" cy="216024"/>
          </a:xfrm>
          <a:prstGeom prst="wedgeRoundRectCallout">
            <a:avLst>
              <a:gd name="adj1" fmla="val -33489"/>
              <a:gd name="adj2" fmla="val 84649"/>
              <a:gd name="adj3" fmla="val 1666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59948" r="26232" b="13299"/>
          <a:stretch/>
        </p:blipFill>
        <p:spPr bwMode="auto">
          <a:xfrm>
            <a:off x="251520" y="1700808"/>
            <a:ext cx="8496944" cy="28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12021" y="5258523"/>
            <a:ext cx="2976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mojesmrt.cz/moje-</a:t>
            </a:r>
            <a:r>
              <a:rPr lang="cs-CZ" sz="1600" dirty="0" err="1"/>
              <a:t>posledni</a:t>
            </a:r>
            <a:r>
              <a:rPr lang="cs-CZ" sz="1600" dirty="0"/>
              <a:t>-</a:t>
            </a:r>
            <a:r>
              <a:rPr lang="cs-CZ" sz="1600" dirty="0" err="1"/>
              <a:t>prani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808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340768"/>
            <a:ext cx="69127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4DE"/>
                </a:solidFill>
              </a:rPr>
              <a:t>Co se musí zlepšit </a:t>
            </a:r>
            <a:endParaRPr lang="cs-CZ" sz="3600" dirty="0">
              <a:solidFill>
                <a:srgbClr val="00A4DE"/>
              </a:solidFill>
            </a:endParaRPr>
          </a:p>
          <a:p>
            <a:endParaRPr lang="cs-CZ" sz="28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implementovat </a:t>
            </a:r>
            <a:r>
              <a:rPr lang="cs-CZ" sz="2400" dirty="0"/>
              <a:t>evropské standardy pediatrické paliativní péče do systému zdravotní péče v ČR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</a:t>
            </a:r>
            <a:r>
              <a:rPr lang="cs-CZ" sz="2400" dirty="0"/>
              <a:t> praxi zajistit a dlouhodobě udržovat její dostupnost v rámci celé </a:t>
            </a:r>
            <a:r>
              <a:rPr lang="cs-CZ" sz="2400" dirty="0" smtClean="0"/>
              <a:t>republiky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spolupráce </a:t>
            </a:r>
            <a:r>
              <a:rPr lang="cs-CZ" sz="2400" dirty="0"/>
              <a:t>s fakultními i regionálními nemocnicemi, s praktickými pediatry a mobilními </a:t>
            </a:r>
            <a:br>
              <a:rPr lang="cs-CZ" sz="2400" dirty="0"/>
            </a:br>
            <a:r>
              <a:rPr lang="cs-CZ" sz="2400" dirty="0"/>
              <a:t>i kamennými </a:t>
            </a:r>
            <a:r>
              <a:rPr lang="cs-CZ" sz="2400" dirty="0" smtClean="0"/>
              <a:t>hospici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zajištění </a:t>
            </a:r>
            <a:r>
              <a:rPr lang="cs-CZ" sz="2400" dirty="0"/>
              <a:t>potřebných úhradových mechanismů této </a:t>
            </a:r>
            <a:r>
              <a:rPr lang="cs-CZ" sz="2400" dirty="0" smtClean="0"/>
              <a:t>péče</a:t>
            </a:r>
            <a:endParaRPr lang="cs-CZ" sz="2400" dirty="0"/>
          </a:p>
          <a:p>
            <a:r>
              <a:rPr lang="cs-CZ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83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Nutné změny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úhrada </a:t>
            </a:r>
            <a:r>
              <a:rPr lang="cs-CZ" sz="2400" dirty="0">
                <a:solidFill>
                  <a:schemeClr val="tx1"/>
                </a:solidFill>
              </a:rPr>
              <a:t>multidisciplinární paliativní </a:t>
            </a:r>
            <a:r>
              <a:rPr lang="cs-CZ" sz="2400" dirty="0" smtClean="0">
                <a:solidFill>
                  <a:schemeClr val="tx1"/>
                </a:solidFill>
              </a:rPr>
              <a:t>péče 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v </a:t>
            </a:r>
            <a:r>
              <a:rPr lang="cs-CZ" sz="2400" dirty="0">
                <a:solidFill>
                  <a:schemeClr val="tx1"/>
                </a:solidFill>
              </a:rPr>
              <a:t>lůžkových zdravotnických zařízeních akutní i následné </a:t>
            </a:r>
            <a:r>
              <a:rPr lang="cs-CZ" sz="2400" dirty="0" smtClean="0">
                <a:solidFill>
                  <a:schemeClr val="tx1"/>
                </a:solidFill>
              </a:rPr>
              <a:t>péče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vytvořit </a:t>
            </a:r>
            <a:r>
              <a:rPr lang="cs-CZ" sz="2400" dirty="0">
                <a:solidFill>
                  <a:schemeClr val="tx1"/>
                </a:solidFill>
              </a:rPr>
              <a:t>doporučení pro poskytování </a:t>
            </a:r>
            <a:r>
              <a:rPr lang="cs-CZ" sz="2400" dirty="0" smtClean="0">
                <a:solidFill>
                  <a:schemeClr val="tx1"/>
                </a:solidFill>
              </a:rPr>
              <a:t>dětské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paliativní péče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prosazení </a:t>
            </a:r>
            <a:r>
              <a:rPr lang="cs-CZ" sz="2400" dirty="0">
                <a:solidFill>
                  <a:schemeClr val="tx1"/>
                </a:solidFill>
              </a:rPr>
              <a:t>výuky paliativní péče </a:t>
            </a:r>
            <a:r>
              <a:rPr lang="cs-CZ" sz="2400" dirty="0" smtClean="0">
                <a:solidFill>
                  <a:schemeClr val="tx1"/>
                </a:solidFill>
              </a:rPr>
              <a:t>do pregraduálního </a:t>
            </a:r>
            <a:r>
              <a:rPr lang="cs-CZ" sz="2400" dirty="0">
                <a:solidFill>
                  <a:schemeClr val="tx1"/>
                </a:solidFill>
              </a:rPr>
              <a:t>i postgraduálního vzdělávání všech </a:t>
            </a:r>
            <a:r>
              <a:rPr lang="cs-CZ" sz="2400" dirty="0" smtClean="0">
                <a:solidFill>
                  <a:schemeClr val="tx1"/>
                </a:solidFill>
              </a:rPr>
              <a:t>zdravotníků i nezdravotníků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3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08512" cy="460851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4088" y="2132856"/>
            <a:ext cx="3384376" cy="2664296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Studenti </a:t>
            </a:r>
            <a:r>
              <a:rPr lang="cs-CZ" sz="2400" dirty="0">
                <a:solidFill>
                  <a:schemeClr val="tx1"/>
                </a:solidFill>
              </a:rPr>
              <a:t>1. LF </a:t>
            </a:r>
            <a:r>
              <a:rPr lang="cs-CZ" sz="2400" dirty="0" smtClean="0">
                <a:solidFill>
                  <a:schemeClr val="tx1"/>
                </a:solidFill>
              </a:rPr>
              <a:t>UK připravili </a:t>
            </a:r>
            <a:r>
              <a:rPr lang="cs-CZ" sz="2400" dirty="0">
                <a:solidFill>
                  <a:schemeClr val="tx1"/>
                </a:solidFill>
              </a:rPr>
              <a:t>benefiční kalendář a výtěžek z jeho prodeje poukáží Cestě domů právě na podporu dětské </a:t>
            </a:r>
            <a:r>
              <a:rPr lang="cs-CZ" sz="2400" dirty="0" smtClean="0">
                <a:solidFill>
                  <a:schemeClr val="tx1"/>
                </a:solidFill>
              </a:rPr>
              <a:t>paliativní péče.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9712" y="2276872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>své otázky pište na </a:t>
            </a:r>
            <a:r>
              <a:rPr lang="cs-CZ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adresu</a:t>
            </a:r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u="sng" dirty="0" smtClean="0">
                <a:solidFill>
                  <a:srgbClr val="00A4D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medialogy@lf1.cuni.cz</a:t>
            </a:r>
            <a:endParaRPr lang="cs-CZ" sz="2400" dirty="0">
              <a:solidFill>
                <a:srgbClr val="00A4D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ctr"/>
            <a:r>
              <a:rPr lang="cs-CZ" sz="2400" dirty="0">
                <a:ea typeface="Open Sans" panose="020B0606030504020204" pitchFamily="34" charset="0"/>
                <a:cs typeface="Open Sans" panose="020B0606030504020204" pitchFamily="34" charset="0"/>
              </a:rPr>
              <a:t>www.lf1.cuni.cz/medialogy</a:t>
            </a:r>
          </a:p>
        </p:txBody>
      </p:sp>
    </p:spTree>
    <p:extLst>
      <p:ext uri="{BB962C8B-B14F-4D97-AF65-F5344CB8AC3E}">
        <p14:creationId xmlns:p14="http://schemas.microsoft.com/office/powerpoint/2010/main" val="3171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MEDialogy\MEDialogy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092" y="2204864"/>
            <a:ext cx="4169816" cy="9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000" y="3356992"/>
            <a:ext cx="828000" cy="827906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2106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Moderuje:</a:t>
            </a:r>
          </a:p>
          <a:p>
            <a:pPr marL="0" indent="0" algn="ctr">
              <a:buNone/>
            </a:pPr>
            <a:r>
              <a:rPr lang="cs-CZ" sz="3600" b="1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cs-CZ" sz="3600" b="1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cs-CZ" sz="3600" b="1" dirty="0" smtClean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Daniel Stach</a:t>
            </a:r>
          </a:p>
        </p:txBody>
      </p:sp>
    </p:spTree>
    <p:extLst>
      <p:ext uri="{BB962C8B-B14F-4D97-AF65-F5344CB8AC3E}">
        <p14:creationId xmlns:p14="http://schemas.microsoft.com/office/powerpoint/2010/main" val="2612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42" y="2071525"/>
            <a:ext cx="1636448" cy="2119854"/>
          </a:xfrm>
          <a:prstGeom prst="rect">
            <a:avLst/>
          </a:prstGeom>
          <a:ln>
            <a:solidFill>
              <a:srgbClr val="00A4DE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96" y="2858821"/>
            <a:ext cx="1657192" cy="2134688"/>
          </a:xfrm>
          <a:prstGeom prst="rect">
            <a:avLst/>
          </a:prstGeom>
          <a:ln>
            <a:solidFill>
              <a:srgbClr val="00A4DE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76" y="2071525"/>
            <a:ext cx="1645676" cy="2119854"/>
          </a:xfrm>
          <a:prstGeom prst="rect">
            <a:avLst/>
          </a:prstGeom>
          <a:ln>
            <a:solidFill>
              <a:srgbClr val="00A4DE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4DE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Hosté</a:t>
            </a:r>
            <a:r>
              <a:rPr lang="cs-CZ" b="1" dirty="0">
                <a:solidFill>
                  <a:srgbClr val="00A4DE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endParaRPr lang="cs-CZ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20072" y="4311941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MUDr. Mahulena Mojžíšová</a:t>
            </a:r>
            <a:endParaRPr lang="cs-CZ" sz="1600" b="1" dirty="0">
              <a:latin typeface="Calibri" panose="020F050202020403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16514" y="5107481"/>
            <a:ext cx="2895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PhDr. Martin Loučka, PhD</a:t>
            </a:r>
            <a:r>
              <a:rPr lang="cs-CZ" sz="1400" b="1" dirty="0" smtClean="0"/>
              <a:t>.</a:t>
            </a:r>
            <a:endParaRPr lang="cs-CZ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0042" y="4293096"/>
            <a:ext cx="26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MUDr. Irena Závadová</a:t>
            </a:r>
            <a:endParaRPr lang="cs-CZ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64" y="3861048"/>
            <a:ext cx="1645676" cy="2119854"/>
          </a:xfrm>
          <a:prstGeom prst="rect">
            <a:avLst/>
          </a:prstGeom>
          <a:ln>
            <a:solidFill>
              <a:srgbClr val="00A4DE"/>
            </a:solidFill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„I tehdy, když my sami máme dojem, že nemáme nemocnému už co nabídnout, on i jeho blízcí potřebují vědět, že máme nějaký plán. A my na to musíme být připraveni.“</a:t>
            </a:r>
            <a:endParaRPr lang="cs-CZ" sz="2400" dirty="0"/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b="1" dirty="0" smtClean="0"/>
              <a:t>MUDr</a:t>
            </a:r>
            <a:r>
              <a:rPr lang="cs-CZ" sz="2400" b="1" dirty="0"/>
              <a:t>. Irena Závadová</a:t>
            </a:r>
          </a:p>
          <a:p>
            <a:pPr marL="0" indent="0" algn="ctr">
              <a:buNone/>
            </a:pPr>
            <a:r>
              <a:rPr lang="cs-CZ" sz="1400" dirty="0"/>
              <a:t>odborný asistent na Onkologické klinice 1. LF UK a VFN v Praze, </a:t>
            </a:r>
            <a:r>
              <a:rPr lang="en-US" sz="1400" dirty="0"/>
              <a:t>primářka Cesty Domů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6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756" y="1052736"/>
            <a:ext cx="8352488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/>
              <a:t>„Úmrtí dítěte je asi nejhorší zkušenost, kterou lidé mohou projít. Jako společnost musíme v obtížné situaci umět nabídnout adekvátní podporu – a právě dětská paliativní péče může být pro tyto rodiny obrovskou pomocí</a:t>
            </a:r>
            <a:r>
              <a:rPr lang="cs-CZ" sz="2400" b="1" dirty="0" smtClean="0"/>
              <a:t>.“</a:t>
            </a:r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r>
              <a:rPr lang="cs-CZ" sz="2400" b="1" dirty="0"/>
              <a:t>PhDr. Martin Loučka, PhD</a:t>
            </a:r>
            <a:r>
              <a:rPr lang="cs-CZ" sz="2400" b="1" dirty="0" smtClean="0"/>
              <a:t>.</a:t>
            </a:r>
          </a:p>
          <a:p>
            <a:pPr marL="0" indent="0" algn="ctr">
              <a:buNone/>
            </a:pPr>
            <a:r>
              <a:rPr lang="cs-CZ" sz="1500" dirty="0" smtClean="0"/>
              <a:t>ředitel </a:t>
            </a:r>
            <a:r>
              <a:rPr lang="cs-CZ" sz="1500" dirty="0"/>
              <a:t>Centra paliativní péče a vědecký sekretář České</a:t>
            </a:r>
          </a:p>
          <a:p>
            <a:pPr marL="0" indent="0" algn="ctr">
              <a:buNone/>
            </a:pPr>
            <a:r>
              <a:rPr lang="cs-CZ" sz="1500" dirty="0"/>
              <a:t>společnosti paliativní medicíny ČLS JEP</a:t>
            </a:r>
          </a:p>
          <a:p>
            <a:pPr marL="0" indent="0" algn="ctr">
              <a:buNone/>
            </a:pPr>
            <a:endParaRPr lang="cs-CZ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06" y="4077072"/>
            <a:ext cx="1657192" cy="2134688"/>
          </a:xfrm>
          <a:prstGeom prst="rect">
            <a:avLst/>
          </a:prstGeom>
          <a:ln>
            <a:solidFill>
              <a:srgbClr val="00A4DE"/>
            </a:solidFill>
          </a:ln>
        </p:spPr>
      </p:pic>
    </p:spTree>
    <p:extLst>
      <p:ext uri="{BB962C8B-B14F-4D97-AF65-F5344CB8AC3E}">
        <p14:creationId xmlns:p14="http://schemas.microsoft.com/office/powerpoint/2010/main" val="38260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756" y="1052736"/>
            <a:ext cx="8352488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„</a:t>
            </a:r>
            <a:r>
              <a:rPr lang="cs-CZ" sz="2400" b="1" dirty="0"/>
              <a:t>I když nemohu vyléčit, mohu pomoci.“</a:t>
            </a:r>
            <a:endParaRPr lang="cs-CZ" sz="2400" dirty="0"/>
          </a:p>
          <a:p>
            <a:pPr marL="0" indent="0" algn="ctr">
              <a:buNone/>
            </a:pPr>
            <a:endParaRPr lang="cs-CZ" sz="1800" b="1" i="1" dirty="0"/>
          </a:p>
          <a:p>
            <a:pPr marL="0" indent="0" algn="ctr">
              <a:buNone/>
            </a:pPr>
            <a:r>
              <a:rPr lang="cs-CZ" sz="2400" b="1" dirty="0"/>
              <a:t>MUDr. Mahulena </a:t>
            </a:r>
            <a:r>
              <a:rPr lang="cs-CZ" sz="2400" b="1" dirty="0" smtClean="0"/>
              <a:t>Mojžíšová</a:t>
            </a:r>
            <a:endParaRPr lang="cs-CZ" sz="2400" b="1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buNone/>
            </a:pPr>
            <a:r>
              <a:rPr lang="cs-CZ" sz="1400" dirty="0"/>
              <a:t>primářka dětského oddělení Nemocnice Hořovice a vedoucí Pracovní skupiny dětské paliativní péče České společnosti paliativní medicíny ČLS JEP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6" y="3279638"/>
            <a:ext cx="1636448" cy="2119854"/>
          </a:xfrm>
          <a:prstGeom prst="rect">
            <a:avLst/>
          </a:prstGeom>
          <a:ln>
            <a:solidFill>
              <a:srgbClr val="00A4DE"/>
            </a:solidFill>
          </a:ln>
        </p:spPr>
      </p:pic>
    </p:spTree>
    <p:extLst>
      <p:ext uri="{BB962C8B-B14F-4D97-AF65-F5344CB8AC3E}">
        <p14:creationId xmlns:p14="http://schemas.microsoft.com/office/powerpoint/2010/main" val="191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5576" y="162880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4DE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Témata k diskuzi</a:t>
            </a:r>
          </a:p>
          <a:p>
            <a:pPr algn="ctr"/>
            <a:endParaRPr lang="cs-CZ" sz="3600" b="1" dirty="0" smtClean="0">
              <a:solidFill>
                <a:srgbClr val="00A4DE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Co </a:t>
            </a:r>
            <a:r>
              <a:rPr lang="cs-CZ" sz="2000" b="1" dirty="0" smtClean="0"/>
              <a:t>je to vlastně paliativa?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Čím se liší dětská paliativa od dospělé</a:t>
            </a:r>
            <a:r>
              <a:rPr lang="cs-CZ" sz="2000" b="1" dirty="0" smtClean="0"/>
              <a:t>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/>
              <a:t>Kolik je v ČR poskytovatelů dětské paliativní </a:t>
            </a:r>
            <a:r>
              <a:rPr lang="cs-CZ" sz="2000" b="1" dirty="0" smtClean="0"/>
              <a:t>péče?</a:t>
            </a:r>
            <a:endParaRPr lang="cs-CZ" sz="2000" b="1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N</a:t>
            </a:r>
            <a:r>
              <a:rPr lang="cs-CZ" sz="2000" b="1" dirty="0" smtClean="0"/>
              <a:t>abízí </a:t>
            </a:r>
            <a:r>
              <a:rPr lang="cs-CZ" sz="2000" b="1" dirty="0"/>
              <a:t>1. LF UK výuku paliativní medicíny? V jaké podobě a rozsahu? </a:t>
            </a:r>
            <a:endParaRPr lang="cs-CZ" sz="2000" b="1" dirty="0"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Co je to dětská paliativní péče 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b="1" dirty="0">
              <a:solidFill>
                <a:srgbClr val="00A4DE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425" y="2420888"/>
            <a:ext cx="8229600" cy="3561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dirty="0"/>
              <a:t>Dětská paliativní péče je aktivní komplexní péčí o somatickou, psychickou a spirituální dimenzi nemocného dítěte, zahrnující také poskytování podpory rodině. Zdravotníci musí </a:t>
            </a:r>
            <a:r>
              <a:rPr lang="cs-CZ" sz="2400" dirty="0" smtClean="0"/>
              <a:t>zhodnotit</a:t>
            </a:r>
          </a:p>
          <a:p>
            <a:pPr marL="0" indent="0" algn="ctr">
              <a:buNone/>
            </a:pPr>
            <a:r>
              <a:rPr lang="cs-CZ" sz="2400" dirty="0" smtClean="0"/>
              <a:t>a </a:t>
            </a:r>
            <a:r>
              <a:rPr lang="cs-CZ" sz="2400" dirty="0"/>
              <a:t>minimalizovat fyzické, psychické a sociální strádání dítěte. Péče začíná v okamžiku stanovení diagnózy nemoci a pokračuje bez ohledu na to, zda je dítě léčeno kurativně se zaměřením na diagnostikované onemocnění. </a:t>
            </a:r>
          </a:p>
        </p:txBody>
      </p:sp>
    </p:spTree>
    <p:extLst>
      <p:ext uri="{BB962C8B-B14F-4D97-AF65-F5344CB8AC3E}">
        <p14:creationId xmlns:p14="http://schemas.microsoft.com/office/powerpoint/2010/main" val="3057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10782</TotalTime>
  <Words>647</Words>
  <Application>Microsoft Office PowerPoint</Application>
  <PresentationFormat>Předvádění na obrazovce (4:3)</PresentationFormat>
  <Paragraphs>122</Paragraphs>
  <Slides>25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 s Jedničkou Na Bojišti</vt:lpstr>
      <vt:lpstr>Prezentace aplikace PowerPoint</vt:lpstr>
      <vt:lpstr>Prezentace aplikace PowerPoint</vt:lpstr>
      <vt:lpstr>Hosté:</vt:lpstr>
      <vt:lpstr>Prezentace aplikace PowerPoint</vt:lpstr>
      <vt:lpstr>Prezentace aplikace PowerPoint</vt:lpstr>
      <vt:lpstr>Prezentace aplikace PowerPoint</vt:lpstr>
      <vt:lpstr>Prezentace aplikace PowerPoint</vt:lpstr>
      <vt:lpstr>Co je to dětská paliativní péče  </vt:lpstr>
      <vt:lpstr>Prezentace aplikace PowerPoint</vt:lpstr>
      <vt:lpstr>Prezentace aplikace PowerPoint</vt:lpstr>
      <vt:lpstr>Prezentace aplikace PowerPoint</vt:lpstr>
      <vt:lpstr>Data z Evropy</vt:lpstr>
      <vt:lpstr>Prezentace aplikace PowerPoint</vt:lpstr>
      <vt:lpstr>Kdo a kde nyní dětskou paliativní péči v ČR poskytuje?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Nutné změny</vt:lpstr>
      <vt:lpstr>Prezentace aplikace PowerPoint</vt:lpstr>
      <vt:lpstr>Prezentace aplikace PowerPoint</vt:lpstr>
      <vt:lpstr>Prezentace aplikace PowerPoint</vt:lpstr>
    </vt:vector>
  </TitlesOfParts>
  <Company>1.LF.UK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MEDialogy s Jedničkou Na Bojišti</dc:title>
  <dc:creator>User</dc:creator>
  <cp:lastModifiedBy>User</cp:lastModifiedBy>
  <cp:revision>607</cp:revision>
  <cp:lastPrinted>2016-03-08T06:49:09Z</cp:lastPrinted>
  <dcterms:created xsi:type="dcterms:W3CDTF">2014-05-27T09:40:21Z</dcterms:created>
  <dcterms:modified xsi:type="dcterms:W3CDTF">2017-10-25T05:59:25Z</dcterms:modified>
</cp:coreProperties>
</file>