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310" r:id="rId3"/>
    <p:sldId id="257" r:id="rId4"/>
    <p:sldId id="309" r:id="rId5"/>
    <p:sldId id="458" r:id="rId6"/>
    <p:sldId id="459" r:id="rId7"/>
    <p:sldId id="456" r:id="rId8"/>
    <p:sldId id="374" r:id="rId9"/>
    <p:sldId id="517" r:id="rId10"/>
    <p:sldId id="522" r:id="rId11"/>
    <p:sldId id="543" r:id="rId12"/>
    <p:sldId id="523" r:id="rId13"/>
    <p:sldId id="460" r:id="rId14"/>
    <p:sldId id="455" r:id="rId15"/>
    <p:sldId id="524" r:id="rId16"/>
    <p:sldId id="544" r:id="rId17"/>
    <p:sldId id="470" r:id="rId18"/>
    <p:sldId id="472" r:id="rId19"/>
    <p:sldId id="525" r:id="rId20"/>
    <p:sldId id="526" r:id="rId21"/>
    <p:sldId id="527" r:id="rId22"/>
    <p:sldId id="528" r:id="rId23"/>
    <p:sldId id="529" r:id="rId24"/>
    <p:sldId id="546" r:id="rId25"/>
    <p:sldId id="454" r:id="rId26"/>
    <p:sldId id="518" r:id="rId27"/>
    <p:sldId id="519" r:id="rId28"/>
    <p:sldId id="520" r:id="rId29"/>
    <p:sldId id="495" r:id="rId30"/>
    <p:sldId id="548" r:id="rId31"/>
    <p:sldId id="496" r:id="rId32"/>
    <p:sldId id="521" r:id="rId33"/>
    <p:sldId id="497" r:id="rId34"/>
    <p:sldId id="498" r:id="rId35"/>
    <p:sldId id="499" r:id="rId36"/>
    <p:sldId id="549" r:id="rId37"/>
    <p:sldId id="500" r:id="rId38"/>
    <p:sldId id="502" r:id="rId39"/>
    <p:sldId id="503" r:id="rId40"/>
    <p:sldId id="504" r:id="rId41"/>
    <p:sldId id="505" r:id="rId42"/>
    <p:sldId id="507" r:id="rId43"/>
    <p:sldId id="547" r:id="rId44"/>
    <p:sldId id="535" r:id="rId45"/>
    <p:sldId id="530" r:id="rId46"/>
    <p:sldId id="531" r:id="rId47"/>
    <p:sldId id="533" r:id="rId48"/>
    <p:sldId id="477" r:id="rId49"/>
    <p:sldId id="545" r:id="rId50"/>
    <p:sldId id="451" r:id="rId51"/>
    <p:sldId id="452" r:id="rId52"/>
    <p:sldId id="465" r:id="rId5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9A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0" autoAdjust="0"/>
    <p:restoredTop sz="94660"/>
  </p:normalViewPr>
  <p:slideViewPr>
    <p:cSldViewPr>
      <p:cViewPr varScale="1">
        <p:scale>
          <a:sx n="123" d="100"/>
          <a:sy n="123" d="100"/>
        </p:scale>
        <p:origin x="-1200" y="-1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B8423-42D8-4918-9D6F-D2DF91BC22F1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DBF0-7BF7-4ECF-8A30-DEE62DAE85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9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3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9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9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6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4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89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29F9-EC81-4899-A0F1-59F6CCA925CF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ved=0CAcQjRxqFQoTCJDxxr6CisYCFYbTFAodBLwA5A&amp;url=http://www.parlamentnilisty.cz/zpravy/tiskovezpravy/redir-248843&amp;ei=JL56VZDPA4anU4T4gqAO&amp;bvm=bv.95515949,d.d24&amp;psig=AFQjCNGyjh6mA8TuSA9LyMge2ClMYPRxUg&amp;ust=1434193823301426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source=images&amp;cd=&amp;cad=rja&amp;uact=8&amp;ved=0CAcQjRxqFQoTCKru5uqBisYCFQK5FAodu7AA2A&amp;url=http://cs.wikipedia.org/wiki/Technologick%C3%A1_agentura_%C4%8CR&amp;ei=dL16VarkGYLyUrvhgsAN&amp;bvm=bv.95515949,d.d24&amp;psig=AFQjCNHzwbXND2jacafCBKWWtsQMQmMsDg&amp;ust=1434193647196641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z/url?sa=i&amp;rct=j&amp;q=&amp;esrc=s&amp;source=images&amp;cd=&amp;cad=rja&amp;uact=8&amp;ved=0CAcQjRxqFQoTCMaT4YuCisYCFcPrFAodGoUAqw&amp;url=http://www.azvcr.cz/o-azv-cr/media/loga-azv-cr&amp;ei=ub16VYbTIMPXU5qKgtgK&amp;bvm=bv.95515949,d.d24&amp;psig=AFQjCNG914ykc37kM2151t_TTqaaqEZuAA&amp;ust=143419369667397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4000" b="1" dirty="0"/>
              <a:t>s Jedničkou Na Bojišti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4400" b="1" dirty="0">
                <a:solidFill>
                  <a:srgbClr val="00A4DE"/>
                </a:solidFill>
              </a:rPr>
              <a:t>Financování vědy </a:t>
            </a:r>
            <a:r>
              <a:rPr lang="cs-CZ" sz="4400" b="1" dirty="0" smtClean="0">
                <a:solidFill>
                  <a:srgbClr val="00A4DE"/>
                </a:solidFill>
              </a:rPr>
              <a:t>v Čechách</a:t>
            </a:r>
            <a:endParaRPr lang="cs-CZ" sz="4400" dirty="0">
              <a:solidFill>
                <a:srgbClr val="00A4DE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16. června 2015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U:\MEDialogy\MEDialogy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06" y="1560277"/>
            <a:ext cx="3832988" cy="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484784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4DE"/>
                </a:solidFill>
              </a:rPr>
              <a:t>Co je: </a:t>
            </a:r>
          </a:p>
          <a:p>
            <a:pPr algn="ctr"/>
            <a:r>
              <a:rPr lang="cs-CZ" b="1" dirty="0" smtClean="0"/>
              <a:t>(dle </a:t>
            </a:r>
            <a:r>
              <a:rPr lang="cs-CZ" b="1" dirty="0" err="1"/>
              <a:t>Frascati</a:t>
            </a:r>
            <a:r>
              <a:rPr lang="cs-CZ" b="1" dirty="0"/>
              <a:t> manuálu, </a:t>
            </a:r>
            <a:r>
              <a:rPr lang="cs-CZ" b="1" dirty="0" smtClean="0"/>
              <a:t>OECD)</a:t>
            </a:r>
            <a:endParaRPr lang="cs-CZ" dirty="0"/>
          </a:p>
          <a:p>
            <a:r>
              <a:rPr lang="cs-CZ" dirty="0"/>
              <a:t> </a:t>
            </a:r>
            <a:endParaRPr lang="cs-CZ" b="1" dirty="0" smtClean="0">
              <a:solidFill>
                <a:srgbClr val="00A4DE"/>
              </a:solidFill>
            </a:endParaRPr>
          </a:p>
          <a:p>
            <a:r>
              <a:rPr lang="cs-CZ" sz="2400" b="1" dirty="0" smtClean="0">
                <a:solidFill>
                  <a:srgbClr val="00A4DE"/>
                </a:solidFill>
              </a:rPr>
              <a:t>základní výzkum </a:t>
            </a:r>
            <a:endParaRPr lang="cs-CZ" sz="2400" dirty="0"/>
          </a:p>
          <a:p>
            <a:endParaRPr lang="cs-CZ" dirty="0" smtClean="0"/>
          </a:p>
          <a:p>
            <a:r>
              <a:rPr lang="cs-CZ" dirty="0" smtClean="0"/>
              <a:t>experimentální </a:t>
            </a:r>
            <a:r>
              <a:rPr lang="cs-CZ" dirty="0"/>
              <a:t>nebo teoretická práce provedená k získání znalostí o základech jevu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pozorovaných </a:t>
            </a:r>
            <a:r>
              <a:rPr lang="cs-CZ" dirty="0"/>
              <a:t>skutečnostech bez úvah o jejich konkrétní aplikaci</a:t>
            </a:r>
          </a:p>
          <a:p>
            <a:endParaRPr lang="cs-CZ" b="1" dirty="0" smtClean="0">
              <a:solidFill>
                <a:srgbClr val="00A4DE"/>
              </a:solidFill>
            </a:endParaRPr>
          </a:p>
          <a:p>
            <a:r>
              <a:rPr lang="cs-CZ" sz="2400" b="1" dirty="0" smtClean="0">
                <a:solidFill>
                  <a:srgbClr val="00A4DE"/>
                </a:solidFill>
              </a:rPr>
              <a:t>aplikovaný výzkum </a:t>
            </a:r>
            <a:endParaRPr lang="cs-CZ" sz="2400" dirty="0"/>
          </a:p>
          <a:p>
            <a:endParaRPr lang="cs-CZ" dirty="0" smtClean="0"/>
          </a:p>
          <a:p>
            <a:r>
              <a:rPr lang="cs-CZ" dirty="0" smtClean="0"/>
              <a:t>původní </a:t>
            </a:r>
            <a:r>
              <a:rPr lang="cs-CZ" dirty="0"/>
              <a:t>zkoumání provedené k získání nových znalostí, které je však již směrováno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specifickému a praktickému </a:t>
            </a:r>
            <a:r>
              <a:rPr lang="cs-CZ" dirty="0" smtClean="0"/>
              <a:t>cíli</a:t>
            </a:r>
          </a:p>
          <a:p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73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Q:\OVK_Dokumenty\MEDialogy\MEDialogy Financování vědy 16.6. 2015\ISO_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383518" cy="69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0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836712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A4DE"/>
                </a:solidFill>
              </a:rPr>
              <a:t>Co je: </a:t>
            </a:r>
          </a:p>
          <a:p>
            <a:pPr algn="ctr"/>
            <a:r>
              <a:rPr lang="cs-CZ" sz="2000" dirty="0"/>
              <a:t>(dle </a:t>
            </a:r>
            <a:r>
              <a:rPr lang="cs-CZ" sz="2000" dirty="0" err="1"/>
              <a:t>Frascati</a:t>
            </a:r>
            <a:r>
              <a:rPr lang="cs-CZ" sz="2000" dirty="0"/>
              <a:t> manuálu, OECD)</a:t>
            </a:r>
          </a:p>
          <a:p>
            <a:r>
              <a:rPr lang="cs-CZ" sz="2400" b="1" dirty="0" smtClean="0">
                <a:solidFill>
                  <a:schemeClr val="accent2"/>
                </a:solidFill>
              </a:rPr>
              <a:t/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experimentální </a:t>
            </a:r>
            <a:r>
              <a:rPr lang="cs-CZ" sz="2400" b="1" dirty="0">
                <a:solidFill>
                  <a:schemeClr val="accent2"/>
                </a:solidFill>
              </a:rPr>
              <a:t>vývoj</a:t>
            </a:r>
            <a:endParaRPr lang="cs-CZ" sz="2400" dirty="0">
              <a:solidFill>
                <a:schemeClr val="accent2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systematickou </a:t>
            </a:r>
            <a:r>
              <a:rPr lang="cs-CZ" dirty="0"/>
              <a:t>prací, která využívá existujících znalostí získaných výzkumem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praktickými zkušenostmi, a která směruje k výrobě nových materiálů, výrobků nebo zařízení, k zavedení nových postupů, systémů a služeb nebo k podstatnému zlepšení toho, co se již vyrábí nebo je zavedeno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sz="2400" b="1" dirty="0" smtClean="0">
                <a:solidFill>
                  <a:schemeClr val="accent2"/>
                </a:solidFill>
              </a:rPr>
              <a:t>nespecifikovaný </a:t>
            </a:r>
            <a:r>
              <a:rPr lang="cs-CZ" sz="2400" b="1" dirty="0">
                <a:solidFill>
                  <a:schemeClr val="accent2"/>
                </a:solidFill>
              </a:rPr>
              <a:t>výzkum a vývoj na vysokých školách</a:t>
            </a:r>
            <a:endParaRPr lang="cs-CZ" sz="2400" dirty="0">
              <a:solidFill>
                <a:schemeClr val="accent2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část výzkumu a vývoje vysokých škol, která je neoddělitelně spojena se vzděláváním, je financována státem a není podporována z účelových nebo institucionálních prostředků.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852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628800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A4DE"/>
                </a:solidFill>
              </a:rPr>
              <a:t>Centra </a:t>
            </a:r>
            <a:r>
              <a:rPr lang="cs-CZ" sz="4000" b="1" dirty="0">
                <a:solidFill>
                  <a:srgbClr val="00A4DE"/>
                </a:solidFill>
              </a:rPr>
              <a:t>vědy a výzkumu v </a:t>
            </a:r>
            <a:r>
              <a:rPr lang="cs-CZ" sz="4000" b="1" dirty="0" smtClean="0">
                <a:solidFill>
                  <a:srgbClr val="00A4DE"/>
                </a:solidFill>
              </a:rPr>
              <a:t>ČR</a:t>
            </a:r>
            <a:br>
              <a:rPr lang="cs-CZ" sz="4000" b="1" dirty="0" smtClean="0">
                <a:solidFill>
                  <a:srgbClr val="00A4DE"/>
                </a:solidFill>
              </a:rPr>
            </a:br>
            <a:endParaRPr lang="cs-CZ" sz="4000" b="1" dirty="0">
              <a:solidFill>
                <a:srgbClr val="00A4DE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3200" b="1" dirty="0" smtClean="0"/>
              <a:t>Vysoké školy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3200" b="1" dirty="0"/>
              <a:t>Akademie věd ČR</a:t>
            </a:r>
          </a:p>
          <a:p>
            <a:pPr algn="ctr"/>
            <a:endParaRPr lang="cs-CZ" sz="2000" dirty="0">
              <a:solidFill>
                <a:srgbClr val="C00000"/>
              </a:solidFill>
            </a:endParaRPr>
          </a:p>
          <a:p>
            <a:pPr algn="ctr"/>
            <a:endParaRPr lang="cs-CZ" sz="2000" dirty="0" smtClean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5160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7275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3458815"/>
          </a:xfrm>
        </p:spPr>
        <p:txBody>
          <a:bodyPr>
            <a:normAutofit/>
          </a:bodyPr>
          <a:lstStyle/>
          <a:p>
            <a:pPr lvl="0"/>
            <a:r>
              <a:rPr lang="cs-CZ" sz="4800" b="1" dirty="0" smtClean="0">
                <a:solidFill>
                  <a:srgbClr val="00A4DE"/>
                </a:solidFill>
              </a:rPr>
              <a:t>Proč společnost vědu potřebuje?</a:t>
            </a:r>
            <a:br>
              <a:rPr lang="cs-CZ" sz="4800" b="1" dirty="0" smtClean="0">
                <a:solidFill>
                  <a:srgbClr val="00A4DE"/>
                </a:solidFill>
              </a:rPr>
            </a:br>
            <a:r>
              <a:rPr lang="cs-CZ" sz="4800" b="1" dirty="0" smtClean="0">
                <a:solidFill>
                  <a:srgbClr val="00A4DE"/>
                </a:solidFill>
              </a:rPr>
              <a:t/>
            </a:r>
            <a:br>
              <a:rPr lang="cs-CZ" sz="4800" b="1" dirty="0" smtClean="0">
                <a:solidFill>
                  <a:srgbClr val="00A4DE"/>
                </a:solidFill>
              </a:rPr>
            </a:br>
            <a:r>
              <a:rPr lang="cs-CZ" sz="4000" dirty="0" smtClean="0">
                <a:solidFill>
                  <a:srgbClr val="00A4DE"/>
                </a:solidFill>
              </a:rPr>
              <a:t>Kdo na ní má či má mít zájem?</a:t>
            </a:r>
            <a:endParaRPr lang="cs-CZ" sz="4000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A4DE"/>
                </a:solidFill>
              </a:rPr>
              <a:t>Věda v medicíně</a:t>
            </a:r>
            <a:br>
              <a:rPr lang="cs-CZ" b="1" dirty="0" smtClean="0">
                <a:solidFill>
                  <a:srgbClr val="00A4DE"/>
                </a:solidFill>
              </a:rPr>
            </a:br>
            <a:endParaRPr lang="cs-CZ" dirty="0" smtClean="0"/>
          </a:p>
          <a:p>
            <a:pPr marL="0" indent="0" algn="ctr">
              <a:buNone/>
            </a:pPr>
            <a:r>
              <a:rPr lang="cs-CZ" sz="2200" b="1" dirty="0" smtClean="0"/>
              <a:t>Věda </a:t>
            </a:r>
            <a:r>
              <a:rPr lang="cs-CZ" sz="2200" b="1" dirty="0"/>
              <a:t>na lékařských fakultách je </a:t>
            </a:r>
            <a:r>
              <a:rPr lang="cs-CZ" sz="2200" b="1" dirty="0" smtClean="0"/>
              <a:t>přímou </a:t>
            </a:r>
            <a:r>
              <a:rPr lang="cs-CZ" sz="2200" b="1" dirty="0"/>
              <a:t>podmínkou kvalitní péče </a:t>
            </a:r>
            <a:br>
              <a:rPr lang="cs-CZ" sz="2200" b="1" dirty="0"/>
            </a:br>
            <a:r>
              <a:rPr lang="cs-CZ" sz="2200" b="1" dirty="0" smtClean="0"/>
              <a:t>o </a:t>
            </a:r>
            <a:r>
              <a:rPr lang="cs-CZ" sz="2200" b="1" dirty="0"/>
              <a:t>pacienty v budoucnosti. </a:t>
            </a:r>
          </a:p>
          <a:p>
            <a:pPr marL="0" indent="0" algn="ctr">
              <a:buNone/>
            </a:pPr>
            <a:endParaRPr lang="cs-CZ" sz="2200" b="1" dirty="0" smtClean="0"/>
          </a:p>
          <a:p>
            <a:pPr marL="0" indent="0" algn="ctr">
              <a:buNone/>
            </a:pPr>
            <a:r>
              <a:rPr lang="cs-CZ" sz="2200" b="1" dirty="0"/>
              <a:t>Z prostředků na vědu a výzkum jsou financováni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i </a:t>
            </a:r>
            <a:r>
              <a:rPr lang="cs-CZ" sz="2200" b="1" dirty="0"/>
              <a:t>postgraduální </a:t>
            </a:r>
            <a:r>
              <a:rPr lang="cs-CZ" sz="2200" b="1" dirty="0" smtClean="0"/>
              <a:t>studenti. </a:t>
            </a:r>
          </a:p>
          <a:p>
            <a:pPr marL="0" indent="0" algn="ctr">
              <a:buNone/>
            </a:pPr>
            <a:endParaRPr lang="cs-CZ" sz="2200" b="1" dirty="0"/>
          </a:p>
          <a:p>
            <a:pPr marL="0" indent="0" algn="ctr">
              <a:buNone/>
            </a:pPr>
            <a:r>
              <a:rPr lang="cs-CZ" sz="2200" b="1" dirty="0" smtClean="0"/>
              <a:t>Bez jejich podpory nevyroste </a:t>
            </a:r>
            <a:r>
              <a:rPr lang="cs-CZ" sz="2200" b="1" dirty="0"/>
              <a:t>další generace </a:t>
            </a:r>
            <a:r>
              <a:rPr lang="cs-CZ" sz="2200" b="1" dirty="0" smtClean="0"/>
              <a:t>odborníků</a:t>
            </a:r>
            <a:r>
              <a:rPr lang="cs-CZ" sz="2200" b="1" dirty="0"/>
              <a:t>,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z </a:t>
            </a:r>
            <a:r>
              <a:rPr lang="cs-CZ" sz="2200" b="1" dirty="0"/>
              <a:t>nichž se rekrutují budoucí docenti a profesoři.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085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Q:\OVK_Dokumenty\MEDialogy\MEDialogy Financování vědy 16.6. 2015\NEW_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70"/>
            <a:ext cx="10368024" cy="69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340768"/>
            <a:ext cx="74888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Hodnocení vědy a výzkumu</a:t>
            </a:r>
            <a:br>
              <a:rPr lang="cs-CZ" sz="2800" b="1" dirty="0" smtClean="0"/>
            </a:br>
            <a:endParaRPr lang="cs-CZ" sz="2800" b="1" dirty="0" smtClean="0"/>
          </a:p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Rejstřík </a:t>
            </a:r>
            <a:r>
              <a:rPr lang="cs-CZ" sz="2400" b="1" dirty="0">
                <a:solidFill>
                  <a:srgbClr val="00A4DE"/>
                </a:solidFill>
              </a:rPr>
              <a:t>informací o výsledcích (RIV)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RIV </a:t>
            </a:r>
            <a:r>
              <a:rPr lang="cs-CZ" dirty="0"/>
              <a:t>je jednou z částí </a:t>
            </a:r>
            <a:r>
              <a:rPr lang="cs-CZ" dirty="0" smtClean="0"/>
              <a:t>informačního </a:t>
            </a:r>
            <a:r>
              <a:rPr lang="cs-CZ" dirty="0"/>
              <a:t>systému výzkumu, </a:t>
            </a:r>
            <a:r>
              <a:rPr lang="cs-CZ" dirty="0" smtClean="0"/>
              <a:t>experimentálního </a:t>
            </a:r>
            <a:r>
              <a:rPr lang="cs-CZ" dirty="0"/>
              <a:t>vývoje a </a:t>
            </a:r>
            <a:r>
              <a:rPr lang="cs-CZ" dirty="0" smtClean="0"/>
              <a:t>inovací, </a:t>
            </a:r>
            <a:r>
              <a:rPr lang="cs-CZ" dirty="0"/>
              <a:t>ve které jsou shromažďovány informace o výsledcích projektů výzkumu a vývoje a výzkumných záměrů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podporovaných </a:t>
            </a:r>
            <a:r>
              <a:rPr lang="cs-CZ" dirty="0"/>
              <a:t>z veřejných prostředků 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 algn="ctr"/>
            <a:r>
              <a:rPr lang="cs-CZ" b="1" dirty="0"/>
              <a:t>Podle stanovené metodiky se hodnotí odborné publikace, </a:t>
            </a:r>
            <a:r>
              <a:rPr lang="cs-CZ" b="1" dirty="0" smtClean="0"/>
              <a:t>patenty</a:t>
            </a:r>
            <a:r>
              <a:rPr lang="cs-CZ" b="1" dirty="0"/>
              <a:t>, licence.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</a:t>
            </a:r>
            <a:r>
              <a:rPr lang="cs-CZ" b="1" dirty="0"/>
              <a:t> závislosti na dosažených výsledcích se poté </a:t>
            </a:r>
            <a:r>
              <a:rPr lang="cs-CZ" b="1" dirty="0" smtClean="0"/>
              <a:t>rozděluje část státních peněz určených na financování vědy.        </a:t>
            </a:r>
            <a:endParaRPr lang="cs-CZ" b="1" dirty="0"/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93895"/>
            <a:ext cx="864096" cy="82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1844824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1. lékařská fakulta Univerzity Karlovy v Praze</a:t>
            </a:r>
          </a:p>
          <a:p>
            <a:pPr algn="ctr"/>
            <a:r>
              <a:rPr lang="cs-CZ" dirty="0" smtClean="0"/>
              <a:t>v</a:t>
            </a:r>
            <a:r>
              <a:rPr lang="cs-CZ" dirty="0"/>
              <a:t> medicínském výzkumu nejvýznamnější vysokou školou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ze </a:t>
            </a:r>
            <a:r>
              <a:rPr lang="cs-CZ" dirty="0"/>
              <a:t>všech lékařských i jiných zdravotnických </a:t>
            </a:r>
            <a:r>
              <a:rPr lang="cs-CZ" dirty="0" smtClean="0"/>
              <a:t>fakult </a:t>
            </a:r>
            <a:br>
              <a:rPr lang="cs-CZ" dirty="0" smtClean="0"/>
            </a:br>
            <a:r>
              <a:rPr lang="cs-CZ" sz="2800" b="1" dirty="0" smtClean="0">
                <a:solidFill>
                  <a:srgbClr val="00A4DE"/>
                </a:solidFill>
              </a:rPr>
              <a:t>27 %</a:t>
            </a:r>
            <a:r>
              <a:rPr lang="cs-CZ" dirty="0" smtClean="0"/>
              <a:t> (</a:t>
            </a:r>
            <a:r>
              <a:rPr lang="cs-CZ" dirty="0"/>
              <a:t>v r. 2013 </a:t>
            </a:r>
            <a:r>
              <a:rPr lang="cs-CZ" dirty="0" smtClean="0"/>
              <a:t>vykázala 65 150 RIV bodů)</a:t>
            </a:r>
          </a:p>
          <a:p>
            <a:endParaRPr lang="cs-CZ" dirty="0"/>
          </a:p>
        </p:txBody>
      </p:sp>
      <p:pic>
        <p:nvPicPr>
          <p:cNvPr id="3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3933056"/>
            <a:ext cx="1296144" cy="1295519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00833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9572" y="1772816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Výsledky </a:t>
            </a:r>
            <a:r>
              <a:rPr lang="cs-CZ" sz="2800" b="1" dirty="0">
                <a:solidFill>
                  <a:srgbClr val="00A4DE"/>
                </a:solidFill>
              </a:rPr>
              <a:t>1. LF UK</a:t>
            </a:r>
            <a:endParaRPr lang="cs-CZ" sz="2800" dirty="0"/>
          </a:p>
          <a:p>
            <a:pPr algn="ctr"/>
            <a:r>
              <a:rPr lang="cs-CZ" dirty="0"/>
              <a:t> </a:t>
            </a:r>
          </a:p>
          <a:p>
            <a:pPr algn="ctr"/>
            <a:r>
              <a:rPr lang="cs-CZ" dirty="0"/>
              <a:t>Vědci z 1. LF </a:t>
            </a:r>
            <a:r>
              <a:rPr lang="cs-CZ" dirty="0" smtClean="0"/>
              <a:t>publikovali </a:t>
            </a:r>
            <a:r>
              <a:rPr lang="cs-CZ" dirty="0"/>
              <a:t>v posledních několik letech </a:t>
            </a:r>
            <a:r>
              <a:rPr lang="cs-CZ" dirty="0" smtClean="0"/>
              <a:t>ročně</a:t>
            </a:r>
            <a:br>
              <a:rPr lang="cs-CZ" dirty="0" smtClean="0"/>
            </a:br>
            <a:r>
              <a:rPr lang="cs-CZ" dirty="0" smtClean="0"/>
              <a:t>přibližně </a:t>
            </a:r>
            <a:r>
              <a:rPr lang="cs-CZ" sz="2400" b="1" dirty="0"/>
              <a:t>6</a:t>
            </a:r>
            <a:r>
              <a:rPr lang="cs-CZ" sz="2400" b="1" dirty="0" smtClean="0"/>
              <a:t>00 </a:t>
            </a:r>
            <a:r>
              <a:rPr lang="cs-CZ" sz="2400" b="1" dirty="0"/>
              <a:t>článků </a:t>
            </a:r>
            <a:r>
              <a:rPr lang="cs-CZ" dirty="0"/>
              <a:t>v odborných impaktovaných časopisech.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Citovanost </a:t>
            </a:r>
            <a:r>
              <a:rPr lang="cs-CZ" dirty="0"/>
              <a:t>prací autorů z 1. LF každým rokem roste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/>
              <a:t>v r. 2013 podle citační databáze Science </a:t>
            </a:r>
            <a:r>
              <a:rPr lang="cs-CZ" dirty="0" err="1"/>
              <a:t>Citation</a:t>
            </a:r>
            <a:r>
              <a:rPr lang="cs-CZ" dirty="0"/>
              <a:t> Index (SCI)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byli </a:t>
            </a:r>
            <a:r>
              <a:rPr lang="cs-CZ" sz="2400" b="1" dirty="0"/>
              <a:t>citováni 26 </a:t>
            </a:r>
            <a:r>
              <a:rPr lang="cs-CZ" sz="2400" b="1" dirty="0" smtClean="0"/>
              <a:t>304krát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Fakulta </a:t>
            </a:r>
            <a:r>
              <a:rPr lang="cs-CZ" dirty="0"/>
              <a:t>se v letech </a:t>
            </a:r>
            <a:r>
              <a:rPr lang="cs-CZ" dirty="0" smtClean="0"/>
              <a:t>2010–2014 </a:t>
            </a:r>
            <a:r>
              <a:rPr lang="cs-CZ" dirty="0"/>
              <a:t>stala vlastníkem celkem </a:t>
            </a:r>
            <a:r>
              <a:rPr lang="cs-CZ" sz="2400" b="1" dirty="0"/>
              <a:t>11 patentů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dirty="0" smtClean="0"/>
              <a:t>(</a:t>
            </a:r>
            <a:r>
              <a:rPr lang="cs-CZ" dirty="0"/>
              <a:t>léčiva, nádorové </a:t>
            </a:r>
            <a:r>
              <a:rPr lang="cs-CZ" dirty="0" err="1"/>
              <a:t>markery</a:t>
            </a:r>
            <a:r>
              <a:rPr lang="cs-CZ" dirty="0"/>
              <a:t>, využití </a:t>
            </a:r>
            <a:r>
              <a:rPr lang="cs-CZ" dirty="0" err="1"/>
              <a:t>nanovláken</a:t>
            </a:r>
            <a:r>
              <a:rPr lang="cs-CZ" dirty="0"/>
              <a:t> atd.) </a:t>
            </a:r>
          </a:p>
        </p:txBody>
      </p:sp>
    </p:spTree>
    <p:extLst>
      <p:ext uri="{BB962C8B-B14F-4D97-AF65-F5344CB8AC3E}">
        <p14:creationId xmlns:p14="http://schemas.microsoft.com/office/powerpoint/2010/main" val="332554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200" b="1" dirty="0">
                <a:solidFill>
                  <a:srgbClr val="00A4DE"/>
                </a:solidFill>
              </a:rPr>
              <a:t>Proč </a:t>
            </a:r>
            <a:r>
              <a:rPr lang="cs-CZ" sz="4200" b="1" dirty="0" err="1">
                <a:solidFill>
                  <a:srgbClr val="00A4DE"/>
                </a:solidFill>
              </a:rPr>
              <a:t>MEDialogy</a:t>
            </a:r>
            <a:r>
              <a:rPr lang="cs-CZ" sz="4200" b="1" dirty="0" smtClean="0">
                <a:solidFill>
                  <a:srgbClr val="00A4DE"/>
                </a:solidFill>
              </a:rPr>
              <a:t>?</a:t>
            </a:r>
            <a:br>
              <a:rPr lang="cs-CZ" sz="4200" b="1" dirty="0" smtClean="0">
                <a:solidFill>
                  <a:srgbClr val="00A4DE"/>
                </a:solidFill>
              </a:rPr>
            </a:br>
            <a:endParaRPr lang="cs-CZ" sz="4200" b="1" dirty="0">
              <a:solidFill>
                <a:srgbClr val="00A4DE"/>
              </a:solidFill>
            </a:endParaRPr>
          </a:p>
          <a:p>
            <a:pPr marL="0" indent="0" algn="ctr">
              <a:buNone/>
            </a:pPr>
            <a:r>
              <a:rPr lang="cs-CZ" sz="2800" dirty="0"/>
              <a:t>Jsme fakulta, která ročně připraví více než 540 absolventů všeobecného lékařství, zubního lékařství i nelékařských oborů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na </a:t>
            </a:r>
            <a:r>
              <a:rPr lang="cs-CZ" sz="2800" dirty="0"/>
              <a:t>76 klinických a výzkumných pracovištích. </a:t>
            </a: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Věříme</a:t>
            </a:r>
            <a:r>
              <a:rPr lang="cs-CZ" sz="2800" dirty="0"/>
              <a:t>, že máme co říci k mnoha dlouhodobě aktuálním tématům, která se dotýkají nejen nás, ale celé společnosti </a:t>
            </a:r>
            <a:br>
              <a:rPr lang="cs-CZ" sz="2800" dirty="0"/>
            </a:br>
            <a:r>
              <a:rPr lang="cs-CZ" sz="2800" dirty="0" smtClean="0"/>
              <a:t>– </a:t>
            </a:r>
            <a:r>
              <a:rPr lang="cs-CZ" sz="2800" dirty="0"/>
              <a:t>a chceme o nich komunikovat. </a:t>
            </a: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Nabízíme </a:t>
            </a:r>
            <a:r>
              <a:rPr lang="cs-CZ" sz="2800" dirty="0"/>
              <a:t>vám dialog o datech, faktech, zkušenostech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i </a:t>
            </a:r>
            <a:r>
              <a:rPr lang="cs-CZ" sz="2800" dirty="0"/>
              <a:t>názorech z nejstarší lékařské fakulty ve střední Evropě. </a:t>
            </a: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A </a:t>
            </a:r>
            <a:r>
              <a:rPr lang="cs-CZ" sz="2800" dirty="0"/>
              <a:t>chceme naslouchat i vám.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3500" b="1" dirty="0"/>
              <a:t>Od toho jsou naše </a:t>
            </a:r>
            <a:r>
              <a:rPr lang="cs-CZ" sz="3500" b="1" dirty="0" err="1">
                <a:solidFill>
                  <a:srgbClr val="00A4DE"/>
                </a:solidFill>
              </a:rPr>
              <a:t>MED</a:t>
            </a:r>
            <a:r>
              <a:rPr lang="cs-CZ" sz="3500" b="1" dirty="0" err="1"/>
              <a:t>ialogy</a:t>
            </a:r>
            <a:r>
              <a:rPr lang="cs-CZ" sz="3500" b="1" dirty="0"/>
              <a:t> </a:t>
            </a:r>
            <a:r>
              <a:rPr lang="cs-CZ" sz="3500" b="1" dirty="0" smtClean="0"/>
              <a:t/>
            </a:r>
            <a:br>
              <a:rPr lang="cs-CZ" sz="3500" b="1" dirty="0" smtClean="0"/>
            </a:br>
            <a:r>
              <a:rPr lang="cs-CZ" sz="3500" b="1" dirty="0" smtClean="0"/>
              <a:t>– </a:t>
            </a:r>
            <a:r>
              <a:rPr lang="cs-CZ" sz="3500" b="1" dirty="0"/>
              <a:t>pravidelné dialogy o medicíně (nejen) s médii.</a:t>
            </a:r>
          </a:p>
        </p:txBody>
      </p:sp>
    </p:spTree>
    <p:extLst>
      <p:ext uri="{BB962C8B-B14F-4D97-AF65-F5344CB8AC3E}">
        <p14:creationId xmlns:p14="http://schemas.microsoft.com/office/powerpoint/2010/main" val="391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908720"/>
            <a:ext cx="84249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Patenty </a:t>
            </a:r>
            <a:r>
              <a:rPr lang="cs-CZ" sz="2400" b="1" dirty="0">
                <a:solidFill>
                  <a:srgbClr val="00A4DE"/>
                </a:solidFill>
              </a:rPr>
              <a:t>1</a:t>
            </a:r>
            <a:r>
              <a:rPr lang="cs-CZ" sz="2400" b="1" dirty="0" smtClean="0">
                <a:solidFill>
                  <a:srgbClr val="00A4DE"/>
                </a:solidFill>
              </a:rPr>
              <a:t>. LF 2010–2014 </a:t>
            </a:r>
            <a:r>
              <a:rPr lang="cs-CZ" sz="2400" b="1" dirty="0" smtClean="0">
                <a:solidFill>
                  <a:srgbClr val="00A4DE"/>
                </a:solidFill>
              </a:rPr>
              <a:t/>
            </a:r>
            <a:br>
              <a:rPr lang="cs-CZ" sz="2400" b="1" dirty="0" smtClean="0">
                <a:solidFill>
                  <a:srgbClr val="00A4DE"/>
                </a:solidFill>
              </a:rPr>
            </a:br>
            <a:r>
              <a:rPr lang="cs-CZ" b="1" dirty="0" smtClean="0"/>
              <a:t>III</a:t>
            </a:r>
            <a:r>
              <a:rPr lang="cs-CZ" b="1" dirty="0"/>
              <a:t>. pilíř vědy, tzv. translace medicínských výsledků do </a:t>
            </a:r>
            <a:r>
              <a:rPr lang="cs-CZ" b="1" dirty="0" smtClean="0"/>
              <a:t>praxe</a:t>
            </a:r>
          </a:p>
          <a:p>
            <a:endParaRPr lang="cs-CZ" dirty="0"/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Kombinace </a:t>
            </a:r>
            <a:r>
              <a:rPr lang="cs-CZ" sz="1700" dirty="0"/>
              <a:t>monoklonálních protilátek nebo jejich </a:t>
            </a:r>
            <a:r>
              <a:rPr lang="cs-CZ" sz="1700" dirty="0" err="1"/>
              <a:t>Fab</a:t>
            </a:r>
            <a:r>
              <a:rPr lang="cs-CZ" sz="1700" dirty="0"/>
              <a:t> fragmentů pro použití jako léčivo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a </a:t>
            </a:r>
            <a:r>
              <a:rPr lang="cs-CZ" sz="1700" dirty="0"/>
              <a:t>farmaceutický přípravek tyto protilátky nebo jejich </a:t>
            </a:r>
            <a:r>
              <a:rPr lang="cs-CZ" sz="1700" dirty="0" err="1"/>
              <a:t>Fab</a:t>
            </a:r>
            <a:r>
              <a:rPr lang="cs-CZ" sz="1700" dirty="0"/>
              <a:t> fragmenty obsahující (2010</a:t>
            </a:r>
            <a:r>
              <a:rPr lang="cs-CZ" sz="1700" dirty="0" smtClean="0"/>
              <a:t>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Rekombinantní </a:t>
            </a:r>
            <a:r>
              <a:rPr lang="cs-CZ" sz="1700" dirty="0"/>
              <a:t>rostlinná nukleáza jako protinádorové terapeutikum s nízkými nežádoucími účinky (</a:t>
            </a:r>
            <a:r>
              <a:rPr lang="cs-CZ" sz="1700" dirty="0" smtClean="0"/>
              <a:t>2010)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err="1" smtClean="0"/>
              <a:t>Method</a:t>
            </a:r>
            <a:r>
              <a:rPr lang="cs-CZ" sz="1700" dirty="0" smtClean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isolating</a:t>
            </a:r>
            <a:r>
              <a:rPr lang="cs-CZ" sz="1700" dirty="0"/>
              <a:t> </a:t>
            </a:r>
            <a:r>
              <a:rPr lang="cs-CZ" sz="1700" dirty="0" err="1"/>
              <a:t>epidermal</a:t>
            </a:r>
            <a:r>
              <a:rPr lang="cs-CZ" sz="1700" dirty="0"/>
              <a:t> </a:t>
            </a:r>
            <a:r>
              <a:rPr lang="cs-CZ" sz="1700" dirty="0" err="1"/>
              <a:t>neural</a:t>
            </a:r>
            <a:r>
              <a:rPr lang="cs-CZ" sz="1700" dirty="0"/>
              <a:t> </a:t>
            </a:r>
            <a:r>
              <a:rPr lang="cs-CZ" sz="1700" dirty="0" err="1"/>
              <a:t>crest</a:t>
            </a:r>
            <a:r>
              <a:rPr lang="cs-CZ" sz="1700" dirty="0"/>
              <a:t> stem </a:t>
            </a:r>
            <a:r>
              <a:rPr lang="cs-CZ" sz="1700" dirty="0" err="1"/>
              <a:t>cells</a:t>
            </a:r>
            <a:r>
              <a:rPr lang="cs-CZ" sz="1700" dirty="0"/>
              <a:t> (</a:t>
            </a:r>
            <a:r>
              <a:rPr lang="cs-CZ" sz="1700" dirty="0" smtClean="0"/>
              <a:t>2011)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err="1" smtClean="0"/>
              <a:t>Method</a:t>
            </a:r>
            <a:r>
              <a:rPr lang="cs-CZ" sz="1700" dirty="0" smtClean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making</a:t>
            </a:r>
            <a:r>
              <a:rPr lang="cs-CZ" sz="1700" dirty="0"/>
              <a:t> </a:t>
            </a:r>
            <a:r>
              <a:rPr lang="cs-CZ" sz="1700" dirty="0" err="1"/>
              <a:t>arranged</a:t>
            </a:r>
            <a:r>
              <a:rPr lang="cs-CZ" sz="1700" dirty="0"/>
              <a:t> cell </a:t>
            </a:r>
            <a:r>
              <a:rPr lang="cs-CZ" sz="1700" dirty="0" err="1"/>
              <a:t>structures</a:t>
            </a:r>
            <a:r>
              <a:rPr lang="cs-CZ" sz="1700" dirty="0"/>
              <a:t> (</a:t>
            </a:r>
            <a:r>
              <a:rPr lang="cs-CZ" sz="1700" dirty="0" smtClean="0"/>
              <a:t>2011)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Použití </a:t>
            </a:r>
            <a:r>
              <a:rPr lang="cs-CZ" sz="1700" dirty="0" err="1"/>
              <a:t>galektinů</a:t>
            </a:r>
            <a:r>
              <a:rPr lang="cs-CZ" sz="1700" dirty="0"/>
              <a:t> a způsob přípravy </a:t>
            </a:r>
            <a:r>
              <a:rPr lang="cs-CZ" sz="1700" dirty="0" err="1"/>
              <a:t>myofibroblastů</a:t>
            </a:r>
            <a:r>
              <a:rPr lang="cs-CZ" sz="1700" dirty="0"/>
              <a:t> a </a:t>
            </a:r>
            <a:r>
              <a:rPr lang="cs-CZ" sz="1700" dirty="0" err="1"/>
              <a:t>nanovláken</a:t>
            </a:r>
            <a:r>
              <a:rPr lang="cs-CZ" sz="1700" dirty="0"/>
              <a:t> extracelulární matrix (</a:t>
            </a:r>
            <a:r>
              <a:rPr lang="cs-CZ" sz="1700" dirty="0" smtClean="0"/>
              <a:t>2011)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Způsob </a:t>
            </a:r>
            <a:r>
              <a:rPr lang="cs-CZ" sz="1700" dirty="0"/>
              <a:t>inaktivace patogenních </a:t>
            </a:r>
            <a:r>
              <a:rPr lang="cs-CZ" sz="1700" dirty="0" err="1"/>
              <a:t>prionů</a:t>
            </a:r>
            <a:r>
              <a:rPr lang="cs-CZ" sz="1700" dirty="0"/>
              <a:t>, </a:t>
            </a:r>
            <a:r>
              <a:rPr lang="cs-CZ" sz="1700" dirty="0" err="1"/>
              <a:t>fotosenzitizátor</a:t>
            </a:r>
            <a:r>
              <a:rPr lang="cs-CZ" sz="1700" dirty="0"/>
              <a:t> pro inaktivaci patogenních </a:t>
            </a:r>
            <a:r>
              <a:rPr lang="cs-CZ" sz="1700" dirty="0" err="1"/>
              <a:t>prionů</a:t>
            </a:r>
            <a:r>
              <a:rPr lang="cs-CZ" sz="1700" dirty="0"/>
              <a:t>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a </a:t>
            </a:r>
            <a:r>
              <a:rPr lang="cs-CZ" sz="1700" dirty="0"/>
              <a:t>použití </a:t>
            </a:r>
            <a:r>
              <a:rPr lang="cs-CZ" sz="1700" dirty="0" err="1"/>
              <a:t>fotosenzitizátoru</a:t>
            </a:r>
            <a:r>
              <a:rPr lang="cs-CZ" sz="1700" dirty="0"/>
              <a:t> pro inaktivaci patogenních </a:t>
            </a:r>
            <a:r>
              <a:rPr lang="cs-CZ" sz="1700" dirty="0" err="1"/>
              <a:t>prionů</a:t>
            </a:r>
            <a:r>
              <a:rPr lang="cs-CZ" sz="1700" dirty="0"/>
              <a:t> (2012</a:t>
            </a:r>
            <a:r>
              <a:rPr lang="cs-CZ" sz="1700" dirty="0" smtClean="0"/>
              <a:t>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Kombinace </a:t>
            </a:r>
            <a:r>
              <a:rPr lang="cs-CZ" sz="1700" dirty="0"/>
              <a:t>protilátek nebo jejich </a:t>
            </a:r>
            <a:r>
              <a:rPr lang="cs-CZ" sz="1700" dirty="0" err="1"/>
              <a:t>Fab</a:t>
            </a:r>
            <a:r>
              <a:rPr lang="cs-CZ" sz="1700" dirty="0"/>
              <a:t> fragmentů pro použití jako léčivo a farmaceutický prostředek tyto protilátky nebo jejich </a:t>
            </a:r>
            <a:r>
              <a:rPr lang="cs-CZ" sz="1700" dirty="0" err="1"/>
              <a:t>Fab</a:t>
            </a:r>
            <a:r>
              <a:rPr lang="cs-CZ" sz="1700" dirty="0"/>
              <a:t> fragmenty obsahující (</a:t>
            </a:r>
            <a:r>
              <a:rPr lang="cs-CZ" sz="1700" dirty="0" smtClean="0"/>
              <a:t>2012)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Využití </a:t>
            </a:r>
            <a:r>
              <a:rPr lang="cs-CZ" sz="1700" dirty="0" err="1"/>
              <a:t>polymethiniových</a:t>
            </a:r>
            <a:r>
              <a:rPr lang="cs-CZ" sz="1700" dirty="0"/>
              <a:t> solí jako mitochondriálních sond (</a:t>
            </a:r>
            <a:r>
              <a:rPr lang="cs-CZ" sz="1700" dirty="0" smtClean="0"/>
              <a:t>2013)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Využití </a:t>
            </a:r>
            <a:r>
              <a:rPr lang="cs-CZ" sz="1700" dirty="0" err="1"/>
              <a:t>polymethiniových</a:t>
            </a:r>
            <a:r>
              <a:rPr lang="cs-CZ" sz="1700" dirty="0"/>
              <a:t> solí jako senzorů pro nádorové </a:t>
            </a:r>
            <a:r>
              <a:rPr lang="cs-CZ" sz="1700" dirty="0" err="1"/>
              <a:t>markery</a:t>
            </a:r>
            <a:r>
              <a:rPr lang="cs-CZ" sz="1700" dirty="0"/>
              <a:t> (</a:t>
            </a:r>
            <a:r>
              <a:rPr lang="cs-CZ" sz="1700" dirty="0" smtClean="0"/>
              <a:t>2014)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1700" dirty="0" smtClean="0"/>
              <a:t>Způsob </a:t>
            </a:r>
            <a:r>
              <a:rPr lang="cs-CZ" sz="1700" dirty="0"/>
              <a:t>predikce viditelných fenotypových znaků a biogeografického původu, zejména pro forenzní účely (2014</a:t>
            </a:r>
            <a:r>
              <a:rPr lang="cs-CZ" sz="1700" dirty="0" smtClean="0"/>
              <a:t>)</a:t>
            </a:r>
            <a:endParaRPr lang="cs-CZ" sz="1700" b="1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00572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124744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A4DE"/>
                </a:solidFill>
              </a:rPr>
              <a:t>Výzkum na 1. LF UK </a:t>
            </a:r>
            <a:r>
              <a:rPr lang="cs-CZ" sz="2800" b="1" dirty="0" smtClean="0">
                <a:solidFill>
                  <a:srgbClr val="00A4DE"/>
                </a:solidFill>
              </a:rPr>
              <a:t/>
            </a:r>
            <a:br>
              <a:rPr lang="cs-CZ" sz="2800" b="1" dirty="0" smtClean="0">
                <a:solidFill>
                  <a:srgbClr val="00A4DE"/>
                </a:solidFill>
              </a:rPr>
            </a:br>
            <a:endParaRPr lang="cs-CZ" sz="2800" b="1" dirty="0">
              <a:solidFill>
                <a:srgbClr val="00A4DE"/>
              </a:solidFill>
            </a:endParaRPr>
          </a:p>
          <a:p>
            <a:pPr algn="ctr"/>
            <a:endParaRPr lang="cs-CZ" dirty="0"/>
          </a:p>
          <a:p>
            <a:pPr algn="ctr"/>
            <a:r>
              <a:rPr lang="cs-CZ" sz="2000" dirty="0" smtClean="0"/>
              <a:t>     teoretická pracoviště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     klinická pracoviště</a:t>
            </a:r>
          </a:p>
          <a:p>
            <a:pPr algn="ctr"/>
            <a:endParaRPr lang="cs-CZ" sz="2000" dirty="0"/>
          </a:p>
          <a:p>
            <a:pPr algn="ctr"/>
            <a:endParaRPr lang="cs-CZ" sz="2000" dirty="0" smtClean="0"/>
          </a:p>
          <a:p>
            <a:pPr algn="ctr"/>
            <a:r>
              <a:rPr lang="cs-CZ" sz="2000" dirty="0"/>
              <a:t>- </a:t>
            </a:r>
            <a:r>
              <a:rPr lang="cs-CZ" sz="2000" dirty="0" smtClean="0"/>
              <a:t>základní i aplikovaný výzkum</a:t>
            </a:r>
            <a:endParaRPr lang="cs-CZ" sz="2000" dirty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r>
              <a:rPr lang="cs-CZ" sz="2000" b="1" dirty="0" smtClean="0"/>
              <a:t>Fakulta přirozeně spojuje potenciál obou typů výzkumu.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 smtClean="0"/>
              <a:t>1. LF UK spolupracuje </a:t>
            </a:r>
            <a:r>
              <a:rPr lang="cs-CZ" sz="2000" dirty="0"/>
              <a:t>s vědeckými pracovišti v celé ČR i v zahraničí.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65" y="2102768"/>
            <a:ext cx="77091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22768"/>
            <a:ext cx="7345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9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052736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Hlavní </a:t>
            </a:r>
            <a:r>
              <a:rPr lang="cs-CZ" sz="2400" b="1" dirty="0">
                <a:solidFill>
                  <a:srgbClr val="00A4DE"/>
                </a:solidFill>
              </a:rPr>
              <a:t>oblasti výzkumu a významných objevů 1</a:t>
            </a:r>
            <a:r>
              <a:rPr lang="cs-CZ" sz="2400" b="1" dirty="0" smtClean="0">
                <a:solidFill>
                  <a:srgbClr val="00A4DE"/>
                </a:solidFill>
              </a:rPr>
              <a:t>. LF </a:t>
            </a:r>
            <a:endParaRPr lang="cs-CZ" sz="2400" b="1" dirty="0">
              <a:solidFill>
                <a:srgbClr val="00A4DE"/>
              </a:solidFill>
            </a:endParaRPr>
          </a:p>
          <a:p>
            <a:endParaRPr lang="cs-CZ" dirty="0" smtClean="0"/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Diabetologie</a:t>
            </a:r>
            <a:r>
              <a:rPr lang="cs-CZ" dirty="0"/>
              <a:t>, resp. </a:t>
            </a:r>
            <a:r>
              <a:rPr lang="cs-CZ" dirty="0" err="1" smtClean="0"/>
              <a:t>Obezitologie</a:t>
            </a:r>
            <a:endParaRPr lang="cs-CZ" dirty="0" smtClean="0"/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Endokrinologie</a:t>
            </a:r>
            <a:r>
              <a:rPr lang="cs-CZ" dirty="0" smtClean="0"/>
              <a:t> –</a:t>
            </a:r>
            <a:r>
              <a:rPr lang="cs-CZ" dirty="0"/>
              <a:t> </a:t>
            </a:r>
            <a:r>
              <a:rPr lang="cs-CZ" dirty="0" smtClean="0"/>
              <a:t>choroby </a:t>
            </a:r>
            <a:r>
              <a:rPr lang="cs-CZ" dirty="0"/>
              <a:t>hypofýzy a </a:t>
            </a:r>
            <a:r>
              <a:rPr lang="cs-CZ" dirty="0" smtClean="0"/>
              <a:t>hypotalamu, choroby </a:t>
            </a:r>
            <a:r>
              <a:rPr lang="cs-CZ" dirty="0"/>
              <a:t>štítné </a:t>
            </a:r>
            <a:r>
              <a:rPr lang="cs-CZ" dirty="0" smtClean="0"/>
              <a:t>žlázy, nadledvin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Experimentální onkologie</a:t>
            </a:r>
            <a:r>
              <a:rPr lang="cs-CZ" dirty="0" smtClean="0"/>
              <a:t> – biologické mechanismy onkogeneze, pochopení </a:t>
            </a:r>
            <a:r>
              <a:rPr lang="cs-CZ" dirty="0"/>
              <a:t>buněčných interakcí ovlivňujících progresi a další šíření </a:t>
            </a:r>
            <a:r>
              <a:rPr lang="cs-CZ" dirty="0" smtClean="0"/>
              <a:t>nádoru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Dědičné </a:t>
            </a:r>
            <a:r>
              <a:rPr lang="cs-CZ" b="1" dirty="0"/>
              <a:t>metabolické poruchy</a:t>
            </a:r>
            <a:r>
              <a:rPr lang="cs-CZ" dirty="0"/>
              <a:t>  </a:t>
            </a:r>
            <a:r>
              <a:rPr lang="cs-CZ" dirty="0" smtClean="0"/>
              <a:t>– identifikace </a:t>
            </a:r>
            <a:r>
              <a:rPr lang="cs-CZ" dirty="0"/>
              <a:t>genetické podstaty </a:t>
            </a:r>
            <a:r>
              <a:rPr lang="cs-CZ" dirty="0" smtClean="0"/>
              <a:t>vzácných onemocnění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Kardiovaskulární </a:t>
            </a:r>
            <a:r>
              <a:rPr lang="cs-CZ" b="1" dirty="0"/>
              <a:t>choroby</a:t>
            </a:r>
            <a:r>
              <a:rPr lang="cs-CZ" dirty="0"/>
              <a:t> </a:t>
            </a:r>
            <a:r>
              <a:rPr lang="cs-CZ" dirty="0" smtClean="0"/>
              <a:t> – ischemická choroba srdeční, </a:t>
            </a:r>
            <a:r>
              <a:rPr lang="cs-CZ" dirty="0"/>
              <a:t>k</a:t>
            </a:r>
            <a:r>
              <a:rPr lang="cs-CZ" dirty="0" smtClean="0"/>
              <a:t>ardiomyopatie </a:t>
            </a:r>
            <a:br>
              <a:rPr lang="cs-CZ" dirty="0" smtClean="0"/>
            </a:br>
            <a:r>
              <a:rPr lang="cs-CZ" dirty="0" smtClean="0"/>
              <a:t>a myokarditidy, </a:t>
            </a:r>
            <a:r>
              <a:rPr lang="cs-CZ" dirty="0"/>
              <a:t>p</a:t>
            </a:r>
            <a:r>
              <a:rPr lang="cs-CZ" dirty="0" smtClean="0"/>
              <a:t>licní a arteriální hypertenze, </a:t>
            </a:r>
            <a:r>
              <a:rPr lang="cs-CZ" dirty="0"/>
              <a:t>p</a:t>
            </a:r>
            <a:r>
              <a:rPr lang="cs-CZ" dirty="0" smtClean="0"/>
              <a:t>eriferní </a:t>
            </a:r>
            <a:r>
              <a:rPr lang="cs-CZ" dirty="0"/>
              <a:t>cévní </a:t>
            </a:r>
            <a:r>
              <a:rPr lang="cs-CZ" dirty="0" smtClean="0"/>
              <a:t>onemocnění, </a:t>
            </a:r>
            <a:r>
              <a:rPr lang="cs-CZ" dirty="0"/>
              <a:t>s</a:t>
            </a:r>
            <a:r>
              <a:rPr lang="cs-CZ" dirty="0" smtClean="0"/>
              <a:t>rdeční </a:t>
            </a:r>
            <a:r>
              <a:rPr lang="cs-CZ" dirty="0"/>
              <a:t>selhání </a:t>
            </a:r>
            <a:r>
              <a:rPr lang="cs-CZ" dirty="0" smtClean="0"/>
              <a:t>, </a:t>
            </a:r>
            <a:r>
              <a:rPr lang="cs-CZ" dirty="0"/>
              <a:t>p</a:t>
            </a:r>
            <a:r>
              <a:rPr lang="cs-CZ" dirty="0" smtClean="0"/>
              <a:t>reventivní kardiologie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Mitochondriální </a:t>
            </a:r>
            <a:r>
              <a:rPr lang="cs-CZ" b="1" dirty="0"/>
              <a:t>poruchy</a:t>
            </a:r>
            <a:r>
              <a:rPr lang="cs-CZ" dirty="0"/>
              <a:t>  </a:t>
            </a:r>
            <a:endParaRPr lang="cs-CZ" dirty="0" smtClean="0"/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Neurologie</a:t>
            </a:r>
            <a:r>
              <a:rPr lang="cs-CZ" dirty="0" smtClean="0"/>
              <a:t> – </a:t>
            </a:r>
            <a:r>
              <a:rPr lang="cs-CZ" dirty="0" err="1" smtClean="0"/>
              <a:t>neurodegenerativní</a:t>
            </a:r>
            <a:r>
              <a:rPr lang="cs-CZ" dirty="0" smtClean="0"/>
              <a:t> onemocnění, </a:t>
            </a:r>
            <a:r>
              <a:rPr lang="cs-CZ" dirty="0"/>
              <a:t>d</a:t>
            </a:r>
            <a:r>
              <a:rPr lang="cs-CZ" dirty="0" smtClean="0"/>
              <a:t>emyelinizační </a:t>
            </a:r>
            <a:r>
              <a:rPr lang="cs-CZ" dirty="0"/>
              <a:t>a autoimunitní </a:t>
            </a:r>
            <a:r>
              <a:rPr lang="cs-CZ" dirty="0" smtClean="0"/>
              <a:t>onemocnění</a:t>
            </a:r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Experimentální </a:t>
            </a:r>
            <a:r>
              <a:rPr lang="cs-CZ" b="1" dirty="0" err="1" smtClean="0"/>
              <a:t>onkohematologie</a:t>
            </a:r>
            <a:endParaRPr lang="cs-CZ" b="1" dirty="0"/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Strukturně-funkční organizace </a:t>
            </a:r>
            <a:r>
              <a:rPr lang="cs-CZ" b="1" dirty="0"/>
              <a:t>buněčného </a:t>
            </a:r>
            <a:r>
              <a:rPr lang="cs-CZ" b="1" dirty="0" smtClean="0"/>
              <a:t>jádra, nanotechnologie  </a:t>
            </a:r>
            <a:endParaRPr lang="cs-CZ" dirty="0" smtClean="0"/>
          </a:p>
          <a:p>
            <a:pPr marL="285750" indent="-285750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b="1" dirty="0" err="1" smtClean="0"/>
              <a:t>Onkogynekologie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7924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1" y="141277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dirty="0" smtClean="0">
                <a:solidFill>
                  <a:srgbClr val="00A4DE"/>
                </a:solidFill>
              </a:rPr>
              <a:t>Úspěchy </a:t>
            </a:r>
            <a:r>
              <a:rPr lang="cs-CZ" sz="2800" b="1" dirty="0">
                <a:solidFill>
                  <a:srgbClr val="00A4DE"/>
                </a:solidFill>
              </a:rPr>
              <a:t>1</a:t>
            </a:r>
            <a:r>
              <a:rPr lang="cs-CZ" sz="2800" b="1" dirty="0" smtClean="0">
                <a:solidFill>
                  <a:srgbClr val="00A4DE"/>
                </a:solidFill>
              </a:rPr>
              <a:t>. LF </a:t>
            </a:r>
            <a:endParaRPr lang="cs-CZ" sz="2800" b="1" dirty="0">
              <a:solidFill>
                <a:srgbClr val="00A4DE"/>
              </a:solidFill>
            </a:endParaRPr>
          </a:p>
          <a:p>
            <a:endParaRPr lang="cs-CZ" dirty="0" smtClean="0"/>
          </a:p>
          <a:p>
            <a:pPr algn="ctr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Nejdůležitějšími </a:t>
            </a:r>
            <a:r>
              <a:rPr lang="cs-CZ" sz="2000" dirty="0"/>
              <a:t>obory, v nichž 1. LF UK dosahuje významných úspěchů,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jsou </a:t>
            </a:r>
            <a:r>
              <a:rPr lang="cs-CZ" sz="2000" dirty="0"/>
              <a:t>především </a:t>
            </a:r>
            <a:r>
              <a:rPr lang="cs-CZ" sz="2000" b="1" dirty="0"/>
              <a:t>onkologie</a:t>
            </a:r>
            <a:r>
              <a:rPr lang="cs-CZ" sz="2000" dirty="0"/>
              <a:t>, </a:t>
            </a:r>
            <a:r>
              <a:rPr lang="cs-CZ" sz="2000" b="1" dirty="0"/>
              <a:t>kardiovaskulární medicína</a:t>
            </a:r>
            <a:r>
              <a:rPr lang="cs-CZ" sz="2000" dirty="0"/>
              <a:t>, </a:t>
            </a:r>
            <a:r>
              <a:rPr lang="cs-CZ" sz="2000" b="1" dirty="0"/>
              <a:t>neurovědy</a:t>
            </a:r>
            <a:r>
              <a:rPr lang="cs-CZ" sz="2000" dirty="0"/>
              <a:t> a </a:t>
            </a:r>
            <a:r>
              <a:rPr lang="cs-CZ" sz="2000" b="1" dirty="0"/>
              <a:t>dědičné metabolické poruchy</a:t>
            </a:r>
            <a:r>
              <a:rPr lang="cs-CZ" sz="2000" dirty="0"/>
              <a:t>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Vědci </a:t>
            </a:r>
            <a:r>
              <a:rPr lang="cs-CZ" sz="2000" dirty="0"/>
              <a:t>se zde rovněž zabývají výzkumem </a:t>
            </a:r>
            <a:r>
              <a:rPr lang="cs-CZ" sz="2000" b="1" dirty="0"/>
              <a:t>mitochondriálních poruch</a:t>
            </a:r>
            <a:r>
              <a:rPr lang="cs-CZ" sz="2000" dirty="0"/>
              <a:t>, </a:t>
            </a:r>
            <a:r>
              <a:rPr lang="cs-CZ" sz="2000" b="1" dirty="0" err="1"/>
              <a:t>obezitologií</a:t>
            </a:r>
            <a:r>
              <a:rPr lang="cs-CZ" sz="2000" dirty="0"/>
              <a:t>, </a:t>
            </a:r>
            <a:r>
              <a:rPr lang="cs-CZ" sz="2000" b="1" dirty="0"/>
              <a:t>endokrinologií</a:t>
            </a:r>
            <a:r>
              <a:rPr lang="cs-CZ" sz="2000" dirty="0"/>
              <a:t> i dalšími obory.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60" y="4952206"/>
            <a:ext cx="699703" cy="6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Q:\OVK_Dokumenty\MEDialogy\MEDialogy Financování vědy 16.6. 2015\15376537863_56821429ca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77704"/>
            <a:ext cx="10404648" cy="69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3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/>
          </a:bodyPr>
          <a:lstStyle/>
          <a:p>
            <a:pPr lvl="0"/>
            <a:r>
              <a:rPr lang="cs-CZ" sz="4800" b="1" dirty="0" smtClean="0">
                <a:solidFill>
                  <a:srgbClr val="00A4DE"/>
                </a:solidFill>
              </a:rPr>
              <a:t>Kdo vědu financuje?</a:t>
            </a:r>
            <a:endParaRPr lang="cs-CZ" sz="4800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556792"/>
            <a:ext cx="77768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Financování vědy a výzkumu </a:t>
            </a:r>
          </a:p>
          <a:p>
            <a:pPr algn="ctr"/>
            <a:endParaRPr lang="cs-CZ" sz="2400" b="1" dirty="0" smtClean="0">
              <a:solidFill>
                <a:srgbClr val="00A4DE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Institucionální </a:t>
            </a:r>
            <a:endParaRPr lang="cs-CZ" sz="2400" b="1" dirty="0">
              <a:solidFill>
                <a:srgbClr val="00A4DE"/>
              </a:solidFill>
            </a:endParaRPr>
          </a:p>
          <a:p>
            <a:pPr algn="ctr"/>
            <a:r>
              <a:rPr lang="cs-CZ" sz="2400" b="1" dirty="0" smtClean="0"/>
              <a:t>V oblasti biomedicíny a klinického výzkumu MŠMT a MZ ČR  </a:t>
            </a:r>
          </a:p>
          <a:p>
            <a:pPr algn="ctr"/>
            <a:endParaRPr lang="cs-CZ" sz="2400" b="1" dirty="0" smtClean="0">
              <a:solidFill>
                <a:srgbClr val="00A4DE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Účelové </a:t>
            </a:r>
            <a:endParaRPr lang="cs-CZ" sz="2400" b="1" dirty="0">
              <a:solidFill>
                <a:srgbClr val="00A4DE"/>
              </a:solidFill>
            </a:endParaRPr>
          </a:p>
          <a:p>
            <a:pPr algn="ctr"/>
            <a:r>
              <a:rPr lang="cs-CZ" sz="2400" b="1" dirty="0" smtClean="0"/>
              <a:t>Grantová agentura ČR</a:t>
            </a:r>
          </a:p>
          <a:p>
            <a:pPr algn="ctr"/>
            <a:r>
              <a:rPr lang="cs-CZ" sz="2400" b="1" dirty="0" smtClean="0"/>
              <a:t>Technologická agentura ČR</a:t>
            </a:r>
          </a:p>
          <a:p>
            <a:pPr algn="ctr"/>
            <a:r>
              <a:rPr lang="cs-CZ" sz="2400" b="1" dirty="0" smtClean="0"/>
              <a:t>Rezortní agentury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(ve zdravotnictví Agentura pro zdravotnický výzkum ČR)</a:t>
            </a:r>
            <a:endParaRPr lang="cs-CZ" sz="2400" dirty="0"/>
          </a:p>
        </p:txBody>
      </p:sp>
      <p:sp>
        <p:nvSpPr>
          <p:cNvPr id="3" name="AutoShape 6" descr="Výsledek obrázku pro Agentura pro zdravotnický výzk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8" descr="Výsledek obrázku pro Agentura pro zdravotnický výzkum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77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980728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 </a:t>
            </a:r>
            <a:endParaRPr lang="cs-CZ" dirty="0"/>
          </a:p>
          <a:p>
            <a:pPr algn="ctr"/>
            <a:r>
              <a:rPr lang="cs-CZ" sz="2800" b="1" dirty="0">
                <a:solidFill>
                  <a:srgbClr val="00A4DE"/>
                </a:solidFill>
              </a:rPr>
              <a:t>Grantová agentura České republiky (GA ČR) </a:t>
            </a:r>
          </a:p>
          <a:p>
            <a:r>
              <a:rPr lang="cs-CZ" dirty="0"/>
              <a:t> </a:t>
            </a:r>
          </a:p>
          <a:p>
            <a:pPr algn="ctr"/>
            <a:r>
              <a:rPr lang="cs-CZ" dirty="0"/>
              <a:t>GA ČR je organizační složkou státu, jejímž posláním je účelovou formou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podporovat </a:t>
            </a:r>
            <a:r>
              <a:rPr lang="cs-CZ" dirty="0"/>
              <a:t>základní výzkum, a to výhradně z veřejných prostředků.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Jde </a:t>
            </a:r>
            <a:r>
              <a:rPr lang="cs-CZ" dirty="0"/>
              <a:t>o jedinou instituci tohoto typu a s tímto posláním v ČR.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</a:t>
            </a:r>
            <a:r>
              <a:rPr lang="cs-CZ" dirty="0"/>
              <a:t> své činnosti se řídí zákonem č. 130/2002 Sb., o podpoře výzkumu, experimentálního vývoje a inovací, a je samostatnou účetní jednotkou.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Hospodaří </a:t>
            </a:r>
            <a:r>
              <a:rPr lang="cs-CZ" dirty="0"/>
              <a:t>tedy samostatně s účelovými a institucionálními prostředky přidělenými státním rozpočtem. GA ČR zahájila svoji činnost v roce 1993.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rámci vyhlášených programů poskytuje finanční podporu na vědecké projekty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</a:t>
            </a:r>
            <a:r>
              <a:rPr lang="cs-CZ" dirty="0"/>
              <a:t>pro erudované vědce a týmy, tak pro mladé a začínající vědecké pracovníky.</a:t>
            </a:r>
          </a:p>
          <a:p>
            <a:r>
              <a:rPr lang="cs-CZ" dirty="0"/>
              <a:t> </a:t>
            </a:r>
          </a:p>
        </p:txBody>
      </p:sp>
      <p:pic>
        <p:nvPicPr>
          <p:cNvPr id="3" name="Picture 12" descr="http://cms.parlamentnilisty.cz/image.ashx?w=632&amp;h=307&amp;f=gacrnew-634850511223355676.jpg&amp;id=778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26175" r="19989" b="23987"/>
          <a:stretch/>
        </p:blipFill>
        <p:spPr bwMode="auto">
          <a:xfrm>
            <a:off x="3250086" y="5104934"/>
            <a:ext cx="2643828" cy="10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7564" y="1556792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 </a:t>
            </a:r>
            <a:endParaRPr lang="cs-CZ" dirty="0"/>
          </a:p>
          <a:p>
            <a:pPr algn="ctr"/>
            <a:r>
              <a:rPr lang="cs-CZ" sz="2800" b="1" dirty="0">
                <a:solidFill>
                  <a:srgbClr val="00A4DE"/>
                </a:solidFill>
              </a:rPr>
              <a:t>Technologická agentura České republiky (TA ČR)</a:t>
            </a:r>
          </a:p>
          <a:p>
            <a:pPr algn="ctr"/>
            <a:r>
              <a:rPr lang="cs-CZ" dirty="0"/>
              <a:t> </a:t>
            </a:r>
          </a:p>
          <a:p>
            <a:pPr algn="ctr"/>
            <a:r>
              <a:rPr lang="cs-CZ" dirty="0"/>
              <a:t>TA ČR je organizační složkou státu, která byla zřízena v roce 2009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zákonem </a:t>
            </a:r>
            <a:r>
              <a:rPr lang="cs-CZ" dirty="0"/>
              <a:t>č. 130/2002 Sb. o podpoře výzkumu, experimentálního vývoje a inovací.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TA </a:t>
            </a:r>
            <a:r>
              <a:rPr lang="cs-CZ" dirty="0"/>
              <a:t>ČR centralizuje státní podporu aplikovaného výzkumu a vývoje. </a:t>
            </a:r>
          </a:p>
          <a:p>
            <a:pPr algn="ctr"/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</p:txBody>
      </p:sp>
      <p:pic>
        <p:nvPicPr>
          <p:cNvPr id="3" name="Picture 4" descr="http://upload.wikimedia.org/wikipedia/commons/thumb/9/97/Logo_TA_%C4%8CR.jpg/200px-Logo_TA_%C4%8C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56" y="4758308"/>
            <a:ext cx="1386088" cy="13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7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340768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 </a:t>
            </a:r>
            <a:endParaRPr lang="cs-CZ" dirty="0"/>
          </a:p>
          <a:p>
            <a:pPr algn="ctr"/>
            <a:r>
              <a:rPr lang="cs-CZ" sz="2800" b="1" dirty="0">
                <a:solidFill>
                  <a:srgbClr val="00A4DE"/>
                </a:solidFill>
              </a:rPr>
              <a:t>Agentura pro zdravotnický výzkum České republiky (AZV ČR)</a:t>
            </a:r>
          </a:p>
          <a:p>
            <a:pPr algn="ctr"/>
            <a:r>
              <a:rPr lang="cs-CZ" dirty="0"/>
              <a:t> </a:t>
            </a:r>
          </a:p>
          <a:p>
            <a:pPr algn="ctr"/>
            <a:r>
              <a:rPr lang="cs-CZ" dirty="0"/>
              <a:t>AZV ČR je organizační složkou státu v přímé působnosti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Ministerstva </a:t>
            </a:r>
            <a:r>
              <a:rPr lang="cs-CZ" dirty="0"/>
              <a:t>zdravotnictví České republiky.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samostatnou účetní jednotkou a jejím základním účelem 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podpora </a:t>
            </a:r>
            <a:r>
              <a:rPr lang="cs-CZ" dirty="0"/>
              <a:t>aplikovaného výzkumu ve zdravotnictví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souladu se zákonem č. 130/2002 Sb.,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podpoře výzkumu, experimentálního vývoje a inovací z veřejných </a:t>
            </a:r>
            <a:r>
              <a:rPr lang="cs-CZ" dirty="0" smtClean="0"/>
              <a:t>prostředků. </a:t>
            </a:r>
            <a:br>
              <a:rPr lang="cs-CZ" dirty="0" smtClean="0"/>
            </a:br>
            <a:r>
              <a:rPr lang="cs-CZ" dirty="0" smtClean="0"/>
              <a:t>Byla </a:t>
            </a:r>
            <a:r>
              <a:rPr lang="cs-CZ" dirty="0"/>
              <a:t>zřízena 1. dubna 2014.</a:t>
            </a:r>
          </a:p>
          <a:p>
            <a:pPr algn="ctr"/>
            <a:r>
              <a:rPr lang="cs-CZ" dirty="0"/>
              <a:t> </a:t>
            </a:r>
          </a:p>
          <a:p>
            <a:pPr algn="ctr"/>
            <a:r>
              <a:rPr lang="cs-CZ" dirty="0"/>
              <a:t> </a:t>
            </a:r>
          </a:p>
          <a:p>
            <a:pPr algn="ctr"/>
            <a:r>
              <a:rPr lang="cs-CZ" dirty="0"/>
              <a:t> </a:t>
            </a:r>
          </a:p>
        </p:txBody>
      </p:sp>
      <p:pic>
        <p:nvPicPr>
          <p:cNvPr id="3" name="Picture 10" descr="http://www.azvcr.cz/sites/default/files/logo-azvcr-color_0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2857" r="4088" b="2857"/>
          <a:stretch/>
        </p:blipFill>
        <p:spPr bwMode="auto">
          <a:xfrm>
            <a:off x="2937408" y="5373216"/>
            <a:ext cx="3341191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7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A4DE"/>
                </a:solidFill>
              </a:rPr>
              <a:t>Moderuje:</a:t>
            </a:r>
          </a:p>
          <a:p>
            <a:pPr marL="0" indent="0" algn="ctr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Lenka </a:t>
            </a:r>
            <a:r>
              <a:rPr lang="cs-CZ" b="1" dirty="0" smtClean="0"/>
              <a:t>Petrášová</a:t>
            </a:r>
            <a:r>
              <a:rPr lang="cs-CZ" b="1" dirty="0"/>
              <a:t/>
            </a:r>
            <a:br>
              <a:rPr lang="cs-CZ" b="1" dirty="0"/>
            </a:br>
            <a:endParaRPr lang="cs-CZ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U:\PPT\Obrázky\1st Faculty of Medicine - Prague\IMG_8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99392"/>
            <a:ext cx="10530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556792"/>
            <a:ext cx="8064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A4DE"/>
                </a:solidFill>
              </a:rPr>
              <a:t>Další zdroje financování vědy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Privátní sféra</a:t>
            </a:r>
          </a:p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Zahraniční fondy </a:t>
            </a:r>
            <a:br>
              <a:rPr lang="cs-CZ" sz="3200" dirty="0" smtClean="0"/>
            </a:br>
            <a:r>
              <a:rPr lang="cs-CZ" sz="2400" dirty="0" smtClean="0"/>
              <a:t>(vč. Strukturálních fondů z EU)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723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695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94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1754" r="1742"/>
          <a:stretch/>
        </p:blipFill>
        <p:spPr bwMode="auto">
          <a:xfrm>
            <a:off x="190500" y="2204864"/>
            <a:ext cx="8763000" cy="307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7604" y="126876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Celkové výdaje na výzkum a vývoj (GERD) v České republice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58107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95635" y="221086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Výdaje na </a:t>
            </a:r>
            <a:r>
              <a:rPr lang="cs-CZ" b="1" dirty="0" err="1" smtClean="0"/>
              <a:t>VaV</a:t>
            </a:r>
            <a:r>
              <a:rPr lang="cs-CZ" b="1" dirty="0" smtClean="0"/>
              <a:t> ze státního rozpočtu podle vědních oborů, 2009</a:t>
            </a:r>
            <a:endParaRPr lang="cs-CZ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8447" r="2286"/>
          <a:stretch/>
        </p:blipFill>
        <p:spPr bwMode="auto">
          <a:xfrm>
            <a:off x="307851" y="2687038"/>
            <a:ext cx="8528297" cy="32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7851" y="998379"/>
            <a:ext cx="8528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A4DE"/>
                </a:solidFill>
              </a:rPr>
              <a:t>Podpora výzkumu v lékařských vědách</a:t>
            </a:r>
          </a:p>
          <a:p>
            <a:pPr algn="ctr"/>
            <a:r>
              <a:rPr lang="cs-CZ" sz="4000" b="1" dirty="0">
                <a:solidFill>
                  <a:srgbClr val="00A4DE"/>
                </a:solidFill>
              </a:rPr>
              <a:t>11 %</a:t>
            </a:r>
          </a:p>
        </p:txBody>
      </p:sp>
    </p:spTree>
    <p:extLst>
      <p:ext uri="{BB962C8B-B14F-4D97-AF65-F5344CB8AC3E}">
        <p14:creationId xmlns:p14="http://schemas.microsoft.com/office/powerpoint/2010/main" val="3527496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8876" r="2084" b="2317"/>
          <a:stretch/>
        </p:blipFill>
        <p:spPr bwMode="auto">
          <a:xfrm>
            <a:off x="321876" y="2564904"/>
            <a:ext cx="8500245" cy="33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95635" y="1268760"/>
            <a:ext cx="655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A4DE"/>
                </a:solidFill>
              </a:rPr>
              <a:t>Mezinárodní srovnání</a:t>
            </a:r>
          </a:p>
          <a:p>
            <a:pPr algn="ctr"/>
            <a:r>
              <a:rPr lang="cs-CZ" b="1" dirty="0" smtClean="0"/>
              <a:t>Výdaje na </a:t>
            </a:r>
            <a:r>
              <a:rPr lang="cs-CZ" b="1" dirty="0" err="1" smtClean="0"/>
              <a:t>VaV</a:t>
            </a:r>
            <a:r>
              <a:rPr lang="cs-CZ" b="1" dirty="0" smtClean="0"/>
              <a:t> ve vysokoškolském sektoru, 2008 (% GERD)</a:t>
            </a:r>
            <a:br>
              <a:rPr lang="cs-CZ" b="1" dirty="0" smtClean="0"/>
            </a:br>
            <a:r>
              <a:rPr lang="cs-CZ" sz="1600" dirty="0" smtClean="0"/>
              <a:t>GERD = celkové výdaje na výzkum a vývoj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71148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11696" r="2197"/>
          <a:stretch/>
        </p:blipFill>
        <p:spPr bwMode="auto">
          <a:xfrm>
            <a:off x="195263" y="2181225"/>
            <a:ext cx="87534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7604" y="126876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Výdaje na </a:t>
            </a:r>
            <a:r>
              <a:rPr lang="cs-CZ" b="1" dirty="0" err="1" smtClean="0"/>
              <a:t>VaV</a:t>
            </a:r>
            <a:r>
              <a:rPr lang="cs-CZ" b="1" dirty="0" smtClean="0"/>
              <a:t> ve vysokoškolském sektoru (HERD) v České republice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79130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Q:\OVK_Dokumenty\MEDialogy\MEDialogy Financování vědy 16.6. 2015\14995732503_f7902a3ba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456" y="-29749"/>
            <a:ext cx="10476972" cy="69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30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13930" r="2142"/>
          <a:stretch/>
        </p:blipFill>
        <p:spPr bwMode="auto">
          <a:xfrm>
            <a:off x="200025" y="2492896"/>
            <a:ext cx="87439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07604" y="126876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Celkové výdaje na </a:t>
            </a:r>
            <a:r>
              <a:rPr lang="cs-CZ" b="1" dirty="0" err="1" smtClean="0"/>
              <a:t>VaV</a:t>
            </a:r>
            <a:r>
              <a:rPr lang="cs-CZ" b="1" dirty="0" smtClean="0"/>
              <a:t> ze státního rozpočtu ČR </a:t>
            </a:r>
            <a:br>
              <a:rPr lang="cs-CZ" b="1" dirty="0" smtClean="0"/>
            </a:br>
            <a:r>
              <a:rPr lang="cs-CZ" b="1" dirty="0" smtClean="0"/>
              <a:t>u hlavních skupin příjemců (mld. Kč)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7319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10096" r="2333"/>
          <a:stretch/>
        </p:blipFill>
        <p:spPr bwMode="auto">
          <a:xfrm>
            <a:off x="509587" y="2276872"/>
            <a:ext cx="8124826" cy="25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7604" y="141726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Struktura celkových výdajů na </a:t>
            </a:r>
            <a:r>
              <a:rPr lang="cs-CZ" b="1" dirty="0" err="1" smtClean="0"/>
              <a:t>VaV</a:t>
            </a:r>
            <a:r>
              <a:rPr lang="cs-CZ" b="1" dirty="0" smtClean="0"/>
              <a:t> v České republice (%)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5294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4" r="1268" b="-1743"/>
          <a:stretch/>
        </p:blipFill>
        <p:spPr bwMode="auto">
          <a:xfrm>
            <a:off x="577323" y="2348879"/>
            <a:ext cx="7989354" cy="364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7604" y="126876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A4DE"/>
                </a:solidFill>
              </a:rPr>
              <a:t>Mezinárodní srovnání</a:t>
            </a:r>
          </a:p>
          <a:p>
            <a:pPr algn="ctr"/>
            <a:r>
              <a:rPr lang="cs-CZ" b="1" dirty="0" smtClean="0"/>
              <a:t>Intenzita celkových výdajů na výzkum a vývoj (GERD jako %)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956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4DE"/>
                </a:solidFill>
              </a:rPr>
              <a:t>Hosté</a:t>
            </a:r>
            <a:r>
              <a:rPr lang="cs-CZ" b="1" dirty="0">
                <a:solidFill>
                  <a:srgbClr val="00A4DE"/>
                </a:solidFill>
              </a:rPr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48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				</a:t>
            </a:r>
            <a:r>
              <a:rPr lang="cs-CZ" sz="2200" b="1" dirty="0" smtClean="0"/>
              <a:t>   	  </a:t>
            </a:r>
            <a:r>
              <a:rPr lang="cs-CZ" sz="2100" b="1" dirty="0" smtClean="0"/>
              <a:t>prof</a:t>
            </a:r>
            <a:r>
              <a:rPr lang="cs-CZ" sz="2100" b="1" dirty="0"/>
              <a:t>. MUDr. Aleksi Šedo, DrSc.</a:t>
            </a:r>
            <a:r>
              <a:rPr lang="cs-CZ" sz="2200" b="1" dirty="0" smtClean="0"/>
              <a:t>							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100" b="1" dirty="0" smtClean="0"/>
              <a:t>	      	           doc. </a:t>
            </a:r>
            <a:r>
              <a:rPr lang="cs-CZ" sz="2100" b="1" dirty="0"/>
              <a:t>RNDr. </a:t>
            </a:r>
            <a:r>
              <a:rPr lang="cs-CZ" sz="2100" b="1" dirty="0" smtClean="0"/>
              <a:t>Jan Konvalinka, </a:t>
            </a:r>
            <a:r>
              <a:rPr lang="cs-CZ" sz="2100" b="1" dirty="0"/>
              <a:t>CSc. </a:t>
            </a:r>
            <a:r>
              <a:rPr lang="cs-CZ" sz="2400" b="1" dirty="0"/>
              <a:t>	</a:t>
            </a:r>
            <a:r>
              <a:rPr lang="cs-CZ" sz="2800" b="1" dirty="0"/>
              <a:t>			</a:t>
            </a:r>
            <a:r>
              <a:rPr lang="cs-CZ" sz="2200" b="1" dirty="0" smtClean="0"/>
              <a:t>	</a:t>
            </a:r>
          </a:p>
          <a:p>
            <a:pPr marL="0" indent="0">
              <a:buNone/>
            </a:pPr>
            <a:r>
              <a:rPr lang="cs-CZ" sz="2100" b="1" dirty="0" smtClean="0"/>
              <a:t/>
            </a:r>
            <a:br>
              <a:rPr lang="cs-CZ" sz="2100" b="1" dirty="0" smtClean="0"/>
            </a:br>
            <a:r>
              <a:rPr lang="cs-CZ" sz="2100" b="1" dirty="0" smtClean="0"/>
              <a:t>          prof</a:t>
            </a:r>
            <a:r>
              <a:rPr lang="cs-CZ" sz="2100" b="1" dirty="0"/>
              <a:t>. </a:t>
            </a:r>
            <a:r>
              <a:rPr lang="cs-CZ" sz="2100" b="1" dirty="0" smtClean="0"/>
              <a:t>MUDr</a:t>
            </a:r>
            <a:r>
              <a:rPr lang="cs-CZ" sz="2100" b="1" dirty="0"/>
              <a:t>. </a:t>
            </a:r>
            <a:r>
              <a:rPr lang="cs-CZ" sz="2100" b="1" dirty="0" smtClean="0"/>
              <a:t>Jan </a:t>
            </a:r>
            <a:r>
              <a:rPr lang="cs-CZ" sz="2100" b="1" dirty="0" err="1" smtClean="0"/>
              <a:t>Žaloudík</a:t>
            </a:r>
            <a:r>
              <a:rPr lang="cs-CZ" sz="2100" b="1" dirty="0" smtClean="0"/>
              <a:t>, CSc.</a:t>
            </a:r>
            <a:r>
              <a:rPr lang="cs-CZ" sz="2200" b="1" dirty="0"/>
              <a:t>	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7410" name="Picture 2" descr="U:\Fotky\Šedo Aleksi\IMG_7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3006" r="45565" b="28816"/>
          <a:stretch/>
        </p:blipFill>
        <p:spPr bwMode="auto">
          <a:xfrm>
            <a:off x="6876256" y="1993741"/>
            <a:ext cx="1581149" cy="21601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\OVK_Dokumenty\MEDialogy\MEDialogy Financování vědy 16.6. 2015\Konvalin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r="30513" b="377"/>
          <a:stretch/>
        </p:blipFill>
        <p:spPr bwMode="auto">
          <a:xfrm>
            <a:off x="4841726" y="3212975"/>
            <a:ext cx="1581149" cy="215186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OVK_Dokumenty\MEDialogy\MEDialogy Financování vědy 16.6. 2015\zaloudikj_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1" r="11339" b="26203"/>
          <a:stretch/>
        </p:blipFill>
        <p:spPr bwMode="auto">
          <a:xfrm>
            <a:off x="2809528" y="4365104"/>
            <a:ext cx="1571617" cy="216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33674" r="998"/>
          <a:stretch/>
        </p:blipFill>
        <p:spPr bwMode="auto">
          <a:xfrm>
            <a:off x="166688" y="2276475"/>
            <a:ext cx="8810625" cy="34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3802" y="1268760"/>
            <a:ext cx="813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Celkové výdaje na </a:t>
            </a:r>
            <a:r>
              <a:rPr lang="cs-CZ" b="1" dirty="0" err="1" smtClean="0"/>
              <a:t>VaV</a:t>
            </a:r>
            <a:r>
              <a:rPr lang="cs-CZ" b="1" dirty="0" smtClean="0"/>
              <a:t> pocházející z podnikatelských zdrojů </a:t>
            </a:r>
            <a:br>
              <a:rPr lang="cs-CZ" b="1" dirty="0" smtClean="0"/>
            </a:br>
            <a:r>
              <a:rPr lang="cs-CZ" b="1" dirty="0" smtClean="0"/>
              <a:t>v České republice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70137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1032" r="1274"/>
          <a:stretch/>
        </p:blipFill>
        <p:spPr bwMode="auto">
          <a:xfrm>
            <a:off x="185737" y="2348880"/>
            <a:ext cx="8772526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3802" y="1268760"/>
            <a:ext cx="813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Celkové výdaje na </a:t>
            </a:r>
            <a:r>
              <a:rPr lang="cs-CZ" b="1" dirty="0" err="1" smtClean="0"/>
              <a:t>VaV</a:t>
            </a:r>
            <a:r>
              <a:rPr lang="cs-CZ" b="1" dirty="0" smtClean="0"/>
              <a:t> v krajích České republiky </a:t>
            </a:r>
            <a:br>
              <a:rPr lang="cs-CZ" b="1" dirty="0" smtClean="0"/>
            </a:br>
            <a:r>
              <a:rPr lang="cs-CZ" dirty="0" smtClean="0"/>
              <a:t>(mld. Kč; % GERD)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205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9823" r="2953"/>
          <a:stretch/>
        </p:blipFill>
        <p:spPr bwMode="auto">
          <a:xfrm>
            <a:off x="324703" y="2348880"/>
            <a:ext cx="8494594" cy="34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9348" y="1412776"/>
            <a:ext cx="5325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Výdaje na </a:t>
            </a:r>
            <a:r>
              <a:rPr lang="cs-CZ" b="1" dirty="0" err="1" smtClean="0"/>
              <a:t>VaV</a:t>
            </a:r>
            <a:r>
              <a:rPr lang="cs-CZ" b="1" dirty="0" smtClean="0"/>
              <a:t> ze státního rozpočtu </a:t>
            </a:r>
            <a:br>
              <a:rPr lang="cs-CZ" b="1" dirty="0" smtClean="0"/>
            </a:br>
            <a:r>
              <a:rPr lang="cs-CZ" b="1" dirty="0" smtClean="0"/>
              <a:t>podle skupin vědních oborů a hlavních příjemců, 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814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Q:\OVK_Dokumenty\MEDialogy\MEDialogy Financování vědy 16.6. 2015\18618466625_7f89645e3d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5616"/>
            <a:ext cx="9360000" cy="9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8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7564" y="908720"/>
            <a:ext cx="79568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1</a:t>
            </a:r>
            <a:r>
              <a:rPr lang="cs-CZ" sz="2800" b="1" dirty="0">
                <a:solidFill>
                  <a:srgbClr val="00A4DE"/>
                </a:solidFill>
              </a:rPr>
              <a:t>. LF UK </a:t>
            </a:r>
            <a:endParaRPr lang="cs-CZ" sz="2800" b="1" dirty="0" smtClean="0">
              <a:solidFill>
                <a:srgbClr val="00A4DE"/>
              </a:solidFill>
            </a:endParaRPr>
          </a:p>
          <a:p>
            <a:endParaRPr lang="cs-CZ" dirty="0"/>
          </a:p>
          <a:p>
            <a:pPr algn="ctr">
              <a:buClr>
                <a:srgbClr val="00A4DE"/>
              </a:buClr>
            </a:pPr>
            <a:r>
              <a:rPr lang="cs-CZ" sz="2000" b="1" dirty="0"/>
              <a:t>Finanční prostředky fakulty </a:t>
            </a:r>
            <a:r>
              <a:rPr lang="cs-CZ" sz="2000" b="1" dirty="0" smtClean="0"/>
              <a:t>plynou primárně </a:t>
            </a:r>
            <a:r>
              <a:rPr lang="cs-CZ" sz="2000" b="1" dirty="0"/>
              <a:t>ze dvou zdrojů </a:t>
            </a:r>
            <a:endParaRPr lang="cs-CZ" sz="2000" b="1" dirty="0" smtClean="0"/>
          </a:p>
          <a:p>
            <a:pPr algn="ctr">
              <a:buClr>
                <a:srgbClr val="00A4DE"/>
              </a:buClr>
            </a:pPr>
            <a:endParaRPr lang="cs-CZ" dirty="0" smtClean="0"/>
          </a:p>
          <a:p>
            <a:pPr marL="285750" indent="-285750" algn="ctr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65 % </a:t>
            </a:r>
            <a:r>
              <a:rPr lang="cs-CZ" sz="2000" dirty="0"/>
              <a:t>rozpočtu tvoří dotace na základní </a:t>
            </a:r>
            <a:r>
              <a:rPr lang="cs-CZ" sz="2000" dirty="0" smtClean="0"/>
              <a:t>činnost, </a:t>
            </a:r>
            <a:br>
              <a:rPr lang="cs-CZ" sz="2000" dirty="0" smtClean="0"/>
            </a:br>
            <a:r>
              <a:rPr lang="cs-CZ" sz="2000" dirty="0" smtClean="0"/>
              <a:t>odvíjí </a:t>
            </a:r>
            <a:r>
              <a:rPr lang="cs-CZ" sz="2000" dirty="0"/>
              <a:t>se od počtu studentů v jednotlivých studijních oborech</a:t>
            </a:r>
            <a:r>
              <a:rPr lang="cs-CZ" sz="2000" dirty="0" smtClean="0"/>
              <a:t>,</a:t>
            </a:r>
          </a:p>
          <a:p>
            <a:pPr marL="285750" indent="-285750" algn="ctr">
              <a:buClr>
                <a:srgbClr val="00A4DE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zhruba </a:t>
            </a:r>
            <a:r>
              <a:rPr lang="cs-CZ" sz="2000" dirty="0"/>
              <a:t>35 </a:t>
            </a:r>
            <a:r>
              <a:rPr lang="cs-CZ" sz="2000" dirty="0" smtClean="0"/>
              <a:t>% </a:t>
            </a:r>
            <a:r>
              <a:rPr lang="cs-CZ" sz="2000" dirty="0"/>
              <a:t>z celkového objemu finančních prostředků dostává fakulta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jako </a:t>
            </a:r>
            <a:r>
              <a:rPr lang="cs-CZ" sz="2000" dirty="0"/>
              <a:t>takzvanou institucionální dotaci na vědeckou činnost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Ministerstva školství, mládeže a tělovýchovy ČR prostřednictvím rektorátu Univerzity Karlovy</a:t>
            </a:r>
            <a:r>
              <a:rPr lang="cs-CZ" sz="2000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A4DE"/>
                </a:solidFill>
              </a:rPr>
              <a:t>80 % </a:t>
            </a:r>
            <a:r>
              <a:rPr lang="cs-CZ" dirty="0">
                <a:solidFill>
                  <a:srgbClr val="00A4DE"/>
                </a:solidFill>
              </a:rPr>
              <a:t>těchto peněz se rozděluje </a:t>
            </a:r>
            <a:r>
              <a:rPr lang="cs-CZ" dirty="0" smtClean="0">
                <a:solidFill>
                  <a:srgbClr val="00A4DE"/>
                </a:solidFill>
              </a:rPr>
              <a:t/>
            </a:r>
            <a:br>
              <a:rPr lang="cs-CZ" dirty="0" smtClean="0">
                <a:solidFill>
                  <a:srgbClr val="00A4DE"/>
                </a:solidFill>
              </a:rPr>
            </a:br>
            <a:r>
              <a:rPr lang="cs-CZ" dirty="0" smtClean="0">
                <a:solidFill>
                  <a:srgbClr val="00A4DE"/>
                </a:solidFill>
              </a:rPr>
              <a:t>v Programu </a:t>
            </a:r>
            <a:r>
              <a:rPr lang="cs-CZ" dirty="0">
                <a:solidFill>
                  <a:srgbClr val="00A4DE"/>
                </a:solidFill>
              </a:rPr>
              <a:t>rozvoje výzkumných organizací UK </a:t>
            </a:r>
            <a:r>
              <a:rPr lang="cs-CZ" dirty="0" smtClean="0">
                <a:solidFill>
                  <a:srgbClr val="00A4DE"/>
                </a:solidFill>
              </a:rPr>
              <a:t>(PRVOUK), </a:t>
            </a:r>
            <a:br>
              <a:rPr lang="cs-CZ" dirty="0" smtClean="0">
                <a:solidFill>
                  <a:srgbClr val="00A4DE"/>
                </a:solidFill>
              </a:rPr>
            </a:br>
            <a:r>
              <a:rPr lang="cs-CZ" dirty="0" smtClean="0">
                <a:solidFill>
                  <a:srgbClr val="00A4DE"/>
                </a:solidFill>
              </a:rPr>
              <a:t>10 % </a:t>
            </a:r>
            <a:r>
              <a:rPr lang="cs-CZ" dirty="0">
                <a:solidFill>
                  <a:srgbClr val="00A4DE"/>
                </a:solidFill>
              </a:rPr>
              <a:t>prostřednictvím UNCE (Univerzitní centra excelence) </a:t>
            </a:r>
            <a:r>
              <a:rPr lang="cs-CZ" dirty="0" smtClean="0">
                <a:solidFill>
                  <a:srgbClr val="00A4DE"/>
                </a:solidFill>
              </a:rPr>
              <a:t/>
            </a:r>
            <a:br>
              <a:rPr lang="cs-CZ" dirty="0" smtClean="0">
                <a:solidFill>
                  <a:srgbClr val="00A4DE"/>
                </a:solidFill>
              </a:rPr>
            </a:br>
            <a:r>
              <a:rPr lang="cs-CZ" dirty="0" smtClean="0">
                <a:solidFill>
                  <a:srgbClr val="00A4DE"/>
                </a:solidFill>
              </a:rPr>
              <a:t>a </a:t>
            </a:r>
            <a:r>
              <a:rPr lang="cs-CZ" dirty="0">
                <a:solidFill>
                  <a:srgbClr val="00A4DE"/>
                </a:solidFill>
              </a:rPr>
              <a:t>stejným objemem je dotován SVV (Specifický vysokoškolský výzkum). </a:t>
            </a:r>
            <a:endParaRPr lang="cs-CZ" dirty="0" smtClean="0">
              <a:solidFill>
                <a:srgbClr val="00A4DE"/>
              </a:solidFill>
            </a:endParaRPr>
          </a:p>
          <a:p>
            <a:endParaRPr lang="cs-CZ" dirty="0"/>
          </a:p>
          <a:p>
            <a:pPr algn="ctr"/>
            <a:r>
              <a:rPr lang="cs-CZ" dirty="0" smtClean="0"/>
              <a:t>Další </a:t>
            </a:r>
            <a:r>
              <a:rPr lang="cs-CZ" dirty="0"/>
              <a:t>prostředky </a:t>
            </a:r>
            <a:r>
              <a:rPr lang="cs-CZ" dirty="0" smtClean="0"/>
              <a:t>na </a:t>
            </a:r>
            <a:r>
              <a:rPr lang="cs-CZ" dirty="0"/>
              <a:t>vědu a výzkum získává </a:t>
            </a:r>
            <a:r>
              <a:rPr lang="cs-CZ" dirty="0" smtClean="0"/>
              <a:t>fakulta </a:t>
            </a:r>
            <a:br>
              <a:rPr lang="cs-CZ" dirty="0" smtClean="0"/>
            </a:br>
            <a:r>
              <a:rPr lang="cs-CZ" dirty="0" smtClean="0"/>
              <a:t>z</a:t>
            </a:r>
            <a:r>
              <a:rPr lang="cs-CZ" dirty="0"/>
              <a:t> účelově získaných prostředků - grantů.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malé míře se jí daří získávat i zahraniční dotace. 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77743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06395"/>
              </p:ext>
            </p:extLst>
          </p:nvPr>
        </p:nvGraphicFramePr>
        <p:xfrm>
          <a:off x="611560" y="1710100"/>
          <a:ext cx="7874247" cy="4392487"/>
        </p:xfrm>
        <a:graphic>
          <a:graphicData uri="http://schemas.openxmlformats.org/drawingml/2006/table">
            <a:tbl>
              <a:tblPr/>
              <a:tblGrid>
                <a:gridCol w="3289880"/>
                <a:gridCol w="794803"/>
                <a:gridCol w="794803"/>
                <a:gridCol w="710962"/>
                <a:gridCol w="697548"/>
                <a:gridCol w="710962"/>
                <a:gridCol w="875289"/>
              </a:tblGrid>
              <a:tr h="207438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err="1" smtClean="0">
                          <a:effectLst/>
                          <a:latin typeface="Arial"/>
                        </a:rPr>
                        <a:t>mil.Kč</a:t>
                      </a:r>
                      <a:endParaRPr lang="cs-CZ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1. lékařská fakulta</a:t>
                      </a: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Index</a:t>
                      </a:r>
                      <a:br>
                        <a:rPr lang="cs-CZ" sz="1200" b="0" i="0" u="none" strike="noStrike" dirty="0">
                          <a:effectLst/>
                          <a:latin typeface="Arial"/>
                        </a:rPr>
                      </a:br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2014/2010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INSTITUCIONÁLNÍ PODPORA</a:t>
                      </a: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210,4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230,1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208,4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187,6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170,3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effectLst/>
                          <a:latin typeface="Arial"/>
                        </a:rPr>
                        <a:t>81 %</a:t>
                      </a:r>
                      <a:endParaRPr lang="cs-CZ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Výzkumné záměry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210,4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230,1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19,9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19,7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DKR - PRVOUKY - dle RIV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158,3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128,9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126,2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DKR - volná věda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17,2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21,7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DKR - UNCE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21,8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22,3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SPECIFICKÝ VYSOKOŠKOLSKÝ VÝZKUM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38,0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33,8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36,9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34,3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29,6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effectLst/>
                          <a:latin typeface="Arial"/>
                        </a:rPr>
                        <a:t>78 %</a:t>
                      </a:r>
                      <a:endParaRPr lang="cs-CZ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SVV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18,7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20,4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20,7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GAUK 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15,6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16,4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13,6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13,5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Arial"/>
                        </a:rPr>
                        <a:t>GRANTY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105,2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122,9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146,8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168,9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effectLst/>
                          <a:latin typeface="Arial"/>
                        </a:rPr>
                        <a:t>147,9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effectLst/>
                          <a:latin typeface="Arial"/>
                        </a:rPr>
                        <a:t>141 %</a:t>
                      </a:r>
                      <a:endParaRPr lang="cs-CZ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Tuzemské granty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96,1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115,1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138,8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156,5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137,9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z toho Zahraniční granty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9,1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8,0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12,4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353,6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386,8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392,1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390,8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Arial"/>
                        </a:rPr>
                        <a:t>347,7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effectLst/>
                          <a:latin typeface="Arial"/>
                        </a:rPr>
                        <a:t>98 %</a:t>
                      </a:r>
                      <a:endParaRPr lang="cs-CZ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170766" y="1146463"/>
            <a:ext cx="480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A4DE"/>
                </a:solidFill>
              </a:rPr>
              <a:t>Finanční prostředky </a:t>
            </a:r>
            <a:r>
              <a:rPr lang="cs-CZ" b="1" dirty="0" smtClean="0">
                <a:solidFill>
                  <a:srgbClr val="00A4DE"/>
                </a:solidFill>
              </a:rPr>
              <a:t>1. LF UK na </a:t>
            </a:r>
            <a:r>
              <a:rPr lang="cs-CZ" b="1" dirty="0">
                <a:solidFill>
                  <a:srgbClr val="00A4DE"/>
                </a:solidFill>
              </a:rPr>
              <a:t>vědu </a:t>
            </a:r>
            <a:r>
              <a:rPr lang="cs-CZ" b="1" dirty="0" smtClean="0">
                <a:solidFill>
                  <a:srgbClr val="00A4DE"/>
                </a:solidFill>
              </a:rPr>
              <a:t>2010–2014</a:t>
            </a:r>
            <a:endParaRPr lang="cs-CZ" b="1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82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74" y="2051050"/>
            <a:ext cx="580645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70766" y="1268760"/>
            <a:ext cx="480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Finanční prostředky </a:t>
            </a:r>
            <a:r>
              <a:rPr lang="cs-CZ" b="1" dirty="0" smtClean="0"/>
              <a:t>1. LF UK na </a:t>
            </a:r>
            <a:r>
              <a:rPr lang="cs-CZ" b="1" dirty="0"/>
              <a:t>vědu </a:t>
            </a:r>
            <a:r>
              <a:rPr lang="cs-CZ" b="1" dirty="0" smtClean="0"/>
              <a:t>2010–2014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09037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70766" y="1268760"/>
            <a:ext cx="480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Finanční prostředky </a:t>
            </a:r>
            <a:r>
              <a:rPr lang="cs-CZ" b="1" dirty="0" smtClean="0"/>
              <a:t>1. LF UK na </a:t>
            </a:r>
            <a:r>
              <a:rPr lang="cs-CZ" b="1" dirty="0"/>
              <a:t>vědu </a:t>
            </a:r>
            <a:r>
              <a:rPr lang="cs-CZ" b="1" dirty="0" smtClean="0"/>
              <a:t>2010–2014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72" y="2051050"/>
            <a:ext cx="580645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37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08534" y="1124744"/>
            <a:ext cx="77048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A4DE"/>
                </a:solidFill>
              </a:rPr>
              <a:t>Postgraduální doktorské </a:t>
            </a:r>
            <a:r>
              <a:rPr lang="cs-CZ" sz="2800" b="1" dirty="0" smtClean="0">
                <a:solidFill>
                  <a:srgbClr val="00A4DE"/>
                </a:solidFill>
              </a:rPr>
              <a:t>studium </a:t>
            </a:r>
            <a:r>
              <a:rPr lang="cs-CZ" sz="2800" b="1" dirty="0">
                <a:solidFill>
                  <a:srgbClr val="00A4DE"/>
                </a:solidFill>
              </a:rPr>
              <a:t>na 1. LF</a:t>
            </a:r>
          </a:p>
          <a:p>
            <a:endParaRPr lang="cs-CZ" dirty="0"/>
          </a:p>
          <a:p>
            <a:pPr algn="ctr"/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1. LF UK studuje v současné době v doktorských programech přibližně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/>
              <a:t>940 </a:t>
            </a:r>
            <a:r>
              <a:rPr lang="cs-CZ" sz="2400" b="1" dirty="0"/>
              <a:t>studentů</a:t>
            </a:r>
            <a:r>
              <a:rPr lang="cs-CZ" dirty="0"/>
              <a:t>. Jde o lékaře v teoretických nebo klinických oborech,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případně </a:t>
            </a:r>
            <a:r>
              <a:rPr lang="cs-CZ" dirty="0"/>
              <a:t>i absolventy jiných vysokých škol, kteří bádají v medicíně.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Studium </a:t>
            </a:r>
            <a:r>
              <a:rPr lang="cs-CZ" dirty="0"/>
              <a:t>však kvůli náročnosti dokončí jen zhruba polovina z nich.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Stipendia </a:t>
            </a:r>
            <a:r>
              <a:rPr lang="cs-CZ" dirty="0"/>
              <a:t>pro doktorandy se podle ročníku pohybují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rozmezí </a:t>
            </a:r>
            <a:r>
              <a:rPr lang="cs-CZ" sz="2400" b="1" dirty="0"/>
              <a:t>od 6.300 do 8.800 měsíčně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další </a:t>
            </a:r>
            <a:r>
              <a:rPr lang="cs-CZ" dirty="0"/>
              <a:t>peníze studenti dostávají z výzkumných </a:t>
            </a:r>
            <a:r>
              <a:rPr lang="cs-CZ" dirty="0" smtClean="0"/>
              <a:t>grantů svých školitelů.</a:t>
            </a:r>
            <a:br>
              <a:rPr lang="cs-CZ" dirty="0" smtClean="0"/>
            </a:br>
            <a:endParaRPr lang="cs-CZ" dirty="0"/>
          </a:p>
          <a:p>
            <a:pPr algn="ctr"/>
            <a:endParaRPr lang="cs-CZ" i="1" dirty="0" smtClean="0"/>
          </a:p>
          <a:p>
            <a:pPr algn="ctr"/>
            <a:r>
              <a:rPr lang="cs-CZ" i="1" dirty="0" smtClean="0"/>
              <a:t>„</a:t>
            </a:r>
            <a:r>
              <a:rPr lang="cs-CZ" i="1" dirty="0"/>
              <a:t>Je nutné si uvědomit, že z prostředků, které jsou určeny na vědu a výzkum,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jsou </a:t>
            </a:r>
            <a:r>
              <a:rPr lang="cs-CZ" i="1" dirty="0"/>
              <a:t>financováni i postgraduální studenti.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Když </a:t>
            </a:r>
            <a:r>
              <a:rPr lang="cs-CZ" i="1" dirty="0"/>
              <a:t>je nebudeme podporovat, nevyroste nám další generace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špičkových odborníků.“ </a:t>
            </a:r>
            <a:br>
              <a:rPr lang="cs-CZ" i="1" dirty="0" smtClean="0"/>
            </a:br>
            <a:r>
              <a:rPr lang="cs-CZ" dirty="0" smtClean="0"/>
              <a:t>děkan 1. LF UK prof. Aleksi Šedo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36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Q:\OVK_Dokumenty\MEDialogy\MEDialogy Financování vědy 16.6. 2015\15173270488_06b14fb7f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72" y="-99392"/>
            <a:ext cx="1043503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5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„Základní </a:t>
            </a:r>
            <a:r>
              <a:rPr lang="cs-CZ" sz="2000" b="1" dirty="0"/>
              <a:t>a aplikovaný výzkum jsou spojené nádoby – jeden bez druhého nemůže fungovat. V</a:t>
            </a:r>
            <a:r>
              <a:rPr lang="cs-CZ" sz="2000" b="1" dirty="0" smtClean="0"/>
              <a:t> </a:t>
            </a:r>
            <a:r>
              <a:rPr lang="cs-CZ" sz="2000" b="1" dirty="0"/>
              <a:t>biomedicínském výzkumu to platí dvojnásob</a:t>
            </a:r>
            <a:r>
              <a:rPr lang="cs-CZ" sz="2000" b="1" dirty="0" smtClean="0"/>
              <a:t>.“</a:t>
            </a:r>
            <a:endParaRPr lang="cs-CZ" sz="2000" b="1" dirty="0"/>
          </a:p>
          <a:p>
            <a:pPr marL="0" indent="0" algn="ctr">
              <a:buNone/>
            </a:pPr>
            <a:r>
              <a:rPr lang="en-US" sz="2000" dirty="0"/>
              <a:t>prof. MUDr. Aleksi Šedo, DrSc.,</a:t>
            </a:r>
            <a:r>
              <a:rPr lang="cs-CZ" sz="2000" dirty="0"/>
              <a:t> </a:t>
            </a:r>
            <a:r>
              <a:rPr lang="en-US" sz="2000" dirty="0" err="1"/>
              <a:t>děkan</a:t>
            </a:r>
            <a:r>
              <a:rPr lang="en-US" sz="2000" dirty="0"/>
              <a:t> 1. LF UK </a:t>
            </a:r>
            <a:endParaRPr lang="cs-CZ" sz="2000" dirty="0"/>
          </a:p>
          <a:p>
            <a:pPr marL="0" indent="0"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cs-CZ" sz="2000" dirty="0"/>
          </a:p>
        </p:txBody>
      </p:sp>
      <p:pic>
        <p:nvPicPr>
          <p:cNvPr id="23554" name="Picture 2" descr="U:\Fotky\DĚKAN ŠEDO 26.10.12-NA CD\NEW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99" y="2276872"/>
            <a:ext cx="2634602" cy="396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1196752"/>
            <a:ext cx="5310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400" dirty="0" smtClean="0"/>
              <a:t>Příští téma</a:t>
            </a:r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r>
              <a:rPr lang="cs-CZ" sz="4000" b="1" dirty="0" err="1" smtClean="0">
                <a:solidFill>
                  <a:srgbClr val="00A4DE"/>
                </a:solidFill>
              </a:rPr>
              <a:t>MED</a:t>
            </a:r>
            <a:r>
              <a:rPr lang="cs-CZ" sz="4000" b="1" dirty="0" err="1" smtClean="0"/>
              <a:t>ialogy</a:t>
            </a:r>
            <a:endParaRPr lang="cs-CZ" sz="4000" b="1" dirty="0"/>
          </a:p>
          <a:p>
            <a:pPr algn="ctr"/>
            <a:r>
              <a:rPr lang="cs-CZ" sz="3200" b="1" dirty="0" smtClean="0"/>
              <a:t>Alternativní medicína </a:t>
            </a:r>
            <a:r>
              <a:rPr lang="cs-CZ" sz="3200" b="1" dirty="0"/>
              <a:t>v </a:t>
            </a:r>
            <a:r>
              <a:rPr lang="cs-CZ" sz="3200" b="1" dirty="0" smtClean="0"/>
              <a:t>Čechách</a:t>
            </a:r>
          </a:p>
          <a:p>
            <a:pPr algn="ctr"/>
            <a:endParaRPr lang="cs-CZ" sz="3200" dirty="0"/>
          </a:p>
          <a:p>
            <a:pPr algn="ctr"/>
            <a:r>
              <a:rPr lang="cs-CZ" sz="3200" dirty="0" smtClean="0"/>
              <a:t>10. listopadu 2015</a:t>
            </a:r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2276872"/>
            <a:ext cx="54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své otázky pište na </a:t>
            </a:r>
            <a:r>
              <a:rPr lang="cs-CZ" sz="2400" dirty="0" smtClean="0"/>
              <a:t>adresu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b="1" u="sng" dirty="0" smtClean="0">
                <a:solidFill>
                  <a:srgbClr val="00A4DE"/>
                </a:solidFill>
              </a:rPr>
              <a:t>medialogy@lf1.cuni.cz</a:t>
            </a:r>
            <a:endParaRPr lang="cs-CZ" sz="3200" b="1" dirty="0">
              <a:solidFill>
                <a:srgbClr val="00A4DE"/>
              </a:solidFill>
            </a:endParaRPr>
          </a:p>
          <a:p>
            <a:pPr algn="ctr"/>
            <a:r>
              <a:rPr lang="cs-CZ" sz="3200" dirty="0"/>
              <a:t> </a:t>
            </a:r>
          </a:p>
          <a:p>
            <a:pPr algn="ctr"/>
            <a:r>
              <a:rPr lang="cs-CZ" sz="3200" b="1" dirty="0"/>
              <a:t>www.lf1.cuni.cz/medialogy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716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MEDialogy\MEDialogy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92" y="2204864"/>
            <a:ext cx="4169816" cy="9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8000" y="3105150"/>
            <a:ext cx="828000" cy="827906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2106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488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/>
              <a:t>„Nelze doufat v přínos rychlovlaků bez kvalifikované péče o stav kolejí.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Ani </a:t>
            </a:r>
            <a:r>
              <a:rPr lang="cs-CZ" sz="2000" b="1" dirty="0"/>
              <a:t>v medicínských vědách.“</a:t>
            </a:r>
          </a:p>
          <a:p>
            <a:pPr marL="0" indent="0" algn="ctr">
              <a:buNone/>
            </a:pPr>
            <a:r>
              <a:rPr lang="cs-CZ" sz="2000" dirty="0"/>
              <a:t>prof. MUDr. Jan </a:t>
            </a:r>
            <a:r>
              <a:rPr lang="cs-CZ" sz="2000" dirty="0" err="1"/>
              <a:t>Žaloudík</a:t>
            </a:r>
            <a:r>
              <a:rPr lang="cs-CZ" sz="2000" dirty="0"/>
              <a:t>, CSc.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3" descr="Q:\OVK_Dokumenty\MEDialogy\MEDialogy Financování vědy 16.6. 2015\zaloudikj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1" r="11339" b="26203"/>
          <a:stretch/>
        </p:blipFill>
        <p:spPr bwMode="auto">
          <a:xfrm>
            <a:off x="3131351" y="2420888"/>
            <a:ext cx="2881298" cy="396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35248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</a:t>
            </a:r>
            <a:r>
              <a:rPr lang="cs-CZ" sz="2000" b="1" dirty="0"/>
              <a:t>Věda se hodnotit nedá, ale musí.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Bez </a:t>
            </a:r>
            <a:r>
              <a:rPr lang="cs-CZ" sz="2000" b="1" dirty="0"/>
              <a:t>evaluace </a:t>
            </a:r>
            <a:r>
              <a:rPr lang="cs-CZ" sz="2000" b="1" dirty="0" smtClean="0"/>
              <a:t>totiž nelze </a:t>
            </a:r>
            <a:r>
              <a:rPr lang="cs-CZ" sz="2000" b="1" dirty="0"/>
              <a:t>vědu rozumně financovat</a:t>
            </a:r>
            <a:r>
              <a:rPr lang="cs-CZ" sz="2000" b="1" dirty="0" smtClean="0"/>
              <a:t>.“</a:t>
            </a: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doc. RNDr. Jan Konvalinka, CSc.</a:t>
            </a:r>
          </a:p>
          <a:p>
            <a:pPr marL="0" indent="0" algn="ctr">
              <a:buNone/>
            </a:pPr>
            <a:r>
              <a:rPr lang="cs-CZ" sz="2100" b="1" dirty="0" smtClean="0"/>
              <a:t/>
            </a:r>
            <a:br>
              <a:rPr lang="cs-CZ" sz="2100" b="1" dirty="0" smtClean="0"/>
            </a:br>
            <a:r>
              <a:rPr lang="cs-CZ" sz="2200" b="1" dirty="0"/>
              <a:t>	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Q:\OVK_Dokumenty\MEDialogy\MEDialogy Financování vědy 16.6. 2015\Konvalin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r="30513" b="377"/>
          <a:stretch/>
        </p:blipFill>
        <p:spPr bwMode="auto">
          <a:xfrm>
            <a:off x="3117132" y="2276869"/>
            <a:ext cx="2909737" cy="396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/>
          </a:bodyPr>
          <a:lstStyle/>
          <a:p>
            <a:pPr lvl="0"/>
            <a:r>
              <a:rPr lang="cs-CZ" sz="4800" b="1" dirty="0" smtClean="0">
                <a:solidFill>
                  <a:srgbClr val="00A4DE"/>
                </a:solidFill>
              </a:rPr>
              <a:t>Co je a co není věda?</a:t>
            </a:r>
            <a:endParaRPr lang="cs-CZ" sz="4800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51620" y="2276872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4DE"/>
                </a:solidFill>
              </a:rPr>
              <a:t>Věda</a:t>
            </a:r>
            <a:r>
              <a:rPr lang="cs-CZ" sz="2800" dirty="0"/>
              <a:t> jako </a:t>
            </a:r>
            <a:r>
              <a:rPr lang="cs-CZ" sz="2800" dirty="0" smtClean="0"/>
              <a:t>celek</a:t>
            </a:r>
            <a:br>
              <a:rPr lang="cs-CZ" sz="2800" dirty="0" smtClean="0"/>
            </a:br>
            <a:r>
              <a:rPr lang="cs-CZ" sz="2800" dirty="0" smtClean="0"/>
              <a:t>je </a:t>
            </a:r>
            <a:r>
              <a:rPr lang="cs-CZ" sz="2800" dirty="0"/>
              <a:t>systematický způsob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racionálního </a:t>
            </a:r>
            <a:r>
              <a:rPr lang="cs-CZ" sz="2800" dirty="0"/>
              <a:t>poznávání skutečnosti, zaměřený na spolehlivost výsledků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často i na možnosti aplikace a predikce (aplikované vědy</a:t>
            </a:r>
            <a:r>
              <a:rPr lang="cs-CZ" sz="2800" dirty="0" smtClean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9920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6544</TotalTime>
  <Words>482</Words>
  <Application>Microsoft Office PowerPoint</Application>
  <PresentationFormat>Předvádění na obrazovce (4:3)</PresentationFormat>
  <Paragraphs>309</Paragraphs>
  <Slides>52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 s Jedničkou Na Bojišti</vt:lpstr>
      <vt:lpstr>Prezentace aplikace PowerPoint</vt:lpstr>
      <vt:lpstr>Prezentace aplikace PowerPoint</vt:lpstr>
      <vt:lpstr>Hosté:</vt:lpstr>
      <vt:lpstr>Prezentace aplikace PowerPoint</vt:lpstr>
      <vt:lpstr>Prezentace aplikace PowerPoint</vt:lpstr>
      <vt:lpstr>Prezentace aplikace PowerPoint</vt:lpstr>
      <vt:lpstr>Co je a co není věda?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společnost vědu potřebuje?  Kdo na ní má či má mít zájem?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Kdo vědu financuje?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MEDialogy s Jedničkou Na Bojišti</dc:title>
  <dc:creator>User</dc:creator>
  <cp:lastModifiedBy>User</cp:lastModifiedBy>
  <cp:revision>169</cp:revision>
  <cp:lastPrinted>2015-06-12T10:51:37Z</cp:lastPrinted>
  <dcterms:created xsi:type="dcterms:W3CDTF">2014-05-27T09:40:21Z</dcterms:created>
  <dcterms:modified xsi:type="dcterms:W3CDTF">2015-06-18T07:30:09Z</dcterms:modified>
</cp:coreProperties>
</file>