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429" r:id="rId2"/>
    <p:sldId id="256" r:id="rId3"/>
    <p:sldId id="430" r:id="rId4"/>
    <p:sldId id="310" r:id="rId5"/>
    <p:sldId id="257" r:id="rId6"/>
    <p:sldId id="309" r:id="rId7"/>
    <p:sldId id="448" r:id="rId8"/>
    <p:sldId id="374" r:id="rId9"/>
    <p:sldId id="446" r:id="rId10"/>
    <p:sldId id="431" r:id="rId11"/>
    <p:sldId id="432" r:id="rId12"/>
    <p:sldId id="399" r:id="rId13"/>
    <p:sldId id="433" r:id="rId14"/>
    <p:sldId id="417" r:id="rId15"/>
    <p:sldId id="412" r:id="rId16"/>
    <p:sldId id="434" r:id="rId17"/>
    <p:sldId id="450" r:id="rId18"/>
    <p:sldId id="435" r:id="rId19"/>
    <p:sldId id="404" r:id="rId20"/>
    <p:sldId id="436" r:id="rId21"/>
    <p:sldId id="426" r:id="rId22"/>
    <p:sldId id="437" r:id="rId23"/>
    <p:sldId id="438" r:id="rId24"/>
    <p:sldId id="439" r:id="rId25"/>
    <p:sldId id="440" r:id="rId26"/>
    <p:sldId id="445" r:id="rId27"/>
    <p:sldId id="413" r:id="rId28"/>
    <p:sldId id="442" r:id="rId29"/>
    <p:sldId id="364" r:id="rId30"/>
    <p:sldId id="427" r:id="rId31"/>
    <p:sldId id="449" r:id="rId32"/>
    <p:sldId id="443" r:id="rId33"/>
    <p:sldId id="444" r:id="rId34"/>
    <p:sldId id="406" r:id="rId35"/>
    <p:sldId id="428" r:id="rId36"/>
    <p:sldId id="396" r:id="rId37"/>
    <p:sldId id="397" r:id="rId38"/>
    <p:sldId id="398" r:id="rId39"/>
    <p:sldId id="410" r:id="rId4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9A2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100" d="100"/>
          <a:sy n="100" d="100"/>
        </p:scale>
        <p:origin x="-186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499999999999999E-2"/>
          <c:y val="0.42522244094488187"/>
          <c:w val="0.9145833333333333"/>
          <c:h val="0.52229256889763775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zhoubné nádory</c:v>
                </c:pt>
                <c:pt idx="1">
                  <c:v>onemocnění oběhové soustavy (kardiovaskulární a cerebrovaskulární nemoci)</c:v>
                </c:pt>
                <c:pt idx="2">
                  <c:v>nemoci plic, jater, ledvin a otravy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2334563648293963"/>
          <c:y val="1.8749999999999999E-2"/>
          <c:w val="0.78247539370078745"/>
          <c:h val="0.391487450787401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53244064409039038"/>
          <c:y val="1.37193730838457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79287109623869056"/>
          <c:y val="0.13377068002713846"/>
          <c:w val="0.19885291248130765"/>
          <c:h val="0.80989092427326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Doufám, že až budu umírat, …</c:v>
                </c:pt>
              </c:strCache>
            </c:strRef>
          </c:tx>
          <c:invertIfNegative val="0"/>
          <c:cat>
            <c:strRef>
              <c:f>List1!$A$2:$A$8</c:f>
              <c:strCache>
                <c:ptCount val="7"/>
                <c:pt idx="0">
                  <c:v>nebudu přítěží pro ostatní příbuzné</c:v>
                </c:pt>
                <c:pt idx="1">
                  <c:v>budu se moci rozloučit se svými blízkými</c:v>
                </c:pt>
                <c:pt idx="2">
                  <c:v>nebudu závislý na ostatních</c:v>
                </c:pt>
                <c:pt idx="3">
                  <c:v>budu schopen/á rozhodovat o péči/léčbě, jakou ne/chci dostávat</c:v>
                </c:pt>
                <c:pt idx="4">
                  <c:v>budu mít vyřešené finanční otázky</c:v>
                </c:pt>
                <c:pt idx="5">
                  <c:v>budu se cítit připravený/á na smrt </c:v>
                </c:pt>
                <c:pt idx="6">
                  <c:v>budu při vědomí až do konce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90</c:v>
                </c:pt>
                <c:pt idx="1">
                  <c:v>94</c:v>
                </c:pt>
                <c:pt idx="2">
                  <c:v>84</c:v>
                </c:pt>
                <c:pt idx="3">
                  <c:v>82</c:v>
                </c:pt>
                <c:pt idx="4">
                  <c:v>74</c:v>
                </c:pt>
                <c:pt idx="5">
                  <c:v>70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346240"/>
        <c:axId val="91791936"/>
      </c:barChart>
      <c:catAx>
        <c:axId val="463462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cs-CZ"/>
          </a:p>
        </c:txPr>
        <c:crossAx val="91791936"/>
        <c:crosses val="autoZero"/>
        <c:auto val="1"/>
        <c:lblAlgn val="ctr"/>
        <c:lblOffset val="100"/>
        <c:noMultiLvlLbl val="0"/>
      </c:catAx>
      <c:valAx>
        <c:axId val="9179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34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Dobré</a:t>
            </a:r>
            <a:r>
              <a:rPr lang="cs-CZ" baseline="0" dirty="0" smtClean="0"/>
              <a:t> a </a:t>
            </a:r>
            <a:r>
              <a:rPr lang="en-US" dirty="0" err="1" smtClean="0"/>
              <a:t>důstojné</a:t>
            </a:r>
            <a:r>
              <a:rPr lang="en-US" dirty="0" smtClean="0"/>
              <a:t> </a:t>
            </a:r>
            <a:r>
              <a:rPr lang="en-US" dirty="0" err="1"/>
              <a:t>umírání</a:t>
            </a:r>
            <a:r>
              <a:rPr lang="en-US" dirty="0"/>
              <a:t> pro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znamená</a:t>
            </a:r>
            <a:endParaRPr lang="en-US" dirty="0"/>
          </a:p>
        </c:rich>
      </c:tx>
      <c:layout>
        <c:manualLayout>
          <c:xMode val="edge"/>
          <c:yMode val="edge"/>
          <c:x val="0.38429038893298539"/>
          <c:y val="1.98841396586816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6249711579504633"/>
          <c:y val="0.1503407964093732"/>
          <c:w val="0.31209382441870431"/>
          <c:h val="0.80989092427326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Dobré/důstojné umírání pro mě znamená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skonat ve spánku </c:v>
                </c:pt>
                <c:pt idx="1">
                  <c:v>bezbolestně</c:v>
                </c:pt>
                <c:pt idx="2">
                  <c:v>v kruhu rodiny </c:v>
                </c:pt>
                <c:pt idx="3">
                  <c:v>pokud možno rychle </c:v>
                </c:pt>
                <c:pt idx="4">
                  <c:v>se slušným zacházením, respektem a citlivou péčí</c:v>
                </c:pt>
                <c:pt idx="5">
                  <c:v>v domácím prostředí 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21</c:v>
                </c:pt>
                <c:pt idx="3">
                  <c:v>14</c:v>
                </c:pt>
                <c:pt idx="4">
                  <c:v>13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348288"/>
        <c:axId val="33968064"/>
      </c:barChart>
      <c:catAx>
        <c:axId val="4634828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cs-CZ"/>
          </a:p>
        </c:txPr>
        <c:crossAx val="33968064"/>
        <c:crosses val="autoZero"/>
        <c:auto val="1"/>
        <c:lblAlgn val="ctr"/>
        <c:lblOffset val="100"/>
        <c:noMultiLvlLbl val="0"/>
      </c:catAx>
      <c:valAx>
        <c:axId val="33968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34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Při rozhodování o možnosti zajištění domácí péče pro nevyléčitelně nemocného blízkého </a:t>
            </a:r>
            <a:br>
              <a:rPr lang="cs-CZ" dirty="0"/>
            </a:br>
            <a:r>
              <a:rPr lang="cs-CZ" dirty="0"/>
              <a:t>bych nejvíce ocenil</a:t>
            </a:r>
          </a:p>
        </c:rich>
      </c:tx>
      <c:layout>
        <c:manualLayout>
          <c:xMode val="edge"/>
          <c:yMode val="edge"/>
          <c:x val="0.379878720163225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84530854398949562"/>
          <c:y val="0.13377068002713846"/>
          <c:w val="0.14641546934858957"/>
          <c:h val="0.80989092427326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Při rozhodování o možnosti zajištění domácí péče pro nevyléčitelně nemocného blízkého bych nejvíce ocenil</c:v>
                </c:pt>
              </c:strCache>
            </c:strRef>
          </c:tx>
          <c:invertIfNegative val="0"/>
          <c:cat>
            <c:strRef>
              <c:f>List1!$A$2:$A$9</c:f>
              <c:strCache>
                <c:ptCount val="8"/>
                <c:pt idx="0">
                  <c:v>asistenci sestry během dne</c:v>
                </c:pt>
                <c:pt idx="1">
                  <c:v>asistenci lékaře během dne</c:v>
                </c:pt>
                <c:pt idx="2">
                  <c:v>poradenství v sociální administrativě</c:v>
                </c:pt>
                <c:pt idx="3">
                  <c:v>možnost občasného zastoupení jinou pečující osobou, aby měli možnost odpočinku</c:v>
                </c:pt>
                <c:pt idx="4">
                  <c:v>návštěvní služba lékaře v noci</c:v>
                </c:pt>
                <c:pt idx="5">
                  <c:v>pomoc v domácnosti</c:v>
                </c:pt>
                <c:pt idx="6">
                  <c:v>návštěvní služba sestry v noci</c:v>
                </c:pt>
                <c:pt idx="7">
                  <c:v>pomoc někoho, s kým by bylo možné mluvit o duchovních záležitostech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39</c:v>
                </c:pt>
                <c:pt idx="1">
                  <c:v>35</c:v>
                </c:pt>
                <c:pt idx="2">
                  <c:v>39</c:v>
                </c:pt>
                <c:pt idx="3">
                  <c:v>39</c:v>
                </c:pt>
                <c:pt idx="4">
                  <c:v>19</c:v>
                </c:pt>
                <c:pt idx="5">
                  <c:v>18</c:v>
                </c:pt>
                <c:pt idx="6">
                  <c:v>15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347264"/>
        <c:axId val="33970368"/>
      </c:barChart>
      <c:catAx>
        <c:axId val="463472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aseline="0"/>
            </a:pPr>
            <a:endParaRPr lang="cs-CZ"/>
          </a:p>
        </c:txPr>
        <c:crossAx val="33970368"/>
        <c:crosses val="autoZero"/>
        <c:auto val="1"/>
        <c:lblAlgn val="r"/>
        <c:lblOffset val="100"/>
        <c:noMultiLvlLbl val="0"/>
      </c:catAx>
      <c:valAx>
        <c:axId val="3397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34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aseline="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B8423-42D8-4918-9D6F-D2DF91BC22F1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DBF0-7BF7-4ECF-8A30-DEE62DAE85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79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2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93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97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97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0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2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6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4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89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03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29F9-EC81-4899-A0F1-59F6CCA925C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A4DE"/>
                </a:solidFill>
              </a:rPr>
              <a:t>Zamyslete se nad otázkami v dotazníku</a:t>
            </a:r>
            <a:endParaRPr lang="cs-CZ" sz="3600" b="1" dirty="0">
              <a:solidFill>
                <a:srgbClr val="00A4DE"/>
              </a:solidFill>
            </a:endParaRPr>
          </a:p>
        </p:txBody>
      </p:sp>
      <p:pic>
        <p:nvPicPr>
          <p:cNvPr id="24578" name="Picture 2" descr="U:\MEDialogy\MEDialogy 10. 3. 2015\Umírání - dotazní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86860" cy="480169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05050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V </a:t>
            </a:r>
            <a:r>
              <a:rPr lang="cs-CZ" b="1" dirty="0"/>
              <a:t>ČR každoročně umírá zhruba 105 000 </a:t>
            </a:r>
            <a:r>
              <a:rPr lang="cs-CZ" b="1" dirty="0" smtClean="0"/>
              <a:t>lidí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27584" y="33265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Umírání v Čechách</a:t>
            </a:r>
            <a:endParaRPr lang="cs-CZ" sz="2800" b="1" dirty="0">
              <a:solidFill>
                <a:srgbClr val="00A4DE"/>
              </a:solidFill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571339830"/>
              </p:ext>
            </p:extLst>
          </p:nvPr>
        </p:nvGraphicFramePr>
        <p:xfrm>
          <a:off x="1547664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66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" y="908720"/>
            <a:ext cx="90675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444208" y="5815796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STEM/MARK pro Cestu domů 2013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9451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" y="908720"/>
            <a:ext cx="907211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72200" y="5949675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STEM/MARK pro Cestu domů 2013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5044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6" y="826393"/>
            <a:ext cx="8618328" cy="512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72200" y="5949675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STEM/MARK pro Cestu domů 2013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41837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88535" y="260648"/>
            <a:ext cx="3766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Vnímání umírání </a:t>
            </a:r>
            <a:r>
              <a:rPr lang="cs-CZ" sz="2800" b="1" dirty="0">
                <a:solidFill>
                  <a:srgbClr val="00A4DE"/>
                </a:solidFill>
              </a:rPr>
              <a:t>a </a:t>
            </a:r>
            <a:r>
              <a:rPr lang="cs-CZ" sz="2800" b="1" dirty="0" smtClean="0">
                <a:solidFill>
                  <a:srgbClr val="00A4DE"/>
                </a:solidFill>
              </a:rPr>
              <a:t>smrti</a:t>
            </a:r>
          </a:p>
          <a:p>
            <a:pPr algn="ctr"/>
            <a:endParaRPr lang="cs-CZ" sz="1200" b="1" dirty="0" smtClean="0">
              <a:solidFill>
                <a:srgbClr val="00A4DE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9A264A"/>
                </a:solidFill>
              </a:rPr>
              <a:t>naše představy a přání</a:t>
            </a:r>
            <a:endParaRPr lang="cs-CZ" sz="2000" b="1" dirty="0">
              <a:solidFill>
                <a:srgbClr val="9A264A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72200" y="5912208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STEM/MARK pro Cestu domů 2013</a:t>
            </a:r>
            <a:endParaRPr lang="cs-CZ" sz="1000" i="1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219451651"/>
              </p:ext>
            </p:extLst>
          </p:nvPr>
        </p:nvGraphicFramePr>
        <p:xfrm>
          <a:off x="-3780928" y="1791976"/>
          <a:ext cx="12713764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/>
          </a:bodyPr>
          <a:lstStyle/>
          <a:p>
            <a:pPr lvl="0"/>
            <a:r>
              <a:rPr lang="cs-CZ" sz="4800" b="1" dirty="0" smtClean="0">
                <a:solidFill>
                  <a:srgbClr val="00A4DE"/>
                </a:solidFill>
              </a:rPr>
              <a:t>Rozhodnutí zemřít: </a:t>
            </a:r>
            <a:br>
              <a:rPr lang="cs-CZ" sz="4800" b="1" dirty="0" smtClean="0">
                <a:solidFill>
                  <a:srgbClr val="00A4DE"/>
                </a:solidFill>
              </a:rPr>
            </a:br>
            <a:r>
              <a:rPr lang="cs-CZ" sz="4800" b="1" dirty="0" smtClean="0">
                <a:solidFill>
                  <a:srgbClr val="00A4DE"/>
                </a:solidFill>
              </a:rPr>
              <a:t>eutanazie </a:t>
            </a:r>
            <a:r>
              <a:rPr lang="cs-CZ" sz="4800" b="1" dirty="0">
                <a:solidFill>
                  <a:srgbClr val="00A4DE"/>
                </a:solidFill>
              </a:rPr>
              <a:t>ano, č</a:t>
            </a:r>
            <a:r>
              <a:rPr lang="cs-CZ" sz="4800" b="1" dirty="0" smtClean="0">
                <a:solidFill>
                  <a:srgbClr val="00A4DE"/>
                </a:solidFill>
              </a:rPr>
              <a:t>i </a:t>
            </a:r>
            <a:r>
              <a:rPr lang="cs-CZ" sz="4800" b="1" dirty="0">
                <a:solidFill>
                  <a:srgbClr val="00A4DE"/>
                </a:solidFill>
              </a:rPr>
              <a:t>ne?</a:t>
            </a:r>
            <a:r>
              <a:rPr lang="cs-CZ" sz="4800" b="1" dirty="0" smtClean="0">
                <a:solidFill>
                  <a:srgbClr val="00A4DE"/>
                </a:solidFill>
              </a:rPr>
              <a:t/>
            </a:r>
            <a:br>
              <a:rPr lang="cs-CZ" sz="4800" b="1" dirty="0" smtClean="0">
                <a:solidFill>
                  <a:srgbClr val="00A4DE"/>
                </a:solidFill>
              </a:rPr>
            </a:br>
            <a:endParaRPr lang="cs-CZ" dirty="0">
              <a:solidFill>
                <a:srgbClr val="00A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628800"/>
            <a:ext cx="7560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000" dirty="0" smtClean="0"/>
          </a:p>
          <a:p>
            <a:pPr algn="ctr"/>
            <a:r>
              <a:rPr lang="cs-CZ" sz="2400" b="1" dirty="0" smtClean="0"/>
              <a:t>Pod </a:t>
            </a:r>
            <a:r>
              <a:rPr lang="cs-CZ" sz="2400" b="1" dirty="0"/>
              <a:t>pojmem důstojné a dobré umírání si lidé </a:t>
            </a:r>
            <a:r>
              <a:rPr lang="cs-CZ" sz="2400" b="1" dirty="0" smtClean="0"/>
              <a:t>představují </a:t>
            </a:r>
            <a:r>
              <a:rPr lang="cs-CZ" sz="2400" b="1" dirty="0"/>
              <a:t>úmrtí ve spánku, bezbolestně,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rychle </a:t>
            </a:r>
            <a:r>
              <a:rPr lang="cs-CZ" sz="2400" b="1" dirty="0"/>
              <a:t>a s respektem.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Největší </a:t>
            </a:r>
            <a:r>
              <a:rPr lang="cs-CZ" sz="2400" b="1" dirty="0">
                <a:solidFill>
                  <a:srgbClr val="C00000"/>
                </a:solidFill>
              </a:rPr>
              <a:t>strach při umírání mají </a:t>
            </a:r>
            <a:r>
              <a:rPr lang="cs-CZ" sz="2400" b="1" dirty="0" smtClean="0">
                <a:solidFill>
                  <a:srgbClr val="C00000"/>
                </a:solidFill>
              </a:rPr>
              <a:t/>
            </a:r>
            <a:br>
              <a:rPr lang="cs-CZ" sz="2400" b="1" dirty="0" smtClean="0">
                <a:solidFill>
                  <a:srgbClr val="C00000"/>
                </a:solidFill>
              </a:rPr>
            </a:br>
            <a:r>
              <a:rPr lang="cs-CZ" sz="2400" b="1" dirty="0" smtClean="0">
                <a:solidFill>
                  <a:srgbClr val="C00000"/>
                </a:solidFill>
              </a:rPr>
              <a:t>ze </a:t>
            </a:r>
            <a:r>
              <a:rPr lang="cs-CZ" sz="2400" b="1" dirty="0">
                <a:solidFill>
                  <a:srgbClr val="C00000"/>
                </a:solidFill>
              </a:rPr>
              <a:t>ztráty </a:t>
            </a:r>
            <a:r>
              <a:rPr lang="cs-CZ" sz="2400" b="1" dirty="0" smtClean="0">
                <a:solidFill>
                  <a:srgbClr val="C00000"/>
                </a:solidFill>
              </a:rPr>
              <a:t>důstojnosti/soběstačnosti </a:t>
            </a:r>
            <a:r>
              <a:rPr lang="cs-CZ" sz="2400" b="1" dirty="0">
                <a:solidFill>
                  <a:srgbClr val="C00000"/>
                </a:solidFill>
              </a:rPr>
              <a:t>a z bolesti </a:t>
            </a:r>
            <a:r>
              <a:rPr lang="cs-CZ" sz="2400" b="1" dirty="0" smtClean="0">
                <a:solidFill>
                  <a:srgbClr val="C00000"/>
                </a:solidFill>
              </a:rPr>
              <a:t/>
            </a:r>
            <a:br>
              <a:rPr lang="cs-CZ" sz="2400" b="1" dirty="0" smtClean="0">
                <a:solidFill>
                  <a:srgbClr val="C00000"/>
                </a:solidFill>
              </a:rPr>
            </a:br>
            <a:r>
              <a:rPr lang="cs-CZ" sz="2400" b="1" dirty="0" smtClean="0">
                <a:solidFill>
                  <a:srgbClr val="C00000"/>
                </a:solidFill>
              </a:rPr>
              <a:t/>
            </a:r>
            <a:br>
              <a:rPr lang="cs-CZ" sz="2400" b="1" dirty="0" smtClean="0">
                <a:solidFill>
                  <a:srgbClr val="C00000"/>
                </a:solidFill>
              </a:rPr>
            </a:br>
            <a:r>
              <a:rPr lang="cs-CZ" sz="2400" b="1" dirty="0" smtClean="0">
                <a:solidFill>
                  <a:srgbClr val="C00000"/>
                </a:solidFill>
              </a:rPr>
              <a:t>– </a:t>
            </a:r>
            <a:r>
              <a:rPr lang="cs-CZ" sz="2400" b="1" dirty="0">
                <a:solidFill>
                  <a:srgbClr val="C00000"/>
                </a:solidFill>
              </a:rPr>
              <a:t>tedy z věcí, které sami těžko ovlivní. 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algn="ctr"/>
            <a:endParaRPr lang="cs-CZ" sz="2000" dirty="0">
              <a:solidFill>
                <a:srgbClr val="C00000"/>
              </a:solidFill>
            </a:endParaRPr>
          </a:p>
          <a:p>
            <a:pPr algn="ctr"/>
            <a:endParaRPr lang="cs-CZ" sz="2000" dirty="0" smtClean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4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48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„</a:t>
            </a:r>
            <a:r>
              <a:rPr lang="cs-CZ" sz="2000" b="1" dirty="0"/>
              <a:t>Prosit o milosrdnou smrt v mírových podmínkách pokládám za neetické</a:t>
            </a:r>
            <a:r>
              <a:rPr lang="cs-CZ" sz="2000" b="1" dirty="0" smtClean="0"/>
              <a:t>.“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smtClean="0"/>
              <a:t>prof</a:t>
            </a:r>
            <a:r>
              <a:rPr lang="cs-CZ" sz="2000" dirty="0"/>
              <a:t>. RNDr. PhDr. Helena Haškovcová, CSc</a:t>
            </a:r>
            <a:r>
              <a:rPr lang="cs-CZ" sz="2000" dirty="0" smtClean="0"/>
              <a:t>.</a:t>
            </a:r>
            <a:endParaRPr lang="cs-CZ" sz="2000" dirty="0" smtClean="0"/>
          </a:p>
        </p:txBody>
      </p:sp>
      <p:pic>
        <p:nvPicPr>
          <p:cNvPr id="9" name="Picture 2" descr="U:\MEDialogy\MEDialogy 10. 3. 2015\helenaHaskovcova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63" y="2276872"/>
            <a:ext cx="2796675" cy="40321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:\MEDialogy\MEDialogy 10. 3. 2015\1100587_97198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12768" cy="460851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88224" y="59296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 smtClean="0"/>
              <a:t>Zdroj: </a:t>
            </a:r>
            <a:r>
              <a:rPr lang="cs-CZ" sz="1000" i="1" dirty="0" smtClean="0"/>
              <a:t>freeimages.com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7725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88535" y="260648"/>
            <a:ext cx="3766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Vnímání umírání </a:t>
            </a:r>
            <a:r>
              <a:rPr lang="cs-CZ" sz="2800" b="1" dirty="0">
                <a:solidFill>
                  <a:srgbClr val="00A4DE"/>
                </a:solidFill>
              </a:rPr>
              <a:t>a </a:t>
            </a:r>
            <a:r>
              <a:rPr lang="cs-CZ" sz="2800" b="1" dirty="0" smtClean="0">
                <a:solidFill>
                  <a:srgbClr val="00A4DE"/>
                </a:solidFill>
              </a:rPr>
              <a:t>smrti</a:t>
            </a:r>
          </a:p>
          <a:p>
            <a:pPr algn="ctr"/>
            <a:endParaRPr lang="cs-CZ" sz="1200" b="1" dirty="0" smtClean="0">
              <a:solidFill>
                <a:srgbClr val="00A4DE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9A264A"/>
                </a:solidFill>
              </a:rPr>
              <a:t>naše představy a přání</a:t>
            </a:r>
            <a:endParaRPr lang="cs-CZ" sz="2000" b="1" dirty="0">
              <a:solidFill>
                <a:srgbClr val="9A264A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72200" y="5912208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STEM/MARK pro Cestu domů 2013</a:t>
            </a:r>
            <a:endParaRPr lang="cs-CZ" sz="1000" i="1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400548423"/>
              </p:ext>
            </p:extLst>
          </p:nvPr>
        </p:nvGraphicFramePr>
        <p:xfrm>
          <a:off x="-1836712" y="1844824"/>
          <a:ext cx="10657183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4000" b="1" dirty="0"/>
              <a:t>s Jedničkou Na Bojišti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sz="4400" b="1" dirty="0" smtClean="0">
                <a:solidFill>
                  <a:srgbClr val="00A4DE"/>
                </a:solidFill>
              </a:rPr>
              <a:t>Umírání v Čechách</a:t>
            </a:r>
            <a:endParaRPr lang="cs-CZ" sz="4400" dirty="0">
              <a:solidFill>
                <a:srgbClr val="00A4DE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10. března 2015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 descr="U:\MEDialogy\MEDialogy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06" y="1560277"/>
            <a:ext cx="3832988" cy="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40466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A4DE"/>
                </a:solidFill>
              </a:rPr>
              <a:t>Služby nezbytné pro </a:t>
            </a:r>
            <a:r>
              <a:rPr lang="cs-CZ" sz="2000" b="1" dirty="0">
                <a:solidFill>
                  <a:srgbClr val="00A4DE"/>
                </a:solidFill>
              </a:rPr>
              <a:t>zajištění domácí </a:t>
            </a:r>
            <a:r>
              <a:rPr lang="cs-CZ" sz="2000" b="1" dirty="0" smtClean="0">
                <a:solidFill>
                  <a:srgbClr val="00A4DE"/>
                </a:solidFill>
              </a:rPr>
              <a:t>péče</a:t>
            </a:r>
          </a:p>
          <a:p>
            <a:pPr algn="ctr"/>
            <a:r>
              <a:rPr lang="cs-CZ" sz="2000" b="1" dirty="0" smtClean="0">
                <a:solidFill>
                  <a:srgbClr val="9A264A"/>
                </a:solidFill>
              </a:rPr>
              <a:t>naše představy a přání</a:t>
            </a:r>
            <a:endParaRPr lang="cs-CZ" sz="2000" b="1" dirty="0">
              <a:solidFill>
                <a:srgbClr val="9A264A"/>
              </a:solidFill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230856615"/>
              </p:ext>
            </p:extLst>
          </p:nvPr>
        </p:nvGraphicFramePr>
        <p:xfrm>
          <a:off x="-4789040" y="1556792"/>
          <a:ext cx="13793884" cy="507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6237312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STEM/MARK pro Cestu domů 2013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41736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„Právo </a:t>
            </a:r>
            <a:r>
              <a:rPr lang="cs-CZ" sz="2000" b="1" dirty="0"/>
              <a:t>pacienta nebýt léčen je </a:t>
            </a:r>
            <a:r>
              <a:rPr lang="cs-CZ" sz="2000" b="1" dirty="0" smtClean="0"/>
              <a:t>silnější než </a:t>
            </a:r>
            <a:r>
              <a:rPr lang="cs-CZ" sz="2000" b="1" dirty="0"/>
              <a:t>povinnost lékaře léčit</a:t>
            </a:r>
            <a:r>
              <a:rPr lang="cs-CZ" sz="2000" b="1" dirty="0" smtClean="0"/>
              <a:t>.</a:t>
            </a:r>
          </a:p>
          <a:p>
            <a:pPr marL="0" indent="0" algn="ctr">
              <a:buNone/>
            </a:pPr>
            <a:r>
              <a:rPr lang="cs-CZ" sz="2000" b="1" dirty="0" smtClean="0"/>
              <a:t>Dříve </a:t>
            </a:r>
            <a:r>
              <a:rPr lang="cs-CZ" sz="2000" b="1" dirty="0"/>
              <a:t>vyslovené přání má tedy přednost i před život zachraňujícími výkony. Jeho nerespektování naopak může vést ke vzniku právní odpovědnosti poskytovatele zdravotních služeb,““</a:t>
            </a:r>
          </a:p>
          <a:p>
            <a:pPr marL="0" indent="0" algn="ctr">
              <a:buNone/>
            </a:pPr>
            <a:r>
              <a:rPr lang="cs-CZ" sz="2000" dirty="0" smtClean="0"/>
              <a:t>MUDr</a:t>
            </a:r>
            <a:r>
              <a:rPr lang="cs-CZ" sz="2000" dirty="0"/>
              <a:t>. Mgr. Jolana Těšinová,</a:t>
            </a:r>
          </a:p>
          <a:p>
            <a:pPr marL="0" indent="0" algn="ctr">
              <a:buNone/>
            </a:pPr>
            <a:r>
              <a:rPr lang="cs-CZ" sz="2000" dirty="0"/>
              <a:t>přednostka Ústavu veřejného zdravotnictví a medicínského práva 1. LF UK</a:t>
            </a:r>
          </a:p>
          <a:p>
            <a:pPr marL="0" indent="0" algn="ctr">
              <a:buNone/>
            </a:pPr>
            <a:endParaRPr lang="cs-CZ" sz="2000" dirty="0"/>
          </a:p>
        </p:txBody>
      </p:sp>
      <p:pic>
        <p:nvPicPr>
          <p:cNvPr id="21506" name="Picture 2" descr="U:\MEDialogy\MEDialogy 10. 3. 2015\Jolana Těšinov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03" y="3140968"/>
            <a:ext cx="2136394" cy="320554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Dříve vyslovené přání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196752"/>
            <a:ext cx="85561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9A264A"/>
                </a:solidFill>
              </a:rPr>
              <a:t>(</a:t>
            </a:r>
            <a:r>
              <a:rPr lang="cs-CZ" dirty="0" err="1">
                <a:solidFill>
                  <a:srgbClr val="9A264A"/>
                </a:solidFill>
              </a:rPr>
              <a:t>living</a:t>
            </a:r>
            <a:r>
              <a:rPr lang="cs-CZ" dirty="0">
                <a:solidFill>
                  <a:srgbClr val="9A264A"/>
                </a:solidFill>
              </a:rPr>
              <a:t> </a:t>
            </a:r>
            <a:r>
              <a:rPr lang="cs-CZ" dirty="0" err="1">
                <a:solidFill>
                  <a:srgbClr val="9A264A"/>
                </a:solidFill>
              </a:rPr>
              <a:t>will</a:t>
            </a:r>
            <a:r>
              <a:rPr lang="cs-CZ" dirty="0">
                <a:solidFill>
                  <a:srgbClr val="9A264A"/>
                </a:solidFill>
              </a:rPr>
              <a:t>, </a:t>
            </a:r>
            <a:r>
              <a:rPr lang="cs-CZ" dirty="0" err="1" smtClean="0">
                <a:solidFill>
                  <a:srgbClr val="9A264A"/>
                </a:solidFill>
              </a:rPr>
              <a:t>Patientenverfugung</a:t>
            </a:r>
            <a:r>
              <a:rPr lang="cs-CZ" dirty="0" smtClean="0">
                <a:solidFill>
                  <a:srgbClr val="9A264A"/>
                </a:solidFill>
              </a:rPr>
              <a:t>)</a:t>
            </a:r>
          </a:p>
          <a:p>
            <a:pPr algn="ctr"/>
            <a:r>
              <a:rPr lang="cs-CZ" dirty="0" smtClean="0">
                <a:solidFill>
                  <a:srgbClr val="9A264A"/>
                </a:solidFill>
              </a:rPr>
              <a:t>má </a:t>
            </a:r>
            <a:r>
              <a:rPr lang="cs-CZ" dirty="0">
                <a:solidFill>
                  <a:srgbClr val="9A264A"/>
                </a:solidFill>
              </a:rPr>
              <a:t>platit v situacích, kdy nemocný není schopen sám osobně sdělit svá přání. </a:t>
            </a:r>
            <a:r>
              <a:rPr lang="cs-CZ" dirty="0" smtClean="0">
                <a:solidFill>
                  <a:srgbClr val="9A264A"/>
                </a:solidFill>
              </a:rPr>
              <a:t/>
            </a:r>
            <a:br>
              <a:rPr lang="cs-CZ" dirty="0" smtClean="0">
                <a:solidFill>
                  <a:srgbClr val="9A264A"/>
                </a:solidFill>
              </a:rPr>
            </a:br>
            <a:endParaRPr lang="cs-CZ" dirty="0" smtClean="0">
              <a:solidFill>
                <a:srgbClr val="9A264A"/>
              </a:solidFill>
            </a:endParaRPr>
          </a:p>
          <a:p>
            <a:pPr algn="ctr"/>
            <a:endParaRPr lang="cs-CZ" dirty="0" smtClean="0">
              <a:solidFill>
                <a:srgbClr val="9A264A"/>
              </a:solidFill>
            </a:endParaRPr>
          </a:p>
          <a:p>
            <a:pPr algn="ctr"/>
            <a:r>
              <a:rPr lang="cs-CZ" dirty="0" smtClean="0"/>
              <a:t>Nemocnému to umožňuje</a:t>
            </a:r>
            <a:r>
              <a:rPr lang="cs-CZ" dirty="0"/>
              <a:t>, aby předem, při plném vědomí, </a:t>
            </a:r>
            <a:endParaRPr lang="cs-CZ" dirty="0" smtClean="0"/>
          </a:p>
          <a:p>
            <a:pPr algn="ctr"/>
            <a:r>
              <a:rPr lang="cs-CZ" dirty="0" smtClean="0"/>
              <a:t>dokud </a:t>
            </a:r>
            <a:r>
              <a:rPr lang="cs-CZ" dirty="0"/>
              <a:t>je schopen se vědomě rozhodnout a vyjádřit, </a:t>
            </a:r>
            <a:endParaRPr lang="cs-CZ" dirty="0" smtClean="0"/>
          </a:p>
          <a:p>
            <a:pPr algn="ctr"/>
            <a:r>
              <a:rPr lang="cs-CZ" dirty="0" smtClean="0"/>
              <a:t>učinil </a:t>
            </a:r>
            <a:r>
              <a:rPr lang="cs-CZ" dirty="0"/>
              <a:t>písemná opatření týkající se jeho léčby a popř. procesu umírání. </a:t>
            </a:r>
            <a:endParaRPr lang="cs-CZ" dirty="0" smtClean="0"/>
          </a:p>
          <a:p>
            <a:pPr algn="ctr"/>
            <a:r>
              <a:rPr lang="cs-CZ" dirty="0" smtClean="0"/>
              <a:t>V </a:t>
            </a:r>
            <a:r>
              <a:rPr lang="cs-CZ" dirty="0"/>
              <a:t>takovém dokumentu autor písemně stanoví, jaké zákroky odmítá v případě, </a:t>
            </a:r>
            <a:endParaRPr lang="cs-CZ" dirty="0" smtClean="0"/>
          </a:p>
          <a:p>
            <a:pPr algn="ctr"/>
            <a:r>
              <a:rPr lang="cs-CZ" dirty="0" smtClean="0"/>
              <a:t>že </a:t>
            </a:r>
            <a:r>
              <a:rPr lang="cs-CZ" dirty="0"/>
              <a:t>by utrpěl smrtelný úraz či onemocněl nevyléčitelnou nemocí. </a:t>
            </a:r>
          </a:p>
          <a:p>
            <a:pPr algn="ctr"/>
            <a:endParaRPr lang="cs-CZ" b="1" dirty="0" smtClean="0">
              <a:solidFill>
                <a:srgbClr val="9A264A"/>
              </a:solidFill>
            </a:endParaRPr>
          </a:p>
          <a:p>
            <a:pPr algn="ctr"/>
            <a:endParaRPr lang="cs-CZ" b="1" dirty="0" smtClean="0">
              <a:solidFill>
                <a:srgbClr val="9A264A"/>
              </a:solidFill>
            </a:endParaRPr>
          </a:p>
          <a:p>
            <a:pPr algn="ctr"/>
            <a:endParaRPr lang="cs-CZ" b="1" dirty="0">
              <a:solidFill>
                <a:srgbClr val="9A264A"/>
              </a:solidFill>
            </a:endParaRPr>
          </a:p>
          <a:p>
            <a:pPr algn="ctr"/>
            <a:r>
              <a:rPr lang="cs-CZ" b="1" dirty="0"/>
              <a:t>Tento institut má </a:t>
            </a:r>
            <a:r>
              <a:rPr lang="cs-CZ" b="1" dirty="0" smtClean="0"/>
              <a:t>v ČR oporu </a:t>
            </a:r>
            <a:r>
              <a:rPr lang="cs-CZ" b="1" dirty="0"/>
              <a:t>v zákoně o zdravotních službách účinném od 1. dubna 2012 (č. 372/2011 Sb., o zdravotních službách a podmínkách jejich poskytování).</a:t>
            </a:r>
          </a:p>
          <a:p>
            <a:pPr algn="ctr"/>
            <a:endParaRPr lang="cs-CZ" b="1" dirty="0" smtClean="0">
              <a:solidFill>
                <a:srgbClr val="9A264A"/>
              </a:solidFill>
            </a:endParaRPr>
          </a:p>
          <a:p>
            <a:pPr algn="ctr"/>
            <a:r>
              <a:rPr lang="cs-CZ" i="1" dirty="0"/>
              <a:t>Dříve vyslovené přání je využíváno nejčastěji v těchto situacích: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odmítnutí </a:t>
            </a:r>
            <a:r>
              <a:rPr lang="cs-CZ" i="1" dirty="0"/>
              <a:t>transfúze krve, resuscitace, chemoterapie, odpojení od přístroje.</a:t>
            </a:r>
            <a:endParaRPr lang="cs-CZ" b="1" i="1" dirty="0">
              <a:solidFill>
                <a:srgbClr val="9A2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Prodlužování života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980728"/>
            <a:ext cx="85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9A264A"/>
                </a:solidFill>
              </a:rPr>
              <a:t>Většina veřejnosti i lékařů nesouhlasí s prodlužováním života za </a:t>
            </a:r>
            <a:r>
              <a:rPr lang="cs-CZ" dirty="0" smtClean="0">
                <a:solidFill>
                  <a:srgbClr val="9A264A"/>
                </a:solidFill>
              </a:rPr>
              <a:t>každou cenu.</a:t>
            </a:r>
            <a:endParaRPr lang="cs-CZ" b="1" dirty="0">
              <a:solidFill>
                <a:srgbClr val="9A264A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50185" y="6237312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STEM/MARK pro Cestu domů 2013</a:t>
            </a:r>
            <a:endParaRPr lang="cs-CZ" sz="1000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3" y="1556792"/>
            <a:ext cx="8431535" cy="46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6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34076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z </a:t>
            </a:r>
            <a:r>
              <a:rPr lang="cs-CZ" b="1" dirty="0" smtClean="0"/>
              <a:t>řečtiny „dobrá </a:t>
            </a:r>
            <a:r>
              <a:rPr lang="cs-CZ" b="1" dirty="0"/>
              <a:t>smrt</a:t>
            </a:r>
            <a:r>
              <a:rPr lang="cs-CZ" b="1" dirty="0" smtClean="0"/>
              <a:t>“</a:t>
            </a:r>
          </a:p>
          <a:p>
            <a:pPr algn="ctr"/>
            <a:r>
              <a:rPr lang="cs-CZ" b="1" i="1" dirty="0" err="1" smtClean="0"/>
              <a:t>ευ</a:t>
            </a:r>
            <a:r>
              <a:rPr lang="cs-CZ" b="1" dirty="0" smtClean="0"/>
              <a:t> </a:t>
            </a:r>
            <a:r>
              <a:rPr lang="cs-CZ" b="1" dirty="0"/>
              <a:t>(</a:t>
            </a:r>
            <a:r>
              <a:rPr lang="cs-CZ" b="1" dirty="0" err="1" smtClean="0"/>
              <a:t>eu</a:t>
            </a:r>
            <a:r>
              <a:rPr lang="cs-CZ" b="1" dirty="0" smtClean="0"/>
              <a:t>) – dobrá + </a:t>
            </a:r>
            <a:r>
              <a:rPr lang="cs-CZ" b="1" i="1" dirty="0" err="1"/>
              <a:t>θάν</a:t>
            </a:r>
            <a:r>
              <a:rPr lang="cs-CZ" b="1" i="1" dirty="0"/>
              <a:t>ατος</a:t>
            </a:r>
            <a:r>
              <a:rPr lang="cs-CZ" b="1" dirty="0"/>
              <a:t> </a:t>
            </a:r>
            <a:r>
              <a:rPr lang="cs-CZ" b="1" dirty="0" smtClean="0"/>
              <a:t>(thanatos) – smrt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algn="just"/>
            <a:r>
              <a:rPr lang="cs-CZ" dirty="0" smtClean="0"/>
              <a:t>Vědomé </a:t>
            </a:r>
            <a:r>
              <a:rPr lang="cs-CZ" dirty="0"/>
              <a:t>a úmyslné usmrcení člověk na jeho žádost a z </a:t>
            </a:r>
            <a:r>
              <a:rPr lang="cs-CZ" dirty="0" smtClean="0"/>
              <a:t>lítosti, poskytnutí </a:t>
            </a:r>
            <a:r>
              <a:rPr lang="cs-CZ" dirty="0"/>
              <a:t>„</a:t>
            </a:r>
            <a:r>
              <a:rPr lang="cs-CZ" dirty="0" smtClean="0"/>
              <a:t>dobré smrti</a:t>
            </a:r>
            <a:r>
              <a:rPr lang="cs-CZ" dirty="0"/>
              <a:t>“. </a:t>
            </a:r>
            <a:r>
              <a:rPr lang="cs-CZ" dirty="0" smtClean="0"/>
              <a:t>Usmrcení </a:t>
            </a:r>
            <a:r>
              <a:rPr lang="cs-CZ" dirty="0"/>
              <a:t>je zpravidla provedeno lékařem humánním a rychlým způsobem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v </a:t>
            </a:r>
            <a:r>
              <a:rPr lang="cs-CZ" dirty="0"/>
              <a:t>naprosto bezvýchodné situaci, která v sobě zahrnuje nevyléčitelnou </a:t>
            </a:r>
            <a:r>
              <a:rPr lang="cs-CZ" dirty="0" smtClean="0"/>
              <a:t>chorobu směřující </a:t>
            </a:r>
            <a:r>
              <a:rPr lang="cs-CZ" dirty="0"/>
              <a:t>k smrti a nezvladatelné bolesti</a:t>
            </a:r>
            <a:r>
              <a:rPr lang="cs-CZ" dirty="0" smtClean="0"/>
              <a:t>.</a:t>
            </a:r>
          </a:p>
          <a:p>
            <a:pPr algn="ctr"/>
            <a:endParaRPr lang="cs-CZ" dirty="0"/>
          </a:p>
          <a:p>
            <a:r>
              <a:rPr lang="cs-CZ" b="1" dirty="0" smtClean="0"/>
              <a:t>Podmínky hodnocení jako eutanazie (nikoliv vražda):</a:t>
            </a:r>
            <a:endParaRPr lang="cs-CZ" b="1" dirty="0"/>
          </a:p>
          <a:p>
            <a:pPr marL="742950" lvl="1" indent="-285750">
              <a:buBlip>
                <a:blip r:embed="rId2"/>
              </a:buBlip>
            </a:pPr>
            <a:r>
              <a:rPr lang="pt-BR" dirty="0" smtClean="0"/>
              <a:t>usmrcení </a:t>
            </a:r>
            <a:r>
              <a:rPr lang="pt-BR" dirty="0"/>
              <a:t>se provádí na žádost pacienta</a:t>
            </a:r>
          </a:p>
          <a:p>
            <a:pPr marL="742950" lvl="1" indent="-285750">
              <a:buBlip>
                <a:blip r:embed="rId2"/>
              </a:buBlip>
            </a:pPr>
            <a:r>
              <a:rPr lang="cs-CZ" dirty="0" smtClean="0"/>
              <a:t>pacient </a:t>
            </a:r>
            <a:r>
              <a:rPr lang="cs-CZ" dirty="0"/>
              <a:t>se nachází ve stavu nezvladatelných bolestí bez naděje na </a:t>
            </a:r>
            <a:r>
              <a:rPr lang="cs-CZ" dirty="0" smtClean="0"/>
              <a:t>zlepšení stavu</a:t>
            </a:r>
            <a:endParaRPr lang="cs-CZ" dirty="0"/>
          </a:p>
          <a:p>
            <a:pPr marL="742950" lvl="1" indent="-285750">
              <a:buBlip>
                <a:blip r:embed="rId2"/>
              </a:buBlip>
            </a:pPr>
            <a:r>
              <a:rPr lang="cs-CZ" dirty="0" smtClean="0"/>
              <a:t>pacient </a:t>
            </a:r>
            <a:r>
              <a:rPr lang="cs-CZ" dirty="0"/>
              <a:t>se nachází v terminálním stadiu smrtelné choroby</a:t>
            </a:r>
          </a:p>
          <a:p>
            <a:pPr marL="742950" lvl="1" indent="-285750">
              <a:buBlip>
                <a:blip r:embed="rId2"/>
              </a:buBlip>
            </a:pPr>
            <a:r>
              <a:rPr lang="cs-CZ" dirty="0" smtClean="0"/>
              <a:t>motiv </a:t>
            </a:r>
            <a:r>
              <a:rPr lang="cs-CZ" dirty="0"/>
              <a:t>usmrcení pacienta je výhradně lítost a soucit</a:t>
            </a:r>
          </a:p>
          <a:p>
            <a:pPr marL="742950" lvl="1" indent="-285750">
              <a:buBlip>
                <a:blip r:embed="rId2"/>
              </a:buBlip>
            </a:pPr>
            <a:r>
              <a:rPr lang="cs-CZ" dirty="0" smtClean="0"/>
              <a:t>usmrcení </a:t>
            </a:r>
            <a:r>
              <a:rPr lang="cs-CZ" dirty="0"/>
              <a:t>musí být provedeno lékařem odborně a humánně</a:t>
            </a:r>
          </a:p>
        </p:txBody>
      </p:sp>
      <p:sp>
        <p:nvSpPr>
          <p:cNvPr id="3" name="Obdélník 2"/>
          <p:cNvSpPr/>
          <p:nvPr/>
        </p:nvSpPr>
        <p:spPr>
          <a:xfrm>
            <a:off x="827584" y="33265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Eutanazie</a:t>
            </a:r>
            <a:endParaRPr lang="cs-CZ" sz="2800" b="1" dirty="0">
              <a:solidFill>
                <a:srgbClr val="00A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11560" y="199783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cs-CZ" sz="2000" b="1" dirty="0"/>
              <a:t>Belgie</a:t>
            </a:r>
            <a:r>
              <a:rPr lang="cs-CZ" sz="2000" dirty="0"/>
              <a:t> (od </a:t>
            </a:r>
            <a:r>
              <a:rPr lang="cs-CZ" sz="2000" dirty="0" smtClean="0"/>
              <a:t>r. 2002</a:t>
            </a:r>
            <a:r>
              <a:rPr lang="cs-CZ" sz="2000" dirty="0"/>
              <a:t>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	* 2011 – 1133 pacientů</a:t>
            </a:r>
            <a:br>
              <a:rPr lang="cs-CZ" sz="2000" dirty="0" smtClean="0"/>
            </a:br>
            <a:r>
              <a:rPr lang="cs-CZ" sz="2000" dirty="0" smtClean="0"/>
              <a:t>	* 2012 – </a:t>
            </a:r>
            <a:r>
              <a:rPr lang="cs-CZ" sz="2000" dirty="0"/>
              <a:t>1 432 </a:t>
            </a:r>
            <a:r>
              <a:rPr lang="cs-CZ" sz="2000" dirty="0" smtClean="0"/>
              <a:t>pacientů (+ 25 % = 2 % všech úmrtí)</a:t>
            </a:r>
            <a:br>
              <a:rPr lang="cs-CZ" sz="2000" dirty="0" smtClean="0"/>
            </a:br>
            <a:r>
              <a:rPr lang="cs-CZ" sz="2000" dirty="0" smtClean="0"/>
              <a:t>	* 2014 Belgie se stala </a:t>
            </a:r>
            <a:r>
              <a:rPr lang="cs-CZ" sz="2000" dirty="0"/>
              <a:t>první zemí na světě, kde byla legalizována </a:t>
            </a:r>
            <a:r>
              <a:rPr lang="cs-CZ" sz="2000" dirty="0" smtClean="0"/>
              <a:t>	             dětská </a:t>
            </a:r>
            <a:r>
              <a:rPr lang="cs-CZ" sz="2000" dirty="0"/>
              <a:t>eutanázie bez ohledu na věk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endParaRPr lang="cs-CZ" sz="2000" dirty="0" smtClean="0"/>
          </a:p>
          <a:p>
            <a:pPr marL="285750" indent="-285750">
              <a:buBlip>
                <a:blip r:embed="rId2"/>
              </a:buBlip>
            </a:pPr>
            <a:r>
              <a:rPr lang="cs-CZ" sz="2000" b="1" dirty="0" smtClean="0"/>
              <a:t>Lucembursko</a:t>
            </a:r>
            <a:r>
              <a:rPr lang="cs-CZ" sz="2000" dirty="0" smtClean="0"/>
              <a:t> </a:t>
            </a:r>
            <a:r>
              <a:rPr lang="cs-CZ" sz="2000" dirty="0"/>
              <a:t>(od </a:t>
            </a:r>
            <a:r>
              <a:rPr lang="cs-CZ" sz="2000" dirty="0" smtClean="0"/>
              <a:t>r. 2009)</a:t>
            </a:r>
            <a:br>
              <a:rPr lang="cs-CZ" sz="2000" dirty="0" smtClean="0"/>
            </a:br>
            <a:endParaRPr lang="cs-CZ" sz="2000" dirty="0" smtClean="0"/>
          </a:p>
          <a:p>
            <a:pPr marL="285750" indent="-285750">
              <a:buBlip>
                <a:blip r:embed="rId2"/>
              </a:buBlip>
            </a:pPr>
            <a:r>
              <a:rPr lang="cs-CZ" sz="2000" b="1" dirty="0" smtClean="0"/>
              <a:t>Nizozemí</a:t>
            </a:r>
            <a:r>
              <a:rPr lang="cs-CZ" sz="2000" dirty="0" smtClean="0"/>
              <a:t> </a:t>
            </a:r>
            <a:r>
              <a:rPr lang="cs-CZ" sz="2000" dirty="0"/>
              <a:t>(od </a:t>
            </a:r>
            <a:r>
              <a:rPr lang="cs-CZ" sz="2000" dirty="0" smtClean="0"/>
              <a:t>r. 2002 )</a:t>
            </a:r>
            <a:endParaRPr lang="cs-CZ" sz="2000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3265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A4DE"/>
                </a:solidFill>
              </a:rPr>
              <a:t>Státy, ve kterých je eutanazie tolerována</a:t>
            </a:r>
            <a:endParaRPr lang="cs-CZ" sz="2400" b="1" dirty="0">
              <a:solidFill>
                <a:srgbClr val="00A4D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96136" y="558924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cs.wikipedia.org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4581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:\MEDialogy\MEDialogy 10. 3. 2015\833821_10974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92" y="890718"/>
            <a:ext cx="4439816" cy="554977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03226" y="6207397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 smtClean="0"/>
              <a:t>Zdroj: </a:t>
            </a:r>
            <a:r>
              <a:rPr lang="cs-CZ" sz="1000" i="1" dirty="0" smtClean="0"/>
              <a:t>freeimages.com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391922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/>
          </a:bodyPr>
          <a:lstStyle/>
          <a:p>
            <a:pPr lvl="0"/>
            <a:r>
              <a:rPr lang="cs-CZ" sz="4800" b="1" dirty="0">
                <a:solidFill>
                  <a:srgbClr val="00A4DE"/>
                </a:solidFill>
              </a:rPr>
              <a:t>E</a:t>
            </a:r>
            <a:r>
              <a:rPr lang="cs-CZ" sz="4800" b="1" dirty="0" smtClean="0">
                <a:solidFill>
                  <a:srgbClr val="00A4DE"/>
                </a:solidFill>
              </a:rPr>
              <a:t>tika umírání </a:t>
            </a:r>
            <a:br>
              <a:rPr lang="cs-CZ" sz="4800" b="1" dirty="0" smtClean="0">
                <a:solidFill>
                  <a:srgbClr val="00A4DE"/>
                </a:solidFill>
              </a:rPr>
            </a:br>
            <a:r>
              <a:rPr lang="cs-CZ" sz="4800" b="1" dirty="0" smtClean="0">
                <a:solidFill>
                  <a:srgbClr val="00A4DE"/>
                </a:solidFill>
              </a:rPr>
              <a:t>pro </a:t>
            </a:r>
            <a:r>
              <a:rPr lang="cs-CZ" sz="4800" b="1" dirty="0">
                <a:solidFill>
                  <a:srgbClr val="00A4DE"/>
                </a:solidFill>
              </a:rPr>
              <a:t>studenty</a:t>
            </a:r>
          </a:p>
        </p:txBody>
      </p:sp>
    </p:spTree>
    <p:extLst>
      <p:ext uri="{BB962C8B-B14F-4D97-AF65-F5344CB8AC3E}">
        <p14:creationId xmlns:p14="http://schemas.microsoft.com/office/powerpoint/2010/main" val="7331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2427" y="1340768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3</a:t>
            </a:r>
            <a:r>
              <a:rPr lang="cs-CZ" b="1" u="sng" dirty="0"/>
              <a:t>. </a:t>
            </a:r>
            <a:r>
              <a:rPr lang="cs-CZ" b="1" u="sng" dirty="0" smtClean="0"/>
              <a:t>ročník</a:t>
            </a:r>
            <a:endParaRPr lang="cs-CZ" dirty="0"/>
          </a:p>
          <a:p>
            <a:pPr marL="742950" lvl="1" indent="-285750">
              <a:buClr>
                <a:srgbClr val="00A4DE"/>
              </a:buClr>
              <a:buFont typeface="Arial" panose="020B0604020202020204" pitchFamily="34" charset="0"/>
              <a:buChar char="•"/>
            </a:pPr>
            <a:r>
              <a:rPr lang="cs-CZ" b="1" dirty="0"/>
              <a:t>Lékařská psychologie a psychoterapie </a:t>
            </a:r>
            <a:r>
              <a:rPr lang="cs-CZ" dirty="0" smtClean="0"/>
              <a:t>– dvouhodinový </a:t>
            </a:r>
            <a:r>
              <a:rPr lang="cs-CZ" dirty="0"/>
              <a:t>seminář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projekce </a:t>
            </a:r>
            <a:r>
              <a:rPr lang="cs-CZ" dirty="0"/>
              <a:t>výukového filmu, který obsahuje postoje k umírání ze strany lékařů, sester i nemocných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– „nácvik“ </a:t>
            </a:r>
            <a:r>
              <a:rPr lang="cs-CZ" dirty="0"/>
              <a:t>resp. </a:t>
            </a:r>
            <a:r>
              <a:rPr lang="cs-CZ" dirty="0" smtClean="0"/>
              <a:t>taktika </a:t>
            </a:r>
            <a:r>
              <a:rPr lang="cs-CZ" dirty="0"/>
              <a:t>rozhovoru při sdělování </a:t>
            </a:r>
            <a:r>
              <a:rPr lang="cs-CZ" dirty="0" smtClean="0"/>
              <a:t>nepříznivé prognózy  </a:t>
            </a:r>
            <a:endParaRPr lang="cs-CZ" dirty="0"/>
          </a:p>
          <a:p>
            <a:r>
              <a:rPr lang="cs-CZ" b="1" u="sng" dirty="0" smtClean="0"/>
              <a:t>4</a:t>
            </a:r>
            <a:r>
              <a:rPr lang="cs-CZ" b="1" u="sng" dirty="0"/>
              <a:t>. </a:t>
            </a:r>
            <a:r>
              <a:rPr lang="cs-CZ" b="1" u="sng" dirty="0" smtClean="0"/>
              <a:t>ročník</a:t>
            </a:r>
          </a:p>
          <a:p>
            <a:pPr marL="742950" lvl="1" indent="-285750">
              <a:buClr>
                <a:srgbClr val="00A4DE"/>
              </a:buClr>
              <a:buFont typeface="Arial" panose="020B0604020202020204" pitchFamily="34" charset="0"/>
              <a:buChar char="•"/>
            </a:pPr>
            <a:r>
              <a:rPr lang="cs-CZ" b="1" dirty="0"/>
              <a:t>Bio</a:t>
            </a:r>
            <a:r>
              <a:rPr lang="cs-CZ" b="1" dirty="0" smtClean="0"/>
              <a:t>etika 2 </a:t>
            </a:r>
            <a:r>
              <a:rPr lang="cs-CZ" dirty="0" smtClean="0"/>
              <a:t>– </a:t>
            </a:r>
            <a:r>
              <a:rPr lang="cs-CZ" dirty="0"/>
              <a:t>čtyřhodinový seminář „Etika konce života“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přednáška</a:t>
            </a:r>
            <a:br>
              <a:rPr lang="cs-CZ" dirty="0" smtClean="0"/>
            </a:br>
            <a:r>
              <a:rPr lang="cs-CZ" dirty="0" smtClean="0"/>
              <a:t>– navazující stáž </a:t>
            </a:r>
            <a:r>
              <a:rPr lang="cs-CZ" dirty="0"/>
              <a:t>v </a:t>
            </a:r>
            <a:r>
              <a:rPr lang="cs-CZ" dirty="0" smtClean="0"/>
              <a:t>hospici, </a:t>
            </a:r>
            <a:r>
              <a:rPr lang="cs-CZ" dirty="0"/>
              <a:t>kde se analyzují </a:t>
            </a:r>
            <a:r>
              <a:rPr lang="cs-CZ" dirty="0" smtClean="0"/>
              <a:t>kazuistiky po předchozím seznámení </a:t>
            </a:r>
            <a:r>
              <a:rPr lang="cs-CZ" dirty="0"/>
              <a:t>s pacienty </a:t>
            </a:r>
          </a:p>
          <a:p>
            <a:r>
              <a:rPr lang="cs-CZ" b="1" dirty="0"/>
              <a:t>   </a:t>
            </a:r>
            <a:endParaRPr lang="cs-CZ" dirty="0"/>
          </a:p>
          <a:p>
            <a:r>
              <a:rPr lang="cs-CZ" b="1" u="sng" dirty="0" smtClean="0"/>
              <a:t>Volitelné předměty</a:t>
            </a:r>
            <a:endParaRPr lang="cs-CZ" u="sng" dirty="0"/>
          </a:p>
          <a:p>
            <a:pPr marL="742950" lvl="1" indent="-285750">
              <a:buClr>
                <a:srgbClr val="00A4DE"/>
              </a:buClr>
              <a:buFont typeface="Arial" panose="020B0604020202020204" pitchFamily="34" charset="0"/>
              <a:buChar char="•"/>
            </a:pPr>
            <a:r>
              <a:rPr lang="cs-CZ" b="1" dirty="0"/>
              <a:t>Klinická pastorační péče     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– vyhledávaný předmět, pro naprostou většinu účastníků jde </a:t>
            </a:r>
            <a:r>
              <a:rPr lang="cs-CZ" dirty="0"/>
              <a:t>o první střet s </a:t>
            </a:r>
            <a:r>
              <a:rPr lang="cs-CZ" dirty="0" smtClean="0"/>
              <a:t>umíráním, </a:t>
            </a:r>
            <a:r>
              <a:rPr lang="cs-CZ" dirty="0"/>
              <a:t>resp. se smrtí.</a:t>
            </a:r>
          </a:p>
        </p:txBody>
      </p:sp>
      <p:sp>
        <p:nvSpPr>
          <p:cNvPr id="3" name="Obdélník 2"/>
          <p:cNvSpPr/>
          <p:nvPr/>
        </p:nvSpPr>
        <p:spPr>
          <a:xfrm>
            <a:off x="827584" y="33265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A4DE"/>
                </a:solidFill>
              </a:rPr>
              <a:t>Etika a umírání ve výuce na 1. LF UK</a:t>
            </a:r>
            <a:endParaRPr lang="cs-CZ" sz="2400" b="1" dirty="0">
              <a:solidFill>
                <a:srgbClr val="00A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„</a:t>
            </a:r>
            <a:r>
              <a:rPr lang="cs-CZ" sz="2000" b="1" dirty="0"/>
              <a:t>Jak mají vnímat smrt, jak ji mají prožívat a čelit jí,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mají </a:t>
            </a:r>
            <a:r>
              <a:rPr lang="cs-CZ" sz="2000" b="1" dirty="0"/>
              <a:t>medici do značné míry zahrnuto v učebních předmětech lékařské etiky. Ale naučit se, jak pomoci pacientům se s ní vypořádat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– </a:t>
            </a:r>
            <a:r>
              <a:rPr lang="cs-CZ" sz="2000" b="1" dirty="0"/>
              <a:t>to je pro dobrého lékaře úkol na celý život.“  </a:t>
            </a:r>
          </a:p>
          <a:p>
            <a:pPr marL="0" indent="0" algn="ctr">
              <a:buNone/>
            </a:pPr>
            <a:r>
              <a:rPr lang="en-US" sz="2000" dirty="0"/>
              <a:t> </a:t>
            </a:r>
            <a:r>
              <a:rPr lang="en-US" sz="2000" dirty="0" smtClean="0"/>
              <a:t>prof</a:t>
            </a:r>
            <a:r>
              <a:rPr lang="en-US" sz="2000" dirty="0"/>
              <a:t>. MUDr. Aleksi Šedo, DrSc</a:t>
            </a:r>
            <a:r>
              <a:rPr lang="en-US" sz="2000" dirty="0" smtClean="0"/>
              <a:t>.,</a:t>
            </a:r>
            <a:r>
              <a:rPr lang="cs-CZ" sz="2000" dirty="0" smtClean="0"/>
              <a:t> </a:t>
            </a:r>
            <a:r>
              <a:rPr lang="en-US" sz="2000" dirty="0" err="1" smtClean="0"/>
              <a:t>děkan</a:t>
            </a:r>
            <a:r>
              <a:rPr lang="en-US" sz="2000" dirty="0" smtClean="0"/>
              <a:t> </a:t>
            </a:r>
            <a:r>
              <a:rPr lang="en-US" sz="2000" dirty="0"/>
              <a:t>1. LF UK </a:t>
            </a:r>
            <a:endParaRPr lang="cs-CZ" sz="2000" dirty="0" smtClean="0"/>
          </a:p>
          <a:p>
            <a:pPr marL="0" indent="0"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cs-CZ" sz="2000" dirty="0"/>
          </a:p>
        </p:txBody>
      </p:sp>
      <p:pic>
        <p:nvPicPr>
          <p:cNvPr id="12290" name="Picture 2" descr="U:\Fotky\DĚKAN ŠEDO 26.10.12-NA CD\NEW_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16" y="2904713"/>
            <a:ext cx="5162968" cy="343747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:\MEDialogy\MEDialogy 10. 3. 2015\1126065_62595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00" y="908730"/>
            <a:ext cx="4153000" cy="5537537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03226" y="6207397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 smtClean="0"/>
              <a:t>Zdroj: </a:t>
            </a:r>
            <a:r>
              <a:rPr lang="cs-CZ" sz="1000" i="1" dirty="0" smtClean="0"/>
              <a:t>freeimages.com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6368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„</a:t>
            </a:r>
            <a:r>
              <a:rPr lang="cs-CZ" sz="2000" b="1" dirty="0"/>
              <a:t>Základní podmínkou strategie sdělení pravdy o závažné diagnóze je,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že </a:t>
            </a:r>
            <a:r>
              <a:rPr lang="cs-CZ" sz="2000" b="1" dirty="0"/>
              <a:t>by neměla brát nemocnému naději.“</a:t>
            </a:r>
          </a:p>
          <a:p>
            <a:pPr marL="0" indent="0" algn="ctr">
              <a:buNone/>
            </a:pPr>
            <a:r>
              <a:rPr lang="en-US" sz="2000" dirty="0"/>
              <a:t>prof. MUDr. Aleksi Šedo, DrSc.,</a:t>
            </a:r>
            <a:r>
              <a:rPr lang="cs-CZ" sz="2000" dirty="0"/>
              <a:t> </a:t>
            </a:r>
            <a:r>
              <a:rPr lang="en-US" sz="2000" dirty="0" err="1"/>
              <a:t>děkan</a:t>
            </a:r>
            <a:r>
              <a:rPr lang="en-US" sz="2000" dirty="0"/>
              <a:t> 1. LF UK </a:t>
            </a:r>
            <a:endParaRPr lang="cs-CZ" sz="2000" dirty="0"/>
          </a:p>
          <a:p>
            <a:pPr marL="0" indent="0"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cs-CZ" sz="2000" dirty="0"/>
          </a:p>
        </p:txBody>
      </p:sp>
      <p:pic>
        <p:nvPicPr>
          <p:cNvPr id="23554" name="Picture 2" descr="U:\Fotky\DĚKAN ŠEDO 26.10.12-NA CD\NEW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97" y="2204864"/>
            <a:ext cx="2803807" cy="42143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71" y="955246"/>
            <a:ext cx="6250459" cy="12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71" y="2233911"/>
            <a:ext cx="6223769" cy="184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8" y="407707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O</a:t>
            </a:r>
            <a:r>
              <a:rPr lang="cs-CZ" sz="1600" dirty="0" smtClean="0"/>
              <a:t>bservační studie </a:t>
            </a:r>
            <a:r>
              <a:rPr lang="cs-CZ" sz="1600" dirty="0"/>
              <a:t>na 1000 zemřelých pacientech ve VFN s cílem zmapovat stávající situaci a okolnosti umírání ve zdravotnickém zařízení. </a:t>
            </a:r>
            <a:r>
              <a:rPr lang="cs-CZ" sz="1600" dirty="0" smtClean="0"/>
              <a:t>Hodnocení medicínského </a:t>
            </a:r>
            <a:r>
              <a:rPr lang="cs-CZ" sz="1600" dirty="0"/>
              <a:t>pozadí, </a:t>
            </a:r>
            <a:r>
              <a:rPr lang="cs-CZ" sz="1600" dirty="0" smtClean="0"/>
              <a:t>rozhodovacího procesu </a:t>
            </a:r>
            <a:r>
              <a:rPr lang="cs-CZ" sz="1600" dirty="0"/>
              <a:t>ošetřujícího personálu, vnímání ošetřujících sester, </a:t>
            </a:r>
            <a:r>
              <a:rPr lang="cs-CZ" sz="1600" dirty="0" smtClean="0"/>
              <a:t>kvality </a:t>
            </a:r>
            <a:r>
              <a:rPr lang="cs-CZ" sz="1600" dirty="0"/>
              <a:t>léčby terminálních symptomů a </a:t>
            </a:r>
            <a:r>
              <a:rPr lang="cs-CZ" sz="1600" dirty="0" smtClean="0"/>
              <a:t>dopadu </a:t>
            </a:r>
            <a:r>
              <a:rPr lang="cs-CZ" sz="1600" dirty="0"/>
              <a:t>na prožívání úmrtí příbuznými / pozůstalými. </a:t>
            </a:r>
            <a:endParaRPr lang="cs-CZ" sz="1600" dirty="0" smtClean="0"/>
          </a:p>
          <a:p>
            <a:pPr algn="just"/>
            <a:r>
              <a:rPr lang="cs-CZ" sz="1600" dirty="0" smtClean="0"/>
              <a:t>Získaná </a:t>
            </a:r>
            <a:r>
              <a:rPr lang="cs-CZ" sz="1600" dirty="0"/>
              <a:t>data budou unikátní </a:t>
            </a:r>
            <a:r>
              <a:rPr lang="cs-CZ" sz="1600" dirty="0" smtClean="0"/>
              <a:t>nejen </a:t>
            </a:r>
            <a:r>
              <a:rPr lang="cs-CZ" sz="1600" dirty="0"/>
              <a:t>v prostředí ČR </a:t>
            </a:r>
            <a:r>
              <a:rPr lang="cs-CZ" sz="1600" dirty="0" smtClean="0"/>
              <a:t>a </a:t>
            </a:r>
            <a:r>
              <a:rPr lang="cs-CZ" sz="1600" dirty="0"/>
              <a:t>věříme, že umožní zejména v oblasti zdravotnických zařízení nastavit cílené a účinné intervence, </a:t>
            </a:r>
            <a:r>
              <a:rPr lang="cs-CZ" sz="1600" dirty="0" smtClean="0"/>
              <a:t>doufáme </a:t>
            </a:r>
            <a:r>
              <a:rPr lang="cs-CZ" sz="1600" dirty="0"/>
              <a:t>i v následnou podporu argumentace v komunikaci se zdravotními pojišťovnami a zřizovateli nemocnic, stejně jako ve změnu společenského klimatu ve stále ještě tabuizovaném tématu umírání.</a:t>
            </a:r>
          </a:p>
          <a:p>
            <a:pPr algn="just"/>
            <a:r>
              <a:rPr lang="cs-CZ" sz="1600" dirty="0"/>
              <a:t>Projekt </a:t>
            </a:r>
            <a:r>
              <a:rPr lang="cs-CZ" sz="1600" dirty="0" smtClean="0"/>
              <a:t>byl </a:t>
            </a:r>
            <a:r>
              <a:rPr lang="cs-CZ" sz="1600" dirty="0"/>
              <a:t>spuštěn na konci února 2015.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7544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Připravujeme</a:t>
            </a:r>
          </a:p>
        </p:txBody>
      </p:sp>
    </p:spTree>
    <p:extLst>
      <p:ext uri="{BB962C8B-B14F-4D97-AF65-F5344CB8AC3E}">
        <p14:creationId xmlns:p14="http://schemas.microsoft.com/office/powerpoint/2010/main" val="3314692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Sdělení špatné zprávy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980728"/>
            <a:ext cx="8556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9A264A"/>
                </a:solidFill>
              </a:rPr>
              <a:t>Polovina </a:t>
            </a:r>
            <a:r>
              <a:rPr lang="cs-CZ" dirty="0">
                <a:solidFill>
                  <a:srgbClr val="9A264A"/>
                </a:solidFill>
              </a:rPr>
              <a:t>veřejnosti a velká část zdravotníků věří v respektování </a:t>
            </a:r>
            <a:r>
              <a:rPr lang="cs-CZ" dirty="0" smtClean="0">
                <a:solidFill>
                  <a:srgbClr val="9A264A"/>
                </a:solidFill>
              </a:rPr>
              <a:t>přání umírajících</a:t>
            </a:r>
            <a:r>
              <a:rPr lang="cs-CZ" dirty="0">
                <a:solidFill>
                  <a:srgbClr val="9A264A"/>
                </a:solidFill>
              </a:rPr>
              <a:t>.</a:t>
            </a:r>
          </a:p>
          <a:p>
            <a:pPr algn="ctr"/>
            <a:endParaRPr lang="cs-CZ" b="1" dirty="0">
              <a:solidFill>
                <a:srgbClr val="9A264A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50185" y="5991091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STEM/MARK pro Cestu domů 2013</a:t>
            </a:r>
            <a:endParaRPr lang="cs-CZ" sz="1000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1" y="1627059"/>
            <a:ext cx="8108898" cy="41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A4DE"/>
                </a:solidFill>
              </a:rPr>
              <a:t>Sdělení špatné zprávy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980728"/>
            <a:ext cx="8556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9A264A"/>
                </a:solidFill>
              </a:rPr>
              <a:t>Pacienti chtějí slyšet špatnou zprávu jako první. </a:t>
            </a:r>
            <a:br>
              <a:rPr lang="cs-CZ" dirty="0" smtClean="0">
                <a:solidFill>
                  <a:srgbClr val="9A264A"/>
                </a:solidFill>
              </a:rPr>
            </a:br>
            <a:r>
              <a:rPr lang="cs-CZ" dirty="0" smtClean="0">
                <a:solidFill>
                  <a:srgbClr val="9A264A"/>
                </a:solidFill>
              </a:rPr>
              <a:t>Lékaři v některých případech informují nejdříve rodinu (zřejmě v případě dětí a seniorů). </a:t>
            </a:r>
            <a:br>
              <a:rPr lang="cs-CZ" dirty="0" smtClean="0">
                <a:solidFill>
                  <a:srgbClr val="9A264A"/>
                </a:solidFill>
              </a:rPr>
            </a:br>
            <a:r>
              <a:rPr lang="cs-CZ" dirty="0" smtClean="0">
                <a:solidFill>
                  <a:srgbClr val="9A264A"/>
                </a:solidFill>
              </a:rPr>
              <a:t>Přibližně 6 % pacientů o této skutečnosti nechce vůbec vědět.</a:t>
            </a:r>
            <a:endParaRPr lang="cs-CZ" b="1" dirty="0">
              <a:solidFill>
                <a:srgbClr val="9A264A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5" y="2060848"/>
            <a:ext cx="8727970" cy="42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92910" y="5991091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/>
              <a:t>Zdroj: STEM/MARK pro Cestu domů 2013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5863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:\MEDialogy\MEDialogy 10. 3. 2015\739303_17467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56784" cy="457491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51920" y="569965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 smtClean="0"/>
              <a:t>Zdroj: </a:t>
            </a:r>
            <a:r>
              <a:rPr lang="cs-CZ" sz="1000" i="1" dirty="0" smtClean="0"/>
              <a:t>freeimages.com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5558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cs-CZ" sz="4300" b="1" dirty="0">
                <a:solidFill>
                  <a:srgbClr val="00A4DE"/>
                </a:solidFill>
              </a:rPr>
              <a:t>Vyhodnocení </a:t>
            </a:r>
            <a:r>
              <a:rPr lang="cs-CZ" sz="4300" b="1" dirty="0" smtClean="0">
                <a:solidFill>
                  <a:srgbClr val="00A4DE"/>
                </a:solidFill>
              </a:rPr>
              <a:t>dotazníku</a:t>
            </a:r>
            <a:endParaRPr lang="cs-CZ" sz="4300" b="1" dirty="0">
              <a:solidFill>
                <a:srgbClr val="00A4D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 smtClean="0"/>
              <a:t>Už jste přemýšleli nad tím, jak si představujete vlastní umírání a smrt? </a:t>
            </a:r>
            <a:br>
              <a:rPr lang="cs-CZ" sz="2000" dirty="0" smtClean="0"/>
            </a:br>
            <a:r>
              <a:rPr lang="cs-CZ" sz="2000" dirty="0" smtClean="0"/>
              <a:t>Máte svou představu o „dobré smrti“? Zamyslete se…</a:t>
            </a:r>
            <a:endParaRPr lang="cs-CZ" sz="2000" dirty="0"/>
          </a:p>
        </p:txBody>
      </p:sp>
      <p:pic>
        <p:nvPicPr>
          <p:cNvPr id="5" name="Picture 2" descr="U:\MEDialogy\MEDialogy 10. 3. 2015\Umírání - dotazní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65" y="2780928"/>
            <a:ext cx="4853071" cy="343353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79712" y="1196752"/>
            <a:ext cx="53103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400" dirty="0" smtClean="0"/>
              <a:t>Příští téma</a:t>
            </a:r>
            <a:endParaRPr lang="cs-CZ" sz="2400" dirty="0"/>
          </a:p>
          <a:p>
            <a:pPr algn="ctr"/>
            <a:endParaRPr lang="cs-CZ" sz="2400" dirty="0" smtClean="0"/>
          </a:p>
          <a:p>
            <a:pPr algn="ctr"/>
            <a:r>
              <a:rPr lang="cs-CZ" sz="4000" b="1" dirty="0" err="1" smtClean="0">
                <a:solidFill>
                  <a:srgbClr val="00A4DE"/>
                </a:solidFill>
              </a:rPr>
              <a:t>MED</a:t>
            </a:r>
            <a:r>
              <a:rPr lang="cs-CZ" sz="4000" b="1" dirty="0" err="1" smtClean="0"/>
              <a:t>ialogy</a:t>
            </a:r>
            <a:endParaRPr lang="cs-CZ" sz="4000" b="1" dirty="0"/>
          </a:p>
          <a:p>
            <a:pPr algn="ctr"/>
            <a:r>
              <a:rPr lang="cs-CZ" sz="3200" b="1" dirty="0" smtClean="0"/>
              <a:t>Financování vědy </a:t>
            </a:r>
            <a:r>
              <a:rPr lang="cs-CZ" sz="3200" b="1" dirty="0"/>
              <a:t>v </a:t>
            </a:r>
            <a:r>
              <a:rPr lang="cs-CZ" sz="3200" b="1" dirty="0" smtClean="0"/>
              <a:t>Čechách</a:t>
            </a:r>
          </a:p>
          <a:p>
            <a:pPr algn="ctr"/>
            <a:endParaRPr lang="cs-CZ" sz="3200" dirty="0"/>
          </a:p>
          <a:p>
            <a:pPr algn="ctr"/>
            <a:r>
              <a:rPr lang="cs-CZ" sz="3200" dirty="0" smtClean="0"/>
              <a:t>16. června 2015</a:t>
            </a:r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8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79712" y="2276872"/>
            <a:ext cx="5454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své otázky pište na </a:t>
            </a:r>
            <a:r>
              <a:rPr lang="cs-CZ" sz="2400" dirty="0" smtClean="0"/>
              <a:t>adresu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200" b="1" u="sng" dirty="0" smtClean="0">
                <a:solidFill>
                  <a:srgbClr val="00A4DE"/>
                </a:solidFill>
              </a:rPr>
              <a:t>medialogy@lf1.cuni.cz</a:t>
            </a:r>
            <a:endParaRPr lang="cs-CZ" sz="3200" b="1" dirty="0">
              <a:solidFill>
                <a:srgbClr val="00A4DE"/>
              </a:solidFill>
            </a:endParaRPr>
          </a:p>
          <a:p>
            <a:pPr algn="ctr"/>
            <a:r>
              <a:rPr lang="cs-CZ" sz="3200" dirty="0"/>
              <a:t> </a:t>
            </a:r>
          </a:p>
          <a:p>
            <a:pPr algn="ctr"/>
            <a:r>
              <a:rPr lang="cs-CZ" sz="3200" b="1" dirty="0"/>
              <a:t>www.lf1.cuni.cz/medialogy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240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MEDialogy\MEDialogy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92" y="2204864"/>
            <a:ext cx="4169816" cy="9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8000" y="3105150"/>
            <a:ext cx="828000" cy="827906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41101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:\MEDialogy\MEDialogy 10. 3. 2015\940611_32736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1632" y="-9028384"/>
            <a:ext cx="537777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U:\MEDialogy\MEDialogy 10. 3. 2015\940611_32736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39" y="1196752"/>
            <a:ext cx="6883722" cy="460811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51920" y="581148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 smtClean="0"/>
              <a:t>Zdroj: </a:t>
            </a:r>
            <a:r>
              <a:rPr lang="cs-CZ" sz="1000" i="1" dirty="0" smtClean="0"/>
              <a:t>freeimages.com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39175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200" b="1" dirty="0">
                <a:solidFill>
                  <a:srgbClr val="00A4DE"/>
                </a:solidFill>
              </a:rPr>
              <a:t>Proč </a:t>
            </a:r>
            <a:r>
              <a:rPr lang="cs-CZ" sz="4200" b="1" dirty="0" err="1">
                <a:solidFill>
                  <a:srgbClr val="00A4DE"/>
                </a:solidFill>
              </a:rPr>
              <a:t>MEDialogy</a:t>
            </a:r>
            <a:r>
              <a:rPr lang="cs-CZ" sz="4200" b="1" dirty="0" smtClean="0">
                <a:solidFill>
                  <a:srgbClr val="00A4DE"/>
                </a:solidFill>
              </a:rPr>
              <a:t>?</a:t>
            </a:r>
            <a:br>
              <a:rPr lang="cs-CZ" sz="4200" b="1" dirty="0" smtClean="0">
                <a:solidFill>
                  <a:srgbClr val="00A4DE"/>
                </a:solidFill>
              </a:rPr>
            </a:br>
            <a:endParaRPr lang="cs-CZ" sz="4200" b="1" dirty="0">
              <a:solidFill>
                <a:srgbClr val="00A4DE"/>
              </a:solidFill>
            </a:endParaRPr>
          </a:p>
          <a:p>
            <a:pPr marL="0" indent="0" algn="ctr">
              <a:buNone/>
            </a:pPr>
            <a:r>
              <a:rPr lang="cs-CZ" sz="2800" dirty="0"/>
              <a:t>Jsme fakulta, která ročně připraví více než 540 absolventů všeobecného lékařství, zubního lékařství i nelékařských oborů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na </a:t>
            </a:r>
            <a:r>
              <a:rPr lang="cs-CZ" sz="2800" dirty="0"/>
              <a:t>76 klinických a výzkumných pracovištích. </a:t>
            </a: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Věříme</a:t>
            </a:r>
            <a:r>
              <a:rPr lang="cs-CZ" sz="2800" dirty="0"/>
              <a:t>, že máme co říci k mnoha dlouhodobě aktuálním tématům, která se dotýkají nejen nás, ale celé společnosti </a:t>
            </a:r>
            <a:br>
              <a:rPr lang="cs-CZ" sz="2800" dirty="0"/>
            </a:br>
            <a:r>
              <a:rPr lang="cs-CZ" sz="2800" dirty="0" smtClean="0"/>
              <a:t>– </a:t>
            </a:r>
            <a:r>
              <a:rPr lang="cs-CZ" sz="2800" dirty="0"/>
              <a:t>a chceme o nich komunikovat. </a:t>
            </a: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Nabízíme </a:t>
            </a:r>
            <a:r>
              <a:rPr lang="cs-CZ" sz="2800" dirty="0"/>
              <a:t>vám dialog o datech, faktech, zkušenostech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i </a:t>
            </a:r>
            <a:r>
              <a:rPr lang="cs-CZ" sz="2800" dirty="0"/>
              <a:t>názorech z nejstarší lékařské fakulty ve střední Evropě. </a:t>
            </a: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A </a:t>
            </a:r>
            <a:r>
              <a:rPr lang="cs-CZ" sz="2800" dirty="0"/>
              <a:t>chceme naslouchat i vám.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3500" b="1" dirty="0"/>
              <a:t>Od toho jsou naše </a:t>
            </a:r>
            <a:r>
              <a:rPr lang="cs-CZ" sz="3500" b="1" dirty="0" err="1">
                <a:solidFill>
                  <a:srgbClr val="00A4DE"/>
                </a:solidFill>
              </a:rPr>
              <a:t>MED</a:t>
            </a:r>
            <a:r>
              <a:rPr lang="cs-CZ" sz="3500" b="1" dirty="0" err="1"/>
              <a:t>ialogy</a:t>
            </a:r>
            <a:r>
              <a:rPr lang="cs-CZ" sz="3500" b="1" dirty="0"/>
              <a:t> </a:t>
            </a:r>
            <a:r>
              <a:rPr lang="cs-CZ" sz="3500" b="1" dirty="0" smtClean="0"/>
              <a:t/>
            </a:r>
            <a:br>
              <a:rPr lang="cs-CZ" sz="3500" b="1" dirty="0" smtClean="0"/>
            </a:br>
            <a:r>
              <a:rPr lang="cs-CZ" sz="3500" b="1" dirty="0" smtClean="0"/>
              <a:t>– </a:t>
            </a:r>
            <a:r>
              <a:rPr lang="cs-CZ" sz="3500" b="1" dirty="0"/>
              <a:t>pravidelné dialogy o medicíně (nejen) s médii.</a:t>
            </a:r>
          </a:p>
        </p:txBody>
      </p:sp>
    </p:spTree>
    <p:extLst>
      <p:ext uri="{BB962C8B-B14F-4D97-AF65-F5344CB8AC3E}">
        <p14:creationId xmlns:p14="http://schemas.microsoft.com/office/powerpoint/2010/main" val="391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00A4DE"/>
                </a:solidFill>
              </a:rPr>
              <a:t>Moderují:</a:t>
            </a:r>
          </a:p>
          <a:p>
            <a:pPr marL="0" indent="0" algn="ctr">
              <a:buNone/>
            </a:pP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Lenka </a:t>
            </a:r>
            <a:r>
              <a:rPr lang="cs-CZ" b="1" dirty="0" smtClean="0"/>
              <a:t>Petrášová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Lucie Vopálenská</a:t>
            </a:r>
            <a:endParaRPr lang="cs-CZ" dirty="0"/>
          </a:p>
          <a:p>
            <a:endParaRPr lang="cs-CZ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cs-CZ" sz="3600" b="1" dirty="0">
                <a:solidFill>
                  <a:srgbClr val="00A4DE"/>
                </a:solidFill>
              </a:rPr>
              <a:t>Hosté</a:t>
            </a:r>
            <a:r>
              <a:rPr lang="cs-CZ" b="1" dirty="0">
                <a:solidFill>
                  <a:srgbClr val="00A4DE"/>
                </a:solidFill>
              </a:rPr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48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				</a:t>
            </a:r>
            <a:r>
              <a:rPr lang="cs-CZ" sz="2200" b="1" dirty="0" smtClean="0"/>
              <a:t>   	</a:t>
            </a:r>
            <a:r>
              <a:rPr lang="cs-CZ" sz="2200" b="1" dirty="0" smtClean="0"/>
              <a:t>  </a:t>
            </a:r>
            <a:r>
              <a:rPr lang="cs-CZ" sz="2100" b="1" dirty="0" smtClean="0"/>
              <a:t>prof</a:t>
            </a:r>
            <a:r>
              <a:rPr lang="cs-CZ" sz="2100" b="1" dirty="0"/>
              <a:t>. MUDr. Aleksi Šedo, DrSc.</a:t>
            </a:r>
            <a:r>
              <a:rPr lang="cs-CZ" sz="2200" b="1" dirty="0" smtClean="0"/>
              <a:t>							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100" b="1" dirty="0" smtClean="0"/>
              <a:t>	      prof</a:t>
            </a:r>
            <a:r>
              <a:rPr lang="cs-CZ" sz="2100" b="1" dirty="0"/>
              <a:t>. RNDr. PhDr. Helena Haškovcová, CSc. </a:t>
            </a:r>
            <a:r>
              <a:rPr lang="cs-CZ" sz="2400" b="1" dirty="0"/>
              <a:t>	</a:t>
            </a:r>
            <a:r>
              <a:rPr lang="cs-CZ" sz="2800" b="1" dirty="0"/>
              <a:t>			</a:t>
            </a:r>
            <a:r>
              <a:rPr lang="cs-CZ" sz="2200" b="1" dirty="0" smtClean="0"/>
              <a:t>	</a:t>
            </a:r>
          </a:p>
          <a:p>
            <a:pPr marL="0" indent="0">
              <a:buNone/>
            </a:pPr>
            <a:r>
              <a:rPr lang="cs-CZ" sz="2100" b="1" dirty="0" smtClean="0"/>
              <a:t/>
            </a:r>
            <a:br>
              <a:rPr lang="cs-CZ" sz="2100" b="1" dirty="0" smtClean="0"/>
            </a:br>
            <a:r>
              <a:rPr lang="cs-CZ" sz="2100" b="1" dirty="0" smtClean="0"/>
              <a:t>          prof</a:t>
            </a:r>
            <a:r>
              <a:rPr lang="cs-CZ" sz="2100" b="1" dirty="0"/>
              <a:t>. PhDr. Tomáš Halík, </a:t>
            </a:r>
            <a:r>
              <a:rPr lang="cs-CZ" sz="2100" b="1" dirty="0" err="1"/>
              <a:t>Th.D</a:t>
            </a:r>
            <a:r>
              <a:rPr lang="cs-CZ" sz="2100" b="1" dirty="0"/>
              <a:t>. </a:t>
            </a:r>
            <a:r>
              <a:rPr lang="cs-CZ" sz="2200" b="1" dirty="0"/>
              <a:t>	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7410" name="Picture 2" descr="U:\Fotky\Šedo Aleksi\IMG_73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3006" r="45565" b="28816"/>
          <a:stretch/>
        </p:blipFill>
        <p:spPr bwMode="auto">
          <a:xfrm>
            <a:off x="6876256" y="1993741"/>
            <a:ext cx="1581149" cy="216012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:\MEDialogy\MEDialogy 10. 3. 2015\helenaHaskovcova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6891"/>
            <a:ext cx="1498179" cy="216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alvator.farnost.cz/index/kontakty/Hali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"/>
          <a:stretch/>
        </p:blipFill>
        <p:spPr bwMode="auto">
          <a:xfrm>
            <a:off x="2843808" y="4354413"/>
            <a:ext cx="1497342" cy="216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cs-CZ" sz="3600" b="1" dirty="0">
                <a:solidFill>
                  <a:srgbClr val="00A4DE"/>
                </a:solidFill>
              </a:rPr>
              <a:t>H</a:t>
            </a:r>
            <a:r>
              <a:rPr lang="cs-CZ" sz="3600" b="1" dirty="0" smtClean="0">
                <a:solidFill>
                  <a:srgbClr val="00A4DE"/>
                </a:solidFill>
              </a:rPr>
              <a:t>osté</a:t>
            </a:r>
            <a:r>
              <a:rPr lang="cs-CZ" b="1" dirty="0">
                <a:solidFill>
                  <a:srgbClr val="00A4DE"/>
                </a:solidFill>
              </a:rPr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49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				</a:t>
            </a:r>
            <a:r>
              <a:rPr lang="cs-CZ" sz="2800" b="1" dirty="0" smtClean="0"/>
              <a:t>  </a:t>
            </a:r>
            <a:r>
              <a:rPr lang="cs-CZ" sz="2300" b="1" dirty="0" smtClean="0"/>
              <a:t>prof</a:t>
            </a:r>
            <a:r>
              <a:rPr lang="cs-CZ" sz="2300" b="1" dirty="0"/>
              <a:t>. MUDr. Pavel </a:t>
            </a:r>
            <a:r>
              <a:rPr lang="cs-CZ" sz="2300" b="1" dirty="0" err="1"/>
              <a:t>Pafko</a:t>
            </a:r>
            <a:r>
              <a:rPr lang="cs-CZ" sz="2300" b="1" dirty="0"/>
              <a:t>, DrSc. </a:t>
            </a:r>
            <a:r>
              <a:rPr lang="cs-CZ" sz="2400" b="1" dirty="0" smtClean="0"/>
              <a:t>							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 smtClean="0"/>
              <a:t>		</a:t>
            </a:r>
            <a:r>
              <a:rPr lang="cs-CZ" sz="2400" b="1" i="1" dirty="0"/>
              <a:t> 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	</a:t>
            </a:r>
            <a:r>
              <a:rPr lang="cs-CZ" sz="2400" b="1" dirty="0"/>
              <a:t> </a:t>
            </a:r>
            <a:r>
              <a:rPr lang="cs-CZ" sz="2400" b="1" dirty="0" smtClean="0"/>
              <a:t>   </a:t>
            </a:r>
            <a:r>
              <a:rPr lang="cs-CZ" sz="2300" b="1" dirty="0" smtClean="0"/>
              <a:t>MUDr</a:t>
            </a:r>
            <a:r>
              <a:rPr lang="cs-CZ" sz="2300" b="1" dirty="0"/>
              <a:t>. Mgr. Jolana Těšinová </a:t>
            </a:r>
            <a:r>
              <a:rPr lang="cs-CZ" sz="2400" b="1" dirty="0" smtClean="0"/>
              <a:t>				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b="1" dirty="0" smtClean="0"/>
              <a:t>	</a:t>
            </a:r>
            <a:r>
              <a:rPr lang="cs-CZ" sz="2400" b="1" dirty="0"/>
              <a:t>	</a:t>
            </a:r>
            <a:r>
              <a:rPr lang="cs-CZ" sz="2400" b="1" dirty="0" smtClean="0"/>
              <a:t>	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Picture 2" descr="U:\MEDialogy\MEDialogy 10. 3. 2015\prof. Pafk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375" r="1986" b="11872"/>
          <a:stretch/>
        </p:blipFill>
        <p:spPr bwMode="auto">
          <a:xfrm>
            <a:off x="5148064" y="1844824"/>
            <a:ext cx="2358582" cy="324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:\MEDialogy\MEDialogy 10. 3. 2015\Jolana Těšinová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-1" b="13162"/>
          <a:stretch/>
        </p:blipFill>
        <p:spPr bwMode="auto">
          <a:xfrm>
            <a:off x="2267744" y="3068960"/>
            <a:ext cx="2373537" cy="324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/>
          </a:bodyPr>
          <a:lstStyle/>
          <a:p>
            <a:pPr lvl="0"/>
            <a:r>
              <a:rPr lang="cs-CZ" sz="4800" b="1" dirty="0" smtClean="0">
                <a:solidFill>
                  <a:srgbClr val="00A4DE"/>
                </a:solidFill>
              </a:rPr>
              <a:t>Úroveň péče </a:t>
            </a:r>
            <a:r>
              <a:rPr lang="cs-CZ" sz="4800" b="1" dirty="0">
                <a:solidFill>
                  <a:srgbClr val="00A4DE"/>
                </a:solidFill>
              </a:rPr>
              <a:t>o </a:t>
            </a:r>
            <a:r>
              <a:rPr lang="cs-CZ" sz="4800" b="1" dirty="0" smtClean="0">
                <a:solidFill>
                  <a:srgbClr val="00A4DE"/>
                </a:solidFill>
              </a:rPr>
              <a:t>umírající </a:t>
            </a:r>
            <a:br>
              <a:rPr lang="cs-CZ" sz="4800" b="1" dirty="0" smtClean="0">
                <a:solidFill>
                  <a:srgbClr val="00A4DE"/>
                </a:solidFill>
              </a:rPr>
            </a:br>
            <a:r>
              <a:rPr lang="cs-CZ" sz="4800" b="1" dirty="0" smtClean="0">
                <a:solidFill>
                  <a:srgbClr val="00A4DE"/>
                </a:solidFill>
              </a:rPr>
              <a:t>v ČR</a:t>
            </a:r>
            <a:endParaRPr lang="cs-CZ" sz="4800" dirty="0">
              <a:solidFill>
                <a:srgbClr val="00A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„</a:t>
            </a:r>
            <a:r>
              <a:rPr lang="cs-CZ" sz="2000" b="1" dirty="0"/>
              <a:t>Jsme svobodní při odchodu z tohoto světa?“</a:t>
            </a:r>
          </a:p>
          <a:p>
            <a:pPr marL="0" indent="0" algn="ctr">
              <a:buNone/>
            </a:pPr>
            <a:r>
              <a:rPr lang="cs-CZ" sz="2000" dirty="0"/>
              <a:t>prof. MUDr. Pavel </a:t>
            </a:r>
            <a:r>
              <a:rPr lang="cs-CZ" sz="2000" dirty="0" err="1"/>
              <a:t>Pafko</a:t>
            </a:r>
            <a:r>
              <a:rPr lang="cs-CZ" sz="2000" dirty="0"/>
              <a:t>, DrSc</a:t>
            </a:r>
            <a:r>
              <a:rPr lang="cs-CZ" sz="2000" dirty="0" smtClean="0"/>
              <a:t>. 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III. chirurgická klinika 1. LF UK a FN Motol, Praha</a:t>
            </a:r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cs-CZ" sz="2000" dirty="0"/>
          </a:p>
        </p:txBody>
      </p:sp>
      <p:pic>
        <p:nvPicPr>
          <p:cNvPr id="22530" name="Picture 2" descr="U:\MEDialogy\MEDialogy 10. 3. 2015\prof. Pafk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 r="1986"/>
          <a:stretch/>
        </p:blipFill>
        <p:spPr bwMode="auto">
          <a:xfrm>
            <a:off x="3134554" y="2276872"/>
            <a:ext cx="2874893" cy="4104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</TotalTime>
  <Words>509</Words>
  <Application>Microsoft Office PowerPoint</Application>
  <PresentationFormat>Předvádění na obrazovce (4:3)</PresentationFormat>
  <Paragraphs>142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Zamyslete se nad otázkami v dotazníku</vt:lpstr>
      <vt:lpstr> s Jedničkou Na Bojišti</vt:lpstr>
      <vt:lpstr>Prezentace aplikace PowerPoint</vt:lpstr>
      <vt:lpstr>Prezentace aplikace PowerPoint</vt:lpstr>
      <vt:lpstr>Prezentace aplikace PowerPoint</vt:lpstr>
      <vt:lpstr>Hosté:</vt:lpstr>
      <vt:lpstr>Hosté:</vt:lpstr>
      <vt:lpstr>Úroveň péče o umírající 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Rozhodnutí zemřít:  eutanazie ano, či ne?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Etika umírání  pro studenty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Vyhodnocení dotazníku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1.LF.UK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MEDialogy s Jedničkou Na Bojišti</dc:title>
  <dc:creator>User</dc:creator>
  <cp:lastModifiedBy>User</cp:lastModifiedBy>
  <cp:revision>130</cp:revision>
  <cp:lastPrinted>2015-03-06T10:01:18Z</cp:lastPrinted>
  <dcterms:created xsi:type="dcterms:W3CDTF">2014-05-27T09:40:21Z</dcterms:created>
  <dcterms:modified xsi:type="dcterms:W3CDTF">2015-03-09T08:01:36Z</dcterms:modified>
</cp:coreProperties>
</file>