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Maminka\Documents\Onkologie\2014\P&#345;edn&#225;&#353;ky_2014\03-25_habilita&#269;n&#237;%20p&#345;edn&#225;&#353;ka\koncepty\Habilitace_podklady%20(Automaticky%20ulo&#382;eno)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title>
      <c:tx>
        <c:rich>
          <a:bodyPr/>
          <a:lstStyle/>
          <a:p>
            <a:pPr>
              <a:defRPr/>
            </a:pPr>
            <a:r>
              <a:rPr lang="cs-CZ" sz="1800" b="1" i="0" baseline="0"/>
              <a:t>P</a:t>
            </a:r>
            <a:r>
              <a:rPr lang="en-US" sz="1800" b="1" i="0" baseline="0"/>
              <a:t>řežití </a:t>
            </a:r>
            <a:r>
              <a:rPr lang="cs-CZ" sz="1800" b="1" i="0" baseline="0"/>
              <a:t> inoperabilního NSCLC podle </a:t>
            </a:r>
            <a:r>
              <a:rPr lang="en-US" sz="1800" b="1" i="0" baseline="0"/>
              <a:t>různých léčebných postupů </a:t>
            </a:r>
            <a:endParaRPr lang="cs-CZ"/>
          </a:p>
        </c:rich>
      </c:tx>
      <c:layout>
        <c:manualLayout>
          <c:xMode val="edge"/>
          <c:yMode val="edge"/>
          <c:x val="9.8761314966348226E-2"/>
          <c:y val="3.5299730700690625E-2"/>
        </c:manualLayout>
      </c:layout>
    </c:title>
    <c:view3D>
      <c:depthPercent val="100"/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List1!$B$22</c:f>
              <c:strCache>
                <c:ptCount val="1"/>
                <c:pt idx="0">
                  <c:v>medián (měsíce)</c:v>
                </c:pt>
              </c:strCache>
            </c:strRef>
          </c:tx>
          <c:cat>
            <c:strRef>
              <c:f>List1!$A$23:$A$27</c:f>
              <c:strCache>
                <c:ptCount val="5"/>
                <c:pt idx="0">
                  <c:v>RT</c:v>
                </c:pt>
                <c:pt idx="1">
                  <c:v>CHT→RT</c:v>
                </c:pt>
                <c:pt idx="2">
                  <c:v>HART</c:v>
                </c:pt>
                <c:pt idx="3">
                  <c:v>konkomCHRT</c:v>
                </c:pt>
                <c:pt idx="4">
                  <c:v>CHRT→vakcína</c:v>
                </c:pt>
              </c:strCache>
            </c:strRef>
          </c:cat>
          <c:val>
            <c:numRef>
              <c:f>List1!$B$23:$B$27</c:f>
              <c:numCache>
                <c:formatCode>General</c:formatCode>
                <c:ptCount val="5"/>
                <c:pt idx="0">
                  <c:v>10</c:v>
                </c:pt>
                <c:pt idx="1">
                  <c:v>13</c:v>
                </c:pt>
                <c:pt idx="2">
                  <c:v>14</c:v>
                </c:pt>
                <c:pt idx="3">
                  <c:v>18</c:v>
                </c:pt>
                <c:pt idx="4">
                  <c:v>30</c:v>
                </c:pt>
              </c:numCache>
            </c:numRef>
          </c:val>
        </c:ser>
        <c:shape val="cylinder"/>
        <c:axId val="62895232"/>
        <c:axId val="62896768"/>
        <c:axId val="0"/>
      </c:bar3DChart>
      <c:catAx>
        <c:axId val="62895232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cs-CZ"/>
          </a:p>
        </c:txPr>
        <c:crossAx val="62896768"/>
        <c:crosses val="autoZero"/>
        <c:auto val="1"/>
        <c:lblAlgn val="ctr"/>
        <c:lblOffset val="100"/>
      </c:catAx>
      <c:valAx>
        <c:axId val="62896768"/>
        <c:scaling>
          <c:orientation val="minMax"/>
        </c:scaling>
        <c:axPos val="l"/>
        <c:majorGridlines/>
        <c:numFmt formatCode="General" sourceLinked="1"/>
        <c:tickLblPos val="nextTo"/>
        <c:crossAx val="62895232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6.3362667901806485E-3"/>
          <c:y val="0.89776441719188627"/>
          <c:w val="0.27273028779899244"/>
          <c:h val="5.2300544861393496E-2"/>
        </c:manualLayout>
      </c:layout>
      <c:txPr>
        <a:bodyPr/>
        <a:lstStyle/>
        <a:p>
          <a:pPr>
            <a:defRPr sz="2000"/>
          </a:pPr>
          <a:endParaRPr lang="cs-CZ"/>
        </a:p>
      </c:txPr>
    </c:legend>
    <c:plotVisOnly val="1"/>
    <c:dispBlanksAs val="gap"/>
  </c:chart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0.15</cdr:x>
      <cdr:y>0.1336</cdr:y>
    </cdr:from>
    <cdr:to>
      <cdr:x>0.26112</cdr:x>
      <cdr:y>0.22906</cdr:y>
    </cdr:to>
    <cdr:sp macro="" textlink="">
      <cdr:nvSpPr>
        <cdr:cNvPr id="2" name="TextovéPole 1"/>
        <cdr:cNvSpPr txBox="1"/>
      </cdr:nvSpPr>
      <cdr:spPr>
        <a:xfrm xmlns:a="http://schemas.openxmlformats.org/drawingml/2006/main">
          <a:off x="1234480" y="604664"/>
          <a:ext cx="914400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cs-CZ" sz="2000" dirty="0" smtClean="0"/>
            <a:t>1980</a:t>
          </a:r>
          <a:endParaRPr lang="cs-CZ" sz="2000" dirty="0"/>
        </a:p>
      </cdr:txBody>
    </cdr:sp>
  </cdr:relSizeAnchor>
  <cdr:relSizeAnchor xmlns:cdr="http://schemas.openxmlformats.org/drawingml/2006/chartDrawing">
    <cdr:from>
      <cdr:x>0.31625</cdr:x>
      <cdr:y>0.1336</cdr:y>
    </cdr:from>
    <cdr:to>
      <cdr:x>0.42736</cdr:x>
      <cdr:y>0.21315</cdr:y>
    </cdr:to>
    <cdr:sp macro="" textlink="">
      <cdr:nvSpPr>
        <cdr:cNvPr id="3" name="TextovéPole 2"/>
        <cdr:cNvSpPr txBox="1"/>
      </cdr:nvSpPr>
      <cdr:spPr>
        <a:xfrm xmlns:a="http://schemas.openxmlformats.org/drawingml/2006/main">
          <a:off x="2602632" y="604664"/>
          <a:ext cx="914391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cs-CZ" sz="2000" dirty="0" smtClean="0"/>
            <a:t>1990</a:t>
          </a:r>
          <a:endParaRPr lang="cs-CZ" sz="2000" dirty="0"/>
        </a:p>
      </cdr:txBody>
    </cdr:sp>
  </cdr:relSizeAnchor>
  <cdr:relSizeAnchor xmlns:cdr="http://schemas.openxmlformats.org/drawingml/2006/chartDrawing">
    <cdr:from>
      <cdr:x>0.4825</cdr:x>
      <cdr:y>0.1336</cdr:y>
    </cdr:from>
    <cdr:to>
      <cdr:x>0.59361</cdr:x>
      <cdr:y>0.21315</cdr:y>
    </cdr:to>
    <cdr:sp macro="" textlink="">
      <cdr:nvSpPr>
        <cdr:cNvPr id="4" name="TextovéPole 3"/>
        <cdr:cNvSpPr txBox="1"/>
      </cdr:nvSpPr>
      <cdr:spPr>
        <a:xfrm xmlns:a="http://schemas.openxmlformats.org/drawingml/2006/main">
          <a:off x="3970784" y="604664"/>
          <a:ext cx="914391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cs-CZ" sz="2000" dirty="0" smtClean="0"/>
            <a:t>1995</a:t>
          </a:r>
          <a:endParaRPr lang="cs-CZ" sz="2000" dirty="0"/>
        </a:p>
      </cdr:txBody>
    </cdr:sp>
  </cdr:relSizeAnchor>
  <cdr:relSizeAnchor xmlns:cdr="http://schemas.openxmlformats.org/drawingml/2006/chartDrawing">
    <cdr:from>
      <cdr:x>0.64875</cdr:x>
      <cdr:y>0.1336</cdr:y>
    </cdr:from>
    <cdr:to>
      <cdr:x>0.75986</cdr:x>
      <cdr:y>0.21315</cdr:y>
    </cdr:to>
    <cdr:sp macro="" textlink="">
      <cdr:nvSpPr>
        <cdr:cNvPr id="5" name="TextovéPole 4"/>
        <cdr:cNvSpPr txBox="1"/>
      </cdr:nvSpPr>
      <cdr:spPr>
        <a:xfrm xmlns:a="http://schemas.openxmlformats.org/drawingml/2006/main">
          <a:off x="5338936" y="604664"/>
          <a:ext cx="914400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cs-CZ" sz="2000" dirty="0" smtClean="0"/>
            <a:t>2004</a:t>
          </a:r>
          <a:endParaRPr lang="cs-CZ" sz="2000" dirty="0"/>
        </a:p>
      </cdr:txBody>
    </cdr:sp>
  </cdr:relSizeAnchor>
  <cdr:relSizeAnchor xmlns:cdr="http://schemas.openxmlformats.org/drawingml/2006/chartDrawing">
    <cdr:from>
      <cdr:x>0.88889</cdr:x>
      <cdr:y>0.1336</cdr:y>
    </cdr:from>
    <cdr:to>
      <cdr:x>1</cdr:x>
      <cdr:y>0.22906</cdr:y>
    </cdr:to>
    <cdr:sp macro="" textlink="">
      <cdr:nvSpPr>
        <cdr:cNvPr id="6" name="TextovéPole 5"/>
        <cdr:cNvSpPr txBox="1"/>
      </cdr:nvSpPr>
      <cdr:spPr>
        <a:xfrm xmlns:a="http://schemas.openxmlformats.org/drawingml/2006/main">
          <a:off x="7355160" y="604664"/>
          <a:ext cx="914400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cs-CZ" sz="2000" dirty="0" smtClean="0"/>
            <a:t>2013</a:t>
          </a:r>
          <a:endParaRPr lang="cs-CZ" sz="2000" dirty="0"/>
        </a:p>
      </cdr:txBody>
    </cdr:sp>
  </cdr:relSizeAnchor>
  <cdr:relSizeAnchor xmlns:cdr="http://schemas.openxmlformats.org/drawingml/2006/chartDrawing">
    <cdr:from>
      <cdr:x>0.75375</cdr:x>
      <cdr:y>0.89728</cdr:y>
    </cdr:from>
    <cdr:to>
      <cdr:x>0.90249</cdr:x>
      <cdr:y>0.99659</cdr:y>
    </cdr:to>
    <cdr:sp macro="" textlink="">
      <cdr:nvSpPr>
        <cdr:cNvPr id="7" name="TextovéPole 6"/>
        <cdr:cNvSpPr txBox="1"/>
      </cdr:nvSpPr>
      <cdr:spPr>
        <a:xfrm xmlns:a="http://schemas.openxmlformats.org/drawingml/2006/main">
          <a:off x="6203032" y="4061048"/>
          <a:ext cx="1224136" cy="44948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cs-CZ" sz="2000" dirty="0" err="1" smtClean="0"/>
            <a:t>tecemotid</a:t>
          </a:r>
          <a:endParaRPr lang="cs-CZ" sz="20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44040-3870-41F5-B3C6-EF1EF3C8E9B3}" type="datetimeFigureOut">
              <a:rPr lang="cs-CZ" smtClean="0"/>
              <a:pPr/>
              <a:t>26.3.2014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576B9-BE93-4EF2-B65C-76B7D041BF7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44040-3870-41F5-B3C6-EF1EF3C8E9B3}" type="datetimeFigureOut">
              <a:rPr lang="cs-CZ" smtClean="0"/>
              <a:pPr/>
              <a:t>26.3.2014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576B9-BE93-4EF2-B65C-76B7D041BF7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44040-3870-41F5-B3C6-EF1EF3C8E9B3}" type="datetimeFigureOut">
              <a:rPr lang="cs-CZ" smtClean="0"/>
              <a:pPr/>
              <a:t>26.3.2014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576B9-BE93-4EF2-B65C-76B7D041BF7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44040-3870-41F5-B3C6-EF1EF3C8E9B3}" type="datetimeFigureOut">
              <a:rPr lang="cs-CZ" smtClean="0"/>
              <a:pPr/>
              <a:t>26.3.2014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576B9-BE93-4EF2-B65C-76B7D041BF7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44040-3870-41F5-B3C6-EF1EF3C8E9B3}" type="datetimeFigureOut">
              <a:rPr lang="cs-CZ" smtClean="0"/>
              <a:pPr/>
              <a:t>26.3.2014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576B9-BE93-4EF2-B65C-76B7D041BF7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44040-3870-41F5-B3C6-EF1EF3C8E9B3}" type="datetimeFigureOut">
              <a:rPr lang="cs-CZ" smtClean="0"/>
              <a:pPr/>
              <a:t>26.3.2014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576B9-BE93-4EF2-B65C-76B7D041BF7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44040-3870-41F5-B3C6-EF1EF3C8E9B3}" type="datetimeFigureOut">
              <a:rPr lang="cs-CZ" smtClean="0"/>
              <a:pPr/>
              <a:t>26.3.2014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576B9-BE93-4EF2-B65C-76B7D041BF7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44040-3870-41F5-B3C6-EF1EF3C8E9B3}" type="datetimeFigureOut">
              <a:rPr lang="cs-CZ" smtClean="0"/>
              <a:pPr/>
              <a:t>26.3.2014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576B9-BE93-4EF2-B65C-76B7D041BF7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44040-3870-41F5-B3C6-EF1EF3C8E9B3}" type="datetimeFigureOut">
              <a:rPr lang="cs-CZ" smtClean="0"/>
              <a:pPr/>
              <a:t>26.3.2014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576B9-BE93-4EF2-B65C-76B7D041BF7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44040-3870-41F5-B3C6-EF1EF3C8E9B3}" type="datetimeFigureOut">
              <a:rPr lang="cs-CZ" smtClean="0"/>
              <a:pPr/>
              <a:t>26.3.2014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576B9-BE93-4EF2-B65C-76B7D041BF7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44040-3870-41F5-B3C6-EF1EF3C8E9B3}" type="datetimeFigureOut">
              <a:rPr lang="cs-CZ" smtClean="0"/>
              <a:pPr/>
              <a:t>26.3.2014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576B9-BE93-4EF2-B65C-76B7D041BF7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544040-3870-41F5-B3C6-EF1EF3C8E9B3}" type="datetimeFigureOut">
              <a:rPr lang="cs-CZ" smtClean="0"/>
              <a:pPr/>
              <a:t>26.3.2014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4576B9-BE93-4EF2-B65C-76B7D041BF7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Obrození imunoterapie v onkologické léčbě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Milada Zemanová</a:t>
            </a:r>
          </a:p>
          <a:p>
            <a:r>
              <a:rPr lang="cs-CZ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Onkologická klinika 1. LF UK a VFN</a:t>
            </a:r>
            <a:endParaRPr lang="cs-CZ" b="1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539552" y="404664"/>
            <a:ext cx="6908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Tisková konference k  XIX. Dni profesora Vladimíra Staška – 27. 3. 2014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Nádorová imunologie a imunoterapie</a:t>
            </a:r>
            <a:endParaRPr lang="cs-CZ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70.léta: </a:t>
            </a:r>
          </a:p>
          <a:p>
            <a:pPr lvl="1"/>
            <a:r>
              <a:rPr lang="cs-CZ" dirty="0" smtClean="0"/>
              <a:t>laboratorní „in </a:t>
            </a:r>
            <a:r>
              <a:rPr lang="cs-CZ" dirty="0" err="1" smtClean="0"/>
              <a:t>vitro</a:t>
            </a:r>
            <a:r>
              <a:rPr lang="cs-CZ" dirty="0" smtClean="0"/>
              <a:t>“ a „in </a:t>
            </a:r>
            <a:r>
              <a:rPr lang="cs-CZ" dirty="0" err="1" smtClean="0"/>
              <a:t>vivo</a:t>
            </a:r>
            <a:r>
              <a:rPr lang="cs-CZ" dirty="0" smtClean="0"/>
              <a:t>“ pokusy</a:t>
            </a:r>
          </a:p>
          <a:p>
            <a:pPr lvl="1"/>
            <a:r>
              <a:rPr lang="cs-CZ" dirty="0" smtClean="0"/>
              <a:t>Jak malý rozdíl v genetické rozdílnosti tkání vede k „odmítnutí“ transplantovaného nádoru?</a:t>
            </a:r>
          </a:p>
          <a:p>
            <a:r>
              <a:rPr lang="cs-CZ" dirty="0" smtClean="0"/>
              <a:t>80. léta:</a:t>
            </a:r>
          </a:p>
          <a:p>
            <a:pPr lvl="1"/>
            <a:r>
              <a:rPr lang="cs-CZ" dirty="0" smtClean="0"/>
              <a:t>Interferon-alfa, </a:t>
            </a:r>
            <a:r>
              <a:rPr lang="cs-CZ" dirty="0" err="1" smtClean="0"/>
              <a:t>interleukin</a:t>
            </a:r>
            <a:r>
              <a:rPr lang="cs-CZ" dirty="0" smtClean="0"/>
              <a:t> 2</a:t>
            </a:r>
          </a:p>
          <a:p>
            <a:pPr lvl="1"/>
            <a:r>
              <a:rPr lang="cs-CZ" dirty="0" smtClean="0"/>
              <a:t>„poplachová reakce“ – posílení protizánětlivé i protinádorové imunity ve více složkách</a:t>
            </a:r>
          </a:p>
          <a:p>
            <a:pPr lvl="1"/>
            <a:r>
              <a:rPr lang="cs-CZ" dirty="0" smtClean="0"/>
              <a:t>Léčba nádorů ledviny a melanomu – </a:t>
            </a:r>
            <a:r>
              <a:rPr lang="cs-CZ" b="1" dirty="0" smtClean="0"/>
              <a:t>10% účinnost</a:t>
            </a:r>
            <a:endParaRPr lang="cs-CZ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Protinádorová</a:t>
            </a:r>
            <a:r>
              <a:rPr lang="cs-CZ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cílená léčba</a:t>
            </a:r>
            <a:endParaRPr lang="cs-CZ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90. léta – řízené střely zvenčí:</a:t>
            </a:r>
          </a:p>
          <a:p>
            <a:pPr lvl="1"/>
            <a:r>
              <a:rPr lang="cs-CZ" dirty="0" smtClean="0"/>
              <a:t>Monoklonální protilátky proti specifickému receptoru nebo růstovému faktoru = cílené střely</a:t>
            </a:r>
          </a:p>
          <a:p>
            <a:pPr lvl="1"/>
            <a:r>
              <a:rPr lang="cs-CZ" dirty="0" smtClean="0"/>
              <a:t>VEGF – </a:t>
            </a:r>
            <a:r>
              <a:rPr lang="cs-CZ" dirty="0" err="1" smtClean="0"/>
              <a:t>bevacizumab</a:t>
            </a:r>
            <a:r>
              <a:rPr lang="cs-CZ" dirty="0" smtClean="0"/>
              <a:t> (</a:t>
            </a:r>
            <a:r>
              <a:rPr lang="cs-CZ" dirty="0" err="1" smtClean="0"/>
              <a:t>Avastin</a:t>
            </a:r>
            <a:r>
              <a:rPr lang="cs-CZ" dirty="0" smtClean="0"/>
              <a:t>) – nádory ledvin, tlustého střeva, plic, prsu, vaječníků</a:t>
            </a:r>
          </a:p>
          <a:p>
            <a:pPr lvl="1"/>
            <a:r>
              <a:rPr lang="cs-CZ" dirty="0" smtClean="0"/>
              <a:t>HER-2 – </a:t>
            </a:r>
            <a:r>
              <a:rPr lang="cs-CZ" dirty="0" err="1" smtClean="0"/>
              <a:t>trastuzumab</a:t>
            </a:r>
            <a:r>
              <a:rPr lang="cs-CZ" dirty="0" smtClean="0"/>
              <a:t> (</a:t>
            </a:r>
            <a:r>
              <a:rPr lang="cs-CZ" dirty="0" err="1" smtClean="0"/>
              <a:t>Herceptin</a:t>
            </a:r>
            <a:r>
              <a:rPr lang="cs-CZ" dirty="0" smtClean="0"/>
              <a:t>) – nádory prsu</a:t>
            </a:r>
          </a:p>
          <a:p>
            <a:pPr lvl="1"/>
            <a:r>
              <a:rPr lang="cs-CZ" dirty="0" smtClean="0"/>
              <a:t>EGFR – </a:t>
            </a:r>
            <a:r>
              <a:rPr lang="cs-CZ" dirty="0" err="1" smtClean="0"/>
              <a:t>cetuximab</a:t>
            </a:r>
            <a:r>
              <a:rPr lang="cs-CZ" dirty="0" smtClean="0"/>
              <a:t> (</a:t>
            </a:r>
            <a:r>
              <a:rPr lang="cs-CZ" dirty="0" err="1" smtClean="0"/>
              <a:t>Erbitux</a:t>
            </a:r>
            <a:r>
              <a:rPr lang="cs-CZ" dirty="0" smtClean="0"/>
              <a:t>) – nádory střeva, hlavy a krku, plic</a:t>
            </a:r>
          </a:p>
          <a:p>
            <a:r>
              <a:rPr lang="cs-CZ" dirty="0" smtClean="0"/>
              <a:t>Účinnost 30-40%, v kombinaci s chemoterapií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Specifická </a:t>
            </a:r>
            <a:r>
              <a:rPr lang="cs-CZ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protinádorová</a:t>
            </a:r>
            <a:r>
              <a:rPr lang="cs-CZ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terapie</a:t>
            </a:r>
            <a:endParaRPr lang="cs-CZ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2010 a dále</a:t>
            </a:r>
          </a:p>
          <a:p>
            <a:endParaRPr lang="cs-CZ" dirty="0" smtClean="0"/>
          </a:p>
          <a:p>
            <a:pPr lvl="1"/>
            <a:r>
              <a:rPr lang="cs-CZ" dirty="0" smtClean="0"/>
              <a:t>Nalezení některých „nádorově specifických“ antigenů a výroba vakcíny proti nim</a:t>
            </a:r>
          </a:p>
          <a:p>
            <a:pPr lvl="1"/>
            <a:endParaRPr lang="cs-CZ" dirty="0"/>
          </a:p>
          <a:p>
            <a:pPr lvl="1"/>
            <a:r>
              <a:rPr lang="cs-CZ" dirty="0" smtClean="0"/>
              <a:t>Rozpoznání, jak nádorové buňky „oslepují“ výkonné imunokompetentní buňky a výroba „</a:t>
            </a:r>
            <a:r>
              <a:rPr lang="cs-CZ" dirty="0" err="1" smtClean="0"/>
              <a:t>odslepující</a:t>
            </a:r>
            <a:r>
              <a:rPr lang="cs-CZ" dirty="0" smtClean="0"/>
              <a:t>“  protilátky</a:t>
            </a:r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cs-CZ" dirty="0" smtClean="0"/>
              <a:t>Modely imunoterapie u nádorů plic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256584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Vakcíny proti specifickým antigenům</a:t>
            </a:r>
          </a:p>
          <a:p>
            <a:pPr lvl="1"/>
            <a:r>
              <a:rPr lang="cs-CZ" dirty="0"/>
              <a:t>MAGE-A3 (</a:t>
            </a:r>
            <a:r>
              <a:rPr lang="cs-CZ" dirty="0" err="1"/>
              <a:t>melanoma</a:t>
            </a:r>
            <a:r>
              <a:rPr lang="cs-CZ" dirty="0"/>
              <a:t>-</a:t>
            </a:r>
            <a:r>
              <a:rPr lang="cs-CZ" dirty="0" err="1"/>
              <a:t>specific</a:t>
            </a:r>
            <a:r>
              <a:rPr lang="cs-CZ" dirty="0"/>
              <a:t> antigen A3</a:t>
            </a:r>
            <a:r>
              <a:rPr lang="cs-CZ" dirty="0" smtClean="0"/>
              <a:t>),  studie MAGRIT – adjuvantní léčba po operaci, čeká na výsledky</a:t>
            </a:r>
          </a:p>
          <a:p>
            <a:pPr lvl="1"/>
            <a:r>
              <a:rPr lang="cs-CZ" dirty="0"/>
              <a:t>MUC1 (</a:t>
            </a:r>
            <a:r>
              <a:rPr lang="cs-CZ" dirty="0" err="1"/>
              <a:t>mucinous</a:t>
            </a:r>
            <a:r>
              <a:rPr lang="cs-CZ" dirty="0"/>
              <a:t> </a:t>
            </a:r>
            <a:r>
              <a:rPr lang="cs-CZ" dirty="0" err="1"/>
              <a:t>glycoprotein</a:t>
            </a:r>
            <a:r>
              <a:rPr lang="cs-CZ" dirty="0"/>
              <a:t> -1 </a:t>
            </a:r>
            <a:r>
              <a:rPr lang="cs-CZ" dirty="0" smtClean="0"/>
              <a:t>antigen) a </a:t>
            </a:r>
            <a:r>
              <a:rPr lang="cs-CZ" dirty="0"/>
              <a:t>lipoproteinovou  vakcínu L-BLP25 (</a:t>
            </a:r>
            <a:r>
              <a:rPr lang="cs-CZ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Tecemotide</a:t>
            </a:r>
            <a:r>
              <a:rPr lang="cs-CZ" dirty="0" smtClean="0"/>
              <a:t>), studie START , výsledek částečně pozitivní, ověření</a:t>
            </a:r>
          </a:p>
          <a:p>
            <a:r>
              <a:rPr lang="cs-CZ" dirty="0" smtClean="0"/>
              <a:t>Protilátky proti „zaslepení“</a:t>
            </a:r>
          </a:p>
          <a:p>
            <a:pPr lvl="1"/>
            <a:r>
              <a:rPr lang="cs-CZ" dirty="0"/>
              <a:t>CTLA-4 (cytotoxický T </a:t>
            </a:r>
            <a:r>
              <a:rPr lang="cs-CZ" dirty="0" err="1"/>
              <a:t>lymfocytární</a:t>
            </a:r>
            <a:r>
              <a:rPr lang="cs-CZ" dirty="0"/>
              <a:t> antigen</a:t>
            </a:r>
            <a:r>
              <a:rPr lang="cs-CZ" dirty="0" smtClean="0"/>
              <a:t>) + blokující protilátka </a:t>
            </a:r>
            <a:r>
              <a:rPr lang="cs-CZ" dirty="0" err="1" smtClean="0"/>
              <a:t>anti</a:t>
            </a:r>
            <a:r>
              <a:rPr lang="cs-CZ" dirty="0" smtClean="0"/>
              <a:t> – CTLA4 (</a:t>
            </a:r>
            <a:r>
              <a:rPr lang="cs-CZ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Ipilimumab</a:t>
            </a:r>
            <a:r>
              <a:rPr lang="cs-CZ" dirty="0" smtClean="0"/>
              <a:t> ), studie fáze III s chemoterapií</a:t>
            </a:r>
          </a:p>
          <a:p>
            <a:pPr lvl="1"/>
            <a:r>
              <a:rPr lang="cs-CZ" dirty="0" smtClean="0"/>
              <a:t>PD-1 </a:t>
            </a:r>
            <a:r>
              <a:rPr lang="cs-CZ" dirty="0" err="1" smtClean="0"/>
              <a:t>protien</a:t>
            </a:r>
            <a:r>
              <a:rPr lang="cs-CZ" dirty="0" smtClean="0"/>
              <a:t> a PDL-1 ligand + monoklonální protilátka (</a:t>
            </a:r>
            <a:r>
              <a:rPr lang="cs-CZ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Nivolumab</a:t>
            </a:r>
            <a:r>
              <a:rPr lang="cs-CZ" dirty="0" smtClean="0"/>
              <a:t>) , studie fáze III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Výsledky studie „START“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6588224" y="6309320"/>
            <a:ext cx="18008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i="1" dirty="0" smtClean="0">
                <a:solidFill>
                  <a:srgbClr val="FF0000"/>
                </a:solidFill>
              </a:rPr>
              <a:t> </a:t>
            </a:r>
            <a:r>
              <a:rPr lang="cs-CZ" b="1" i="1" dirty="0" err="1" smtClean="0">
                <a:solidFill>
                  <a:srgbClr val="FF0000"/>
                </a:solidFill>
              </a:rPr>
              <a:t>Butts</a:t>
            </a:r>
            <a:r>
              <a:rPr lang="cs-CZ" b="1" i="1" dirty="0" smtClean="0">
                <a:solidFill>
                  <a:srgbClr val="FF0000"/>
                </a:solidFill>
              </a:rPr>
              <a:t> </a:t>
            </a:r>
            <a:r>
              <a:rPr lang="cs-CZ" b="1" i="1" dirty="0" err="1" smtClean="0">
                <a:solidFill>
                  <a:srgbClr val="FF0000"/>
                </a:solidFill>
              </a:rPr>
              <a:t>et</a:t>
            </a:r>
            <a:r>
              <a:rPr lang="cs-CZ" b="1" i="1" dirty="0" smtClean="0">
                <a:solidFill>
                  <a:srgbClr val="FF0000"/>
                </a:solidFill>
              </a:rPr>
              <a:t> </a:t>
            </a:r>
            <a:r>
              <a:rPr lang="cs-CZ" b="1" i="1" dirty="0" err="1" smtClean="0">
                <a:solidFill>
                  <a:srgbClr val="FF0000"/>
                </a:solidFill>
              </a:rPr>
              <a:t>al</a:t>
            </a:r>
            <a:r>
              <a:rPr lang="cs-CZ" b="1" i="1" dirty="0" smtClean="0">
                <a:solidFill>
                  <a:srgbClr val="FF0000"/>
                </a:solidFill>
              </a:rPr>
              <a:t> 2014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310</Words>
  <Application>Microsoft Office PowerPoint</Application>
  <PresentationFormat>Předvádění na obrazovce (4:3)</PresentationFormat>
  <Paragraphs>41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sady Office</vt:lpstr>
      <vt:lpstr>Obrození imunoterapie v onkologické léčbě </vt:lpstr>
      <vt:lpstr>Nádorová imunologie a imunoterapie</vt:lpstr>
      <vt:lpstr>Protinádorová cílená léčba</vt:lpstr>
      <vt:lpstr>Specifická protinádorová terapie</vt:lpstr>
      <vt:lpstr>Modely imunoterapie u nádorů plic</vt:lpstr>
      <vt:lpstr>Výsledky studie „START“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Obrození imunoterapie v onkologické léčbě </dc:title>
  <dc:creator>Maminka</dc:creator>
  <cp:lastModifiedBy>Maminka</cp:lastModifiedBy>
  <cp:revision>10</cp:revision>
  <dcterms:created xsi:type="dcterms:W3CDTF">2014-03-26T19:33:17Z</dcterms:created>
  <dcterms:modified xsi:type="dcterms:W3CDTF">2014-03-26T21:33:33Z</dcterms:modified>
</cp:coreProperties>
</file>