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7" r:id="rId5"/>
    <p:sldId id="259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75A812-7FB2-4FCF-83A6-1F712E4D5876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BEC3F6-A8A3-412A-864C-8FB0DFC45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5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75A812-7FB2-4FCF-83A6-1F712E4D5876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BEC3F6-A8A3-412A-864C-8FB0DFC45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2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75A812-7FB2-4FCF-83A6-1F712E4D5876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BEC3F6-A8A3-412A-864C-8FB0DFC45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5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75A812-7FB2-4FCF-83A6-1F712E4D5876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BEC3F6-A8A3-412A-864C-8FB0DFC45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75A812-7FB2-4FCF-83A6-1F712E4D5876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BEC3F6-A8A3-412A-864C-8FB0DFC45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4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75A812-7FB2-4FCF-83A6-1F712E4D5876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BEC3F6-A8A3-412A-864C-8FB0DFC45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8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75A812-7FB2-4FCF-83A6-1F712E4D5876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BEC3F6-A8A3-412A-864C-8FB0DFC45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2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75A812-7FB2-4FCF-83A6-1F712E4D5876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BEC3F6-A8A3-412A-864C-8FB0DFC45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6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75A812-7FB2-4FCF-83A6-1F712E4D5876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BEC3F6-A8A3-412A-864C-8FB0DFC45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4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75A812-7FB2-4FCF-83A6-1F712E4D5876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BEC3F6-A8A3-412A-864C-8FB0DFC45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91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75A812-7FB2-4FCF-83A6-1F712E4D5876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BEC3F6-A8A3-412A-864C-8FB0DFC45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4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4000"/>
            <a:lum/>
          </a:blip>
          <a:srcRect/>
          <a:stretch>
            <a:fillRect l="24000" t="20000" r="24000" b="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4168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0" y="1817440"/>
            <a:ext cx="8640960" cy="485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1077203" cy="16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Obdélník 7"/>
          <p:cNvSpPr/>
          <p:nvPr/>
        </p:nvSpPr>
        <p:spPr>
          <a:xfrm>
            <a:off x="0" y="6799684"/>
            <a:ext cx="9144000" cy="58316"/>
          </a:xfrm>
          <a:prstGeom prst="rect">
            <a:avLst/>
          </a:prstGeom>
          <a:solidFill>
            <a:srgbClr val="1D275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68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2708920"/>
            <a:ext cx="8424936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>Mezioborová spolupráce v </a:t>
            </a:r>
            <a:r>
              <a:rPr lang="cs-CZ" dirty="0" err="1" smtClean="0"/>
              <a:t>pneumoonkologii</a:t>
            </a:r>
            <a:endParaRPr lang="en-US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1752600"/>
          </a:xfrm>
        </p:spPr>
        <p:txBody>
          <a:bodyPr/>
          <a:lstStyle/>
          <a:p>
            <a:r>
              <a:rPr lang="cs-CZ" dirty="0" smtClean="0"/>
              <a:t>Votruba</a:t>
            </a:r>
            <a:r>
              <a:rPr lang="cs-CZ" dirty="0"/>
              <a:t>, </a:t>
            </a:r>
            <a:r>
              <a:rPr lang="cs-CZ" dirty="0" err="1" smtClean="0"/>
              <a:t>Petruželka,</a:t>
            </a:r>
            <a:r>
              <a:rPr lang="cs-CZ" dirty="0" err="1" smtClean="0"/>
              <a:t>Stříteský</a:t>
            </a:r>
            <a:r>
              <a:rPr lang="cs-CZ" dirty="0" smtClean="0"/>
              <a:t>, </a:t>
            </a:r>
            <a:r>
              <a:rPr lang="cs-CZ" dirty="0" err="1" smtClean="0"/>
              <a:t>Dundr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84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r>
              <a:rPr lang="cs-CZ" dirty="0" smtClean="0"/>
              <a:t>Současný stav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168" y="1988840"/>
            <a:ext cx="3970784" cy="4752528"/>
          </a:xfrm>
        </p:spPr>
        <p:txBody>
          <a:bodyPr>
            <a:normAutofit fontScale="40000" lnSpcReduction="20000"/>
          </a:bodyPr>
          <a:lstStyle/>
          <a:p>
            <a:pPr marL="165100" indent="-165100"/>
            <a:r>
              <a:rPr lang="en-US" sz="4300" b="1" dirty="0" err="1" smtClean="0">
                <a:effectLst/>
              </a:rPr>
              <a:t>Všeobecná</a:t>
            </a:r>
            <a:r>
              <a:rPr lang="en-US" sz="4300" b="1" dirty="0" smtClean="0">
                <a:effectLst/>
              </a:rPr>
              <a:t> FN </a:t>
            </a:r>
            <a:r>
              <a:rPr lang="en-US" sz="4300" b="1" dirty="0" err="1" smtClean="0">
                <a:effectLst/>
              </a:rPr>
              <a:t>Praha</a:t>
            </a:r>
            <a:r>
              <a:rPr lang="en-US" sz="4300" dirty="0" smtClean="0">
                <a:effectLst/>
              </a:rPr>
              <a:t> </a:t>
            </a:r>
            <a:br>
              <a:rPr lang="en-US" sz="4300" dirty="0" smtClean="0">
                <a:effectLst/>
              </a:rPr>
            </a:br>
            <a:endParaRPr lang="cs-CZ" sz="4300" dirty="0" smtClean="0">
              <a:effectLst/>
            </a:endParaRPr>
          </a:p>
          <a:p>
            <a:pPr marL="165100" indent="-165100">
              <a:tabLst>
                <a:tab pos="177800" algn="l"/>
              </a:tabLst>
            </a:pPr>
            <a:r>
              <a:rPr lang="en-US" sz="4300" b="1" dirty="0" smtClean="0">
                <a:effectLst/>
              </a:rPr>
              <a:t>FN </a:t>
            </a:r>
            <a:r>
              <a:rPr lang="en-US" sz="4300" b="1" dirty="0" err="1" smtClean="0">
                <a:effectLst/>
              </a:rPr>
              <a:t>Motol</a:t>
            </a:r>
            <a:r>
              <a:rPr lang="en-US" sz="4300" b="1" dirty="0" smtClean="0">
                <a:effectLst/>
              </a:rPr>
              <a:t>, </a:t>
            </a:r>
            <a:r>
              <a:rPr lang="en-US" sz="4300" b="1" dirty="0" err="1" smtClean="0">
                <a:effectLst/>
              </a:rPr>
              <a:t>Praha</a:t>
            </a:r>
            <a:r>
              <a:rPr lang="en-US" sz="4300" dirty="0" smtClean="0">
                <a:effectLst/>
              </a:rPr>
              <a:t> </a:t>
            </a:r>
            <a:br>
              <a:rPr lang="en-US" sz="4300" dirty="0" smtClean="0">
                <a:effectLst/>
              </a:rPr>
            </a:br>
            <a:endParaRPr lang="en-US" sz="4300" dirty="0" smtClean="0">
              <a:effectLst/>
            </a:endParaRPr>
          </a:p>
          <a:p>
            <a:pPr marL="165100" indent="-165100"/>
            <a:r>
              <a:rPr lang="en-US" sz="4300" b="1" dirty="0" smtClean="0">
                <a:effectLst/>
              </a:rPr>
              <a:t>FN Na </a:t>
            </a:r>
            <a:r>
              <a:rPr lang="en-US" sz="4300" b="1" dirty="0" err="1" smtClean="0">
                <a:effectLst/>
              </a:rPr>
              <a:t>Bulovce</a:t>
            </a:r>
            <a:r>
              <a:rPr lang="en-US" sz="4300" b="1" dirty="0" smtClean="0">
                <a:effectLst/>
              </a:rPr>
              <a:t>, </a:t>
            </a:r>
            <a:r>
              <a:rPr lang="en-US" sz="4300" b="1" dirty="0" err="1" smtClean="0">
                <a:effectLst/>
              </a:rPr>
              <a:t>Praha</a:t>
            </a:r>
            <a:r>
              <a:rPr lang="en-US" sz="4300" dirty="0" smtClean="0">
                <a:effectLst/>
              </a:rPr>
              <a:t> </a:t>
            </a:r>
            <a:br>
              <a:rPr lang="en-US" sz="4300" dirty="0" smtClean="0">
                <a:effectLst/>
              </a:rPr>
            </a:br>
            <a:endParaRPr lang="cs-CZ" sz="4300" dirty="0" smtClean="0">
              <a:effectLst/>
            </a:endParaRPr>
          </a:p>
          <a:p>
            <a:pPr marL="165100" indent="-165100"/>
            <a:r>
              <a:rPr lang="en-US" sz="4300" b="1" dirty="0" err="1" smtClean="0">
                <a:effectLst/>
              </a:rPr>
              <a:t>Fakultní</a:t>
            </a:r>
            <a:r>
              <a:rPr lang="en-US" sz="4300" b="1" dirty="0" smtClean="0">
                <a:effectLst/>
              </a:rPr>
              <a:t> </a:t>
            </a:r>
            <a:r>
              <a:rPr lang="en-US" sz="4300" b="1" dirty="0" err="1" smtClean="0">
                <a:effectLst/>
              </a:rPr>
              <a:t>Thomayerova</a:t>
            </a:r>
            <a:r>
              <a:rPr lang="en-US" sz="4300" b="1" dirty="0" smtClean="0">
                <a:effectLst/>
              </a:rPr>
              <a:t> </a:t>
            </a:r>
            <a:r>
              <a:rPr lang="en-US" sz="4300" b="1" dirty="0" err="1" smtClean="0">
                <a:effectLst/>
              </a:rPr>
              <a:t>nemocnice</a:t>
            </a:r>
            <a:r>
              <a:rPr lang="en-US" sz="4300" dirty="0" smtClean="0">
                <a:effectLst/>
              </a:rPr>
              <a:t> </a:t>
            </a:r>
            <a:br>
              <a:rPr lang="en-US" sz="4300" dirty="0" smtClean="0">
                <a:effectLst/>
              </a:rPr>
            </a:br>
            <a:endParaRPr lang="cs-CZ" sz="4300" dirty="0" smtClean="0">
              <a:effectLst/>
            </a:endParaRPr>
          </a:p>
          <a:p>
            <a:pPr marL="165100" indent="-165100"/>
            <a:r>
              <a:rPr lang="en-US" sz="4300" b="1" dirty="0" smtClean="0">
                <a:effectLst/>
              </a:rPr>
              <a:t>FN </a:t>
            </a:r>
            <a:r>
              <a:rPr lang="en-US" sz="4300" b="1" dirty="0" err="1" smtClean="0">
                <a:effectLst/>
              </a:rPr>
              <a:t>Plzeň</a:t>
            </a:r>
            <a:r>
              <a:rPr lang="en-US" sz="4300" dirty="0" smtClean="0">
                <a:effectLst/>
              </a:rPr>
              <a:t> </a:t>
            </a:r>
            <a:br>
              <a:rPr lang="en-US" sz="4300" dirty="0" smtClean="0">
                <a:effectLst/>
              </a:rPr>
            </a:br>
            <a:endParaRPr lang="cs-CZ" sz="4300" dirty="0" smtClean="0">
              <a:effectLst/>
            </a:endParaRPr>
          </a:p>
          <a:p>
            <a:pPr marL="165100" indent="-165100"/>
            <a:r>
              <a:rPr lang="en-US" sz="4300" b="1" dirty="0" smtClean="0">
                <a:effectLst/>
              </a:rPr>
              <a:t>FN Hradec </a:t>
            </a:r>
            <a:r>
              <a:rPr lang="en-US" sz="4300" b="1" dirty="0" err="1" smtClean="0">
                <a:effectLst/>
              </a:rPr>
              <a:t>Králové</a:t>
            </a:r>
            <a:r>
              <a:rPr lang="en-US" sz="4300" dirty="0" smtClean="0">
                <a:effectLst/>
              </a:rPr>
              <a:t> </a:t>
            </a:r>
            <a:br>
              <a:rPr lang="en-US" sz="4300" dirty="0" smtClean="0">
                <a:effectLst/>
              </a:rPr>
            </a:br>
            <a:endParaRPr lang="cs-CZ" sz="4300" dirty="0" smtClean="0">
              <a:effectLst/>
            </a:endParaRPr>
          </a:p>
          <a:p>
            <a:pPr marL="165100" indent="-165100"/>
            <a:r>
              <a:rPr lang="en-US" sz="4300" b="1" dirty="0" smtClean="0">
                <a:effectLst/>
              </a:rPr>
              <a:t>FN Olomouc</a:t>
            </a:r>
            <a:r>
              <a:rPr lang="en-US" sz="4300" dirty="0" smtClean="0">
                <a:effectLst/>
              </a:rPr>
              <a:t> </a:t>
            </a:r>
            <a:br>
              <a:rPr lang="en-US" sz="4300" dirty="0" smtClean="0">
                <a:effectLst/>
              </a:rPr>
            </a:br>
            <a:endParaRPr lang="cs-CZ" sz="4300" dirty="0" smtClean="0">
              <a:effectLst/>
            </a:endParaRPr>
          </a:p>
          <a:p>
            <a:pPr marL="165100" indent="-165100"/>
            <a:r>
              <a:rPr lang="en-US" sz="4300" b="1" dirty="0" smtClean="0">
                <a:effectLst/>
              </a:rPr>
              <a:t>FN Ostrava-</a:t>
            </a:r>
            <a:r>
              <a:rPr lang="en-US" sz="4300" b="1" dirty="0" err="1" smtClean="0">
                <a:effectLst/>
              </a:rPr>
              <a:t>Poruba</a:t>
            </a:r>
            <a:r>
              <a:rPr lang="en-US" sz="4300" dirty="0" smtClean="0">
                <a:effectLst/>
              </a:rPr>
              <a:t> </a:t>
            </a:r>
            <a:br>
              <a:rPr lang="en-US" sz="4300" dirty="0" smtClean="0">
                <a:effectLst/>
              </a:rPr>
            </a:br>
            <a:endParaRPr lang="en-US" sz="4300" dirty="0" smtClean="0">
              <a:effectLst/>
            </a:endParaRPr>
          </a:p>
          <a:p>
            <a:pPr marL="165100" indent="-165100"/>
            <a:r>
              <a:rPr lang="en-US" sz="4300" b="1" dirty="0" smtClean="0">
                <a:effectLst/>
              </a:rPr>
              <a:t>FN Brno</a:t>
            </a:r>
            <a:r>
              <a:rPr lang="en-US" sz="4300" dirty="0" smtClean="0">
                <a:effectLst/>
              </a:rPr>
              <a:t> </a:t>
            </a:r>
            <a:br>
              <a:rPr lang="en-US" sz="4300" dirty="0" smtClean="0">
                <a:effectLst/>
              </a:rPr>
            </a:br>
            <a:endParaRPr lang="en-US" sz="4300" dirty="0" smtClean="0">
              <a:effectLst/>
            </a:endParaRPr>
          </a:p>
          <a:p>
            <a:pPr marL="165100" indent="-165100"/>
            <a:r>
              <a:rPr lang="en-US" sz="4300" b="1" dirty="0" smtClean="0">
                <a:effectLst/>
              </a:rPr>
              <a:t>MOÚ Brno</a:t>
            </a:r>
            <a:r>
              <a:rPr lang="en-US" sz="4300" dirty="0" smtClean="0">
                <a:effectLst/>
              </a:rPr>
              <a:t> </a:t>
            </a:r>
            <a:br>
              <a:rPr lang="en-US" sz="4300" dirty="0" smtClean="0">
                <a:effectLst/>
              </a:rPr>
            </a:br>
            <a:endParaRPr lang="cs-CZ" sz="4300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5648234" y="4797152"/>
            <a:ext cx="2952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Funkční jednotky  s prokázanou efektivitou v léčbě bronchogenního karcinomu i ostatních nádorových chorob postihující hrudní oblast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4139952" y="1268760"/>
            <a:ext cx="446449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Pneumoonkologickým</a:t>
            </a:r>
            <a:r>
              <a:rPr lang="en-US" sz="1600" dirty="0"/>
              <a:t> </a:t>
            </a:r>
            <a:r>
              <a:rPr lang="en-US" sz="1600" dirty="0" err="1"/>
              <a:t>centrem</a:t>
            </a:r>
            <a:r>
              <a:rPr lang="en-US" sz="1600" dirty="0"/>
              <a:t> je </a:t>
            </a:r>
            <a:r>
              <a:rPr lang="en-US" sz="1600" dirty="0" err="1"/>
              <a:t>pracoviště</a:t>
            </a:r>
            <a:r>
              <a:rPr lang="en-US" sz="1600" dirty="0"/>
              <a:t>,</a:t>
            </a:r>
          </a:p>
          <a:p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kterém</a:t>
            </a:r>
            <a:r>
              <a:rPr lang="en-US" sz="1600" dirty="0"/>
              <a:t> </a:t>
            </a:r>
            <a:r>
              <a:rPr lang="en-US" sz="1600" dirty="0" err="1"/>
              <a:t>pracuje</a:t>
            </a:r>
            <a:r>
              <a:rPr lang="en-US" sz="1600" dirty="0"/>
              <a:t> </a:t>
            </a:r>
            <a:r>
              <a:rPr lang="en-US" sz="1600" dirty="0" err="1"/>
              <a:t>pneumolog</a:t>
            </a:r>
            <a:r>
              <a:rPr lang="en-US" sz="1600" dirty="0"/>
              <a:t> s </a:t>
            </a:r>
            <a:r>
              <a:rPr lang="en-US" sz="1600" dirty="0" err="1"/>
              <a:t>atestací</a:t>
            </a:r>
            <a:r>
              <a:rPr lang="en-US" sz="1600" dirty="0"/>
              <a:t> z </a:t>
            </a:r>
            <a:r>
              <a:rPr lang="en-US" sz="1600" dirty="0" err="1"/>
              <a:t>klinické</a:t>
            </a:r>
            <a:r>
              <a:rPr lang="en-US" sz="1600" dirty="0"/>
              <a:t> </a:t>
            </a:r>
            <a:r>
              <a:rPr lang="en-US" sz="1600" dirty="0" err="1"/>
              <a:t>onkologie</a:t>
            </a:r>
            <a:r>
              <a:rPr lang="en-US" sz="1600" dirty="0"/>
              <a:t>, </a:t>
            </a:r>
            <a:r>
              <a:rPr lang="en-US" sz="1600" dirty="0" err="1"/>
              <a:t>pracoviště</a:t>
            </a:r>
            <a:r>
              <a:rPr lang="en-US" sz="1600" dirty="0"/>
              <a:t> </a:t>
            </a:r>
            <a:r>
              <a:rPr lang="en-US" sz="1600" dirty="0" err="1"/>
              <a:t>má</a:t>
            </a:r>
            <a:r>
              <a:rPr lang="en-US" sz="1600" dirty="0"/>
              <a:t> </a:t>
            </a:r>
            <a:r>
              <a:rPr lang="en-US" sz="1600" dirty="0" err="1"/>
              <a:t>specializovaná</a:t>
            </a:r>
            <a:endParaRPr lang="en-US" sz="1600" dirty="0"/>
          </a:p>
          <a:p>
            <a:r>
              <a:rPr lang="en-US" sz="1600" dirty="0" err="1"/>
              <a:t>pneumologická</a:t>
            </a:r>
            <a:r>
              <a:rPr lang="en-US" sz="1600" dirty="0"/>
              <a:t> </a:t>
            </a:r>
            <a:r>
              <a:rPr lang="en-US" sz="1600" dirty="0" err="1"/>
              <a:t>lůžka</a:t>
            </a:r>
            <a:r>
              <a:rPr lang="en-US" sz="1600" dirty="0"/>
              <a:t>, </a:t>
            </a:r>
            <a:r>
              <a:rPr lang="en-US" sz="1600" dirty="0" err="1"/>
              <a:t>okamžitou</a:t>
            </a:r>
            <a:r>
              <a:rPr lang="en-US" sz="1600" dirty="0"/>
              <a:t> </a:t>
            </a:r>
            <a:r>
              <a:rPr lang="en-US" sz="1600" dirty="0" err="1"/>
              <a:t>dostupnost</a:t>
            </a:r>
            <a:r>
              <a:rPr lang="en-US" sz="1600" dirty="0"/>
              <a:t> </a:t>
            </a:r>
            <a:r>
              <a:rPr lang="en-US" sz="1600" dirty="0" err="1"/>
              <a:t>intenzivní</a:t>
            </a:r>
            <a:r>
              <a:rPr lang="en-US" sz="1600" dirty="0"/>
              <a:t> </a:t>
            </a:r>
            <a:r>
              <a:rPr lang="en-US" sz="1600" dirty="0" err="1"/>
              <a:t>pneumologické</a:t>
            </a:r>
            <a:r>
              <a:rPr lang="en-US" sz="1600" dirty="0"/>
              <a:t> </a:t>
            </a:r>
            <a:r>
              <a:rPr lang="en-US" sz="1600" dirty="0" err="1"/>
              <a:t>péče</a:t>
            </a:r>
            <a:r>
              <a:rPr lang="en-US" sz="1600" dirty="0"/>
              <a:t>, </a:t>
            </a:r>
            <a:r>
              <a:rPr lang="en-US" sz="1600" dirty="0" err="1"/>
              <a:t>pracoviště</a:t>
            </a:r>
            <a:r>
              <a:rPr lang="en-US" sz="1600" dirty="0"/>
              <a:t> </a:t>
            </a:r>
            <a:r>
              <a:rPr lang="en-US" sz="1600" dirty="0" err="1" smtClean="0"/>
              <a:t>intervenční</a:t>
            </a:r>
            <a:r>
              <a:rPr lang="cs-CZ" sz="1600" dirty="0" smtClean="0"/>
              <a:t> </a:t>
            </a:r>
            <a:r>
              <a:rPr lang="en-US" sz="1600" dirty="0" err="1" smtClean="0"/>
              <a:t>bronchologie</a:t>
            </a:r>
            <a:r>
              <a:rPr lang="en-US" sz="1600" dirty="0" smtClean="0"/>
              <a:t> </a:t>
            </a:r>
            <a:r>
              <a:rPr lang="en-US" sz="1600" dirty="0"/>
              <a:t>se </a:t>
            </a:r>
            <a:r>
              <a:rPr lang="en-US" sz="1600" dirty="0" err="1"/>
              <a:t>zázemím</a:t>
            </a:r>
            <a:r>
              <a:rPr lang="en-US" sz="1600" dirty="0"/>
              <a:t> </a:t>
            </a:r>
            <a:r>
              <a:rPr lang="en-US" sz="1600" dirty="0" err="1"/>
              <a:t>hrudní</a:t>
            </a:r>
            <a:r>
              <a:rPr lang="en-US" sz="1600" dirty="0"/>
              <a:t> </a:t>
            </a:r>
            <a:r>
              <a:rPr lang="en-US" sz="1600" dirty="0" err="1"/>
              <a:t>chirurgie</a:t>
            </a:r>
            <a:r>
              <a:rPr lang="en-US" sz="1600" dirty="0"/>
              <a:t>, </a:t>
            </a:r>
            <a:r>
              <a:rPr lang="en-US" sz="1600" dirty="0" err="1"/>
              <a:t>dostatečné</a:t>
            </a:r>
            <a:r>
              <a:rPr lang="en-US" sz="1600" dirty="0"/>
              <a:t> </a:t>
            </a:r>
            <a:r>
              <a:rPr lang="en-US" sz="1600" dirty="0" err="1"/>
              <a:t>diagnostické</a:t>
            </a:r>
            <a:r>
              <a:rPr lang="en-US" sz="1600" dirty="0"/>
              <a:t> </a:t>
            </a:r>
            <a:r>
              <a:rPr lang="en-US" sz="1600" dirty="0" err="1"/>
              <a:t>zázemí</a:t>
            </a:r>
            <a:r>
              <a:rPr lang="en-US" sz="1600" dirty="0"/>
              <a:t> k </a:t>
            </a:r>
            <a:r>
              <a:rPr lang="en-US" sz="1600" dirty="0" err="1" smtClean="0"/>
              <a:t>přesnému</a:t>
            </a:r>
            <a:r>
              <a:rPr lang="cs-CZ" sz="1600" dirty="0" smtClean="0"/>
              <a:t> </a:t>
            </a:r>
            <a:r>
              <a:rPr lang="en-US" sz="1600" dirty="0" err="1" smtClean="0"/>
              <a:t>stanovení</a:t>
            </a:r>
            <a:r>
              <a:rPr lang="en-US" sz="1600" dirty="0" smtClean="0"/>
              <a:t> </a:t>
            </a:r>
            <a:r>
              <a:rPr lang="en-US" sz="1600" dirty="0" err="1"/>
              <a:t>diagnózy</a:t>
            </a:r>
            <a:r>
              <a:rPr lang="en-US" sz="1600" dirty="0"/>
              <a:t> </a:t>
            </a:r>
            <a:r>
              <a:rPr lang="en-US" sz="1600" dirty="0" err="1"/>
              <a:t>včetně</a:t>
            </a:r>
            <a:r>
              <a:rPr lang="en-US" sz="1600" dirty="0"/>
              <a:t> </a:t>
            </a:r>
            <a:r>
              <a:rPr lang="en-US" sz="1600" dirty="0" err="1"/>
              <a:t>molekulární</a:t>
            </a:r>
            <a:r>
              <a:rPr lang="en-US" sz="1600" dirty="0"/>
              <a:t> </a:t>
            </a:r>
            <a:r>
              <a:rPr lang="en-US" sz="1600" dirty="0" err="1"/>
              <a:t>diagnostiky</a:t>
            </a:r>
            <a:r>
              <a:rPr lang="en-US" sz="1600" dirty="0"/>
              <a:t>, je </a:t>
            </a:r>
            <a:r>
              <a:rPr lang="en-US" sz="1600" dirty="0" err="1"/>
              <a:t>schopno</a:t>
            </a:r>
            <a:r>
              <a:rPr lang="en-US" sz="1600" dirty="0"/>
              <a:t> </a:t>
            </a:r>
            <a:r>
              <a:rPr lang="en-US" sz="1600" dirty="0" err="1"/>
              <a:t>sledovat</a:t>
            </a:r>
            <a:r>
              <a:rPr lang="en-US" sz="1600" dirty="0"/>
              <a:t>, </a:t>
            </a:r>
            <a:r>
              <a:rPr lang="en-US" sz="1600" dirty="0" err="1"/>
              <a:t>hodnotit</a:t>
            </a:r>
            <a:r>
              <a:rPr lang="en-US" sz="1600" dirty="0"/>
              <a:t> a </a:t>
            </a:r>
            <a:r>
              <a:rPr lang="en-US" sz="1600" dirty="0" err="1" smtClean="0"/>
              <a:t>předkládat</a:t>
            </a:r>
            <a:r>
              <a:rPr lang="cs-CZ" sz="1600" dirty="0" smtClean="0"/>
              <a:t> </a:t>
            </a:r>
            <a:r>
              <a:rPr lang="en-US" sz="1600" dirty="0" err="1" smtClean="0"/>
              <a:t>výsledky</a:t>
            </a:r>
            <a:r>
              <a:rPr lang="en-US" sz="1600" dirty="0" smtClean="0"/>
              <a:t> </a:t>
            </a:r>
            <a:r>
              <a:rPr lang="en-US" sz="1600" dirty="0" err="1"/>
              <a:t>nákladné</a:t>
            </a:r>
            <a:r>
              <a:rPr lang="en-US" sz="1600" dirty="0"/>
              <a:t> </a:t>
            </a:r>
            <a:r>
              <a:rPr lang="en-US" sz="1600" dirty="0" err="1"/>
              <a:t>léčby</a:t>
            </a:r>
            <a:r>
              <a:rPr lang="en-US" sz="1600" dirty="0" smtClean="0"/>
              <a:t>.</a:t>
            </a:r>
            <a:endParaRPr lang="cs-CZ" sz="1600" dirty="0" smtClean="0"/>
          </a:p>
          <a:p>
            <a:r>
              <a:rPr lang="cs-CZ" sz="1600" dirty="0"/>
              <a:t> </a:t>
            </a:r>
            <a:r>
              <a:rPr lang="cs-CZ" sz="1600" dirty="0" smtClean="0"/>
              <a:t>                    </a:t>
            </a:r>
            <a:r>
              <a:rPr lang="en-US" sz="1600" b="1" dirty="0" err="1"/>
              <a:t>Nádory</a:t>
            </a:r>
            <a:r>
              <a:rPr lang="en-US" sz="1600" b="1" dirty="0"/>
              <a:t> </a:t>
            </a:r>
            <a:r>
              <a:rPr lang="en-US" sz="1600" b="1" dirty="0" err="1"/>
              <a:t>plic</a:t>
            </a:r>
            <a:r>
              <a:rPr lang="en-US" sz="1600" b="1" dirty="0"/>
              <a:t> a </a:t>
            </a:r>
            <a:r>
              <a:rPr lang="en-US" sz="1600" b="1" dirty="0" err="1" smtClean="0"/>
              <a:t>průdušek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Skřičková</a:t>
            </a:r>
            <a:r>
              <a:rPr lang="cs-CZ" sz="1600" b="1" dirty="0" smtClean="0"/>
              <a:t> 2011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19972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Mezioborová spolupráce v léčbě pacientů s  plicní rakovinou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204864"/>
            <a:ext cx="8003232" cy="3921299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Zvyšující se náročnost  a individualizace léčby</a:t>
            </a:r>
          </a:p>
          <a:p>
            <a:r>
              <a:rPr lang="cs-CZ" dirty="0" smtClean="0"/>
              <a:t>Složitější diagnostika </a:t>
            </a:r>
            <a:r>
              <a:rPr lang="cs-CZ" dirty="0" smtClean="0"/>
              <a:t>(lokalizační </a:t>
            </a:r>
            <a:r>
              <a:rPr lang="cs-CZ" dirty="0" smtClean="0"/>
              <a:t>i tkáňová)</a:t>
            </a:r>
          </a:p>
          <a:p>
            <a:r>
              <a:rPr lang="cs-CZ" dirty="0" smtClean="0"/>
              <a:t>Nároky na efektivitu managementu</a:t>
            </a:r>
          </a:p>
          <a:p>
            <a:r>
              <a:rPr lang="cs-CZ" dirty="0" smtClean="0"/>
              <a:t>Pacienti </a:t>
            </a:r>
            <a:r>
              <a:rPr lang="cs-CZ" dirty="0" smtClean="0"/>
              <a:t>často </a:t>
            </a:r>
            <a:r>
              <a:rPr lang="cs-CZ" dirty="0" smtClean="0"/>
              <a:t>přijímaní v akutních stavech</a:t>
            </a:r>
          </a:p>
          <a:p>
            <a:r>
              <a:rPr lang="cs-CZ" dirty="0" smtClean="0"/>
              <a:t>Zvyšování nároků na hrudní chirurgii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62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Centralizace  </a:t>
            </a:r>
            <a:r>
              <a:rPr lang="cs-CZ" sz="3600" dirty="0" err="1" smtClean="0"/>
              <a:t>pneumoonkologické</a:t>
            </a:r>
            <a:r>
              <a:rPr lang="cs-CZ" sz="3600" dirty="0" smtClean="0"/>
              <a:t> </a:t>
            </a:r>
            <a:r>
              <a:rPr lang="cs-CZ" sz="3600" dirty="0" smtClean="0"/>
              <a:t>péče- moderní koncept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Celoevropský koncept vycházející ze středoevropské iniciativy vedené prof. </a:t>
            </a:r>
            <a:r>
              <a:rPr lang="cs-CZ" dirty="0" err="1" smtClean="0"/>
              <a:t>Pirkerem</a:t>
            </a:r>
            <a:r>
              <a:rPr lang="cs-CZ" dirty="0" smtClean="0"/>
              <a:t> - Vídeň</a:t>
            </a:r>
            <a:endParaRPr lang="cs-CZ" dirty="0" smtClean="0"/>
          </a:p>
          <a:p>
            <a:r>
              <a:rPr lang="cs-CZ" dirty="0" smtClean="0"/>
              <a:t>Potvrzuje význam </a:t>
            </a:r>
            <a:r>
              <a:rPr lang="cs-CZ" dirty="0" err="1" smtClean="0"/>
              <a:t>pneumoonkologie</a:t>
            </a:r>
            <a:r>
              <a:rPr lang="cs-CZ" dirty="0" smtClean="0"/>
              <a:t> v konceptu komplexních </a:t>
            </a:r>
            <a:r>
              <a:rPr lang="cs-CZ" dirty="0" smtClean="0"/>
              <a:t>center</a:t>
            </a:r>
            <a:r>
              <a:rPr lang="cs-CZ" dirty="0" smtClean="0"/>
              <a:t>, které jsou páteřní strukturou onkologické péče v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31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34481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Nutné součásti komplexního </a:t>
            </a:r>
            <a:r>
              <a:rPr lang="cs-CZ" dirty="0" err="1" smtClean="0"/>
              <a:t>pneumoonkologického</a:t>
            </a:r>
            <a:r>
              <a:rPr lang="cs-CZ" dirty="0" smtClean="0"/>
              <a:t> centra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cs-CZ" dirty="0"/>
              <a:t>Klinika (oddělení) ftizeologie a </a:t>
            </a:r>
            <a:r>
              <a:rPr lang="cs-CZ" dirty="0" err="1"/>
              <a:t>pneumologie</a:t>
            </a:r>
            <a:r>
              <a:rPr lang="cs-CZ" dirty="0"/>
              <a:t> s ambulantní a lůžkovou částí a akutním příjmem pro pacienty centra</a:t>
            </a:r>
            <a:endParaRPr lang="en-US" dirty="0"/>
          </a:p>
          <a:p>
            <a:pPr lvl="0"/>
            <a:r>
              <a:rPr lang="cs-CZ" dirty="0"/>
              <a:t>Klinika (oddělení) klinické onkologie a radioterapie s ambulantní a lůžkovou částí včetně stacionáře pro aplikaci chemoterapie a cílené biologické léčby a lůžkovou částí s akutním příjmem pro pacienty centra. Radioterapie jako součást centra musí zajištovat příslušné </a:t>
            </a:r>
            <a:r>
              <a:rPr lang="cs-CZ" dirty="0" err="1"/>
              <a:t>megavoltážní</a:t>
            </a:r>
            <a:r>
              <a:rPr lang="cs-CZ" dirty="0"/>
              <a:t> techniky pro radikální ozařování nitrohrudních nádorů. </a:t>
            </a:r>
            <a:endParaRPr lang="en-US" dirty="0"/>
          </a:p>
          <a:p>
            <a:pPr lvl="0"/>
            <a:r>
              <a:rPr lang="cs-CZ" dirty="0" smtClean="0"/>
              <a:t>Klinika </a:t>
            </a:r>
            <a:r>
              <a:rPr lang="cs-CZ" dirty="0"/>
              <a:t>ARO s akutním příjmem pro pacienta centra </a:t>
            </a:r>
            <a:endParaRPr lang="en-US" dirty="0"/>
          </a:p>
          <a:p>
            <a:pPr lvl="0"/>
            <a:r>
              <a:rPr lang="cs-CZ" dirty="0"/>
              <a:t>Klinika (oddělení) oddělení hrudní chirurgie s ambulantní a lůžkovou částí a akutním příjmem pro pacienty centra </a:t>
            </a:r>
            <a:endParaRPr lang="en-US" dirty="0"/>
          </a:p>
          <a:p>
            <a:pPr lvl="0"/>
            <a:r>
              <a:rPr lang="cs-CZ" dirty="0"/>
              <a:t>Klinika (oddělení) zobrazovacích metod s PET/CT  a CT vyhrazeném pro pacienty centra</a:t>
            </a:r>
            <a:endParaRPr lang="en-US" dirty="0"/>
          </a:p>
          <a:p>
            <a:pPr lvl="0"/>
            <a:r>
              <a:rPr lang="cs-CZ" dirty="0"/>
              <a:t>Ústav (oddělení) patologie s akreditovanou laboratoří molekulární biologie zajišťujícím kompletní portfolio vyšetření pro nitrohrudní nádory</a:t>
            </a:r>
            <a:endParaRPr lang="en-US" dirty="0"/>
          </a:p>
          <a:p>
            <a:pPr lvl="0"/>
            <a:r>
              <a:rPr lang="cs-CZ" dirty="0"/>
              <a:t>Oddělení /ambulanci pro odvykání kouření</a:t>
            </a:r>
            <a:endParaRPr lang="en-US" dirty="0"/>
          </a:p>
          <a:p>
            <a:pPr lvl="0"/>
            <a:r>
              <a:rPr lang="cs-CZ" dirty="0"/>
              <a:t>Oddělení /ambulanci preventivní onkologie (zahrnuje genetické poradenství)</a:t>
            </a:r>
            <a:endParaRPr lang="en-US" dirty="0"/>
          </a:p>
          <a:p>
            <a:pPr lvl="0"/>
            <a:r>
              <a:rPr lang="cs-CZ" dirty="0"/>
              <a:t>Oddělení klinické farmacie</a:t>
            </a:r>
            <a:endParaRPr lang="en-US" dirty="0"/>
          </a:p>
          <a:p>
            <a:pPr lvl="0"/>
            <a:r>
              <a:rPr lang="cs-CZ" dirty="0"/>
              <a:t>Oddělení pro organizaci klinických studií</a:t>
            </a:r>
            <a:endParaRPr lang="en-US" dirty="0"/>
          </a:p>
          <a:p>
            <a:pPr lvl="0"/>
            <a:r>
              <a:rPr lang="cs-CZ" dirty="0"/>
              <a:t>Portové centrum </a:t>
            </a:r>
            <a:endParaRPr lang="en-US" dirty="0"/>
          </a:p>
          <a:p>
            <a:pPr lvl="0"/>
            <a:r>
              <a:rPr lang="cs-CZ" dirty="0"/>
              <a:t>Oddělení /ambulanci pro léčbu bolesti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15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Ostatní </a:t>
            </a:r>
            <a:r>
              <a:rPr lang="cs-CZ" b="1" dirty="0" smtClean="0"/>
              <a:t>kritéria</a:t>
            </a:r>
            <a:endParaRPr lang="en-US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49309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4800" b="1" dirty="0" err="1" smtClean="0"/>
              <a:t>Pneumoonkologické</a:t>
            </a:r>
            <a:r>
              <a:rPr lang="cs-CZ" sz="4800" b="1" dirty="0" smtClean="0"/>
              <a:t> </a:t>
            </a:r>
            <a:r>
              <a:rPr lang="cs-CZ" sz="4800" b="1" dirty="0"/>
              <a:t>centrum </a:t>
            </a:r>
            <a:r>
              <a:rPr lang="cs-CZ" sz="4800" b="1" dirty="0" smtClean="0"/>
              <a:t>by mělo mít k dispozici:</a:t>
            </a:r>
            <a:endParaRPr lang="cs-CZ" sz="4500" dirty="0" smtClean="0"/>
          </a:p>
          <a:p>
            <a:endParaRPr lang="cs-CZ" sz="4500" dirty="0" smtClean="0"/>
          </a:p>
          <a:p>
            <a:r>
              <a:rPr lang="cs-CZ" sz="4500" dirty="0" smtClean="0"/>
              <a:t>Organizační </a:t>
            </a:r>
            <a:r>
              <a:rPr lang="cs-CZ" sz="4500" dirty="0"/>
              <a:t>diagram řešení akutních komplikací s definovanou povinnou akutní péčí pneumologické kliniky (oddělení), onkologické kliniky (oddělení), kliniky (oddělení) ARO a kliniky (oddělení) hrudní chirurgie</a:t>
            </a:r>
            <a:endParaRPr lang="en-US" sz="4500" dirty="0"/>
          </a:p>
          <a:p>
            <a:r>
              <a:rPr lang="cs-CZ" sz="4500" dirty="0"/>
              <a:t>Pracovní postupy povinných </a:t>
            </a:r>
            <a:r>
              <a:rPr lang="cs-CZ" sz="4500" dirty="0" err="1"/>
              <a:t>stagingových</a:t>
            </a:r>
            <a:r>
              <a:rPr lang="cs-CZ" sz="4500" dirty="0"/>
              <a:t> vyšetření včetně časových limitů pro jejich provedení</a:t>
            </a:r>
            <a:endParaRPr lang="en-US" sz="4500" dirty="0"/>
          </a:p>
          <a:p>
            <a:r>
              <a:rPr lang="cs-CZ" sz="4500" dirty="0"/>
              <a:t>Pracovní postupy následného sledování (</a:t>
            </a:r>
            <a:r>
              <a:rPr lang="cs-CZ" sz="4500" dirty="0" err="1"/>
              <a:t>follow</a:t>
            </a:r>
            <a:r>
              <a:rPr lang="cs-CZ" sz="4500" dirty="0"/>
              <a:t> up) po ukončení primární léčby</a:t>
            </a:r>
            <a:endParaRPr lang="en-US" sz="4500" dirty="0"/>
          </a:p>
          <a:p>
            <a:r>
              <a:rPr lang="cs-CZ" sz="4500" dirty="0"/>
              <a:t>Protokoly evidence a sledování komplikací léčby </a:t>
            </a:r>
            <a:endParaRPr lang="en-US" sz="4500" dirty="0"/>
          </a:p>
          <a:p>
            <a:r>
              <a:rPr lang="cs-CZ" sz="4500" dirty="0"/>
              <a:t>Pracovní postupy chemoterapie a cílené biologické léčbě aktualizované každých 6 měsíců</a:t>
            </a:r>
            <a:endParaRPr lang="en-US" sz="4500" dirty="0"/>
          </a:p>
          <a:p>
            <a:r>
              <a:rPr lang="cs-CZ" sz="4500" dirty="0"/>
              <a:t>Pracovní postupy radioterapie a </a:t>
            </a:r>
            <a:r>
              <a:rPr lang="cs-CZ" sz="4500" dirty="0" err="1"/>
              <a:t>radiochemoterapie</a:t>
            </a:r>
            <a:r>
              <a:rPr lang="cs-CZ" sz="4500" dirty="0"/>
              <a:t> aktualizované každých 6 měsíců</a:t>
            </a:r>
            <a:endParaRPr lang="en-US" sz="4500" dirty="0"/>
          </a:p>
          <a:p>
            <a:r>
              <a:rPr lang="cs-CZ" sz="4500" dirty="0"/>
              <a:t>Koncept časné integrace paliativní péče</a:t>
            </a:r>
            <a:endParaRPr lang="en-US" sz="4500" dirty="0"/>
          </a:p>
          <a:p>
            <a:r>
              <a:rPr lang="cs-CZ" sz="4500" dirty="0"/>
              <a:t>Pracovní postup pro provádění geriatrického vyšetření</a:t>
            </a:r>
            <a:endParaRPr lang="en-US" sz="4500" dirty="0"/>
          </a:p>
          <a:p>
            <a:r>
              <a:rPr lang="cs-CZ" sz="4500" dirty="0"/>
              <a:t>Definice multidisciplinárních týmů s jmenovitým uvedením odborníků včetně časového rozvrhu a zajištěné dokumentaristiky:</a:t>
            </a:r>
            <a:endParaRPr lang="en-US" sz="4500" dirty="0"/>
          </a:p>
          <a:p>
            <a:r>
              <a:rPr lang="cs-CZ" sz="4500" dirty="0"/>
              <a:t>Chirurgicko-pneumologicko-onkologický strategický  indikační tým pro primární léčbu, léčbu recidiv a metastáz nádorů </a:t>
            </a:r>
            <a:r>
              <a:rPr lang="cs-CZ" sz="4500" dirty="0" err="1"/>
              <a:t>mimohrudní</a:t>
            </a:r>
            <a:r>
              <a:rPr lang="cs-CZ" sz="4500" dirty="0"/>
              <a:t> primární lokalizace</a:t>
            </a:r>
            <a:endParaRPr lang="en-US" sz="4500" dirty="0"/>
          </a:p>
          <a:p>
            <a:r>
              <a:rPr lang="cs-CZ" sz="4500" dirty="0" err="1"/>
              <a:t>Pneumo</a:t>
            </a:r>
            <a:r>
              <a:rPr lang="cs-CZ" sz="4500" dirty="0"/>
              <a:t>-onkologický tým pro indikaci farmakoterapie</a:t>
            </a:r>
            <a:endParaRPr lang="en-US" sz="4500" dirty="0"/>
          </a:p>
          <a:p>
            <a:r>
              <a:rPr lang="cs-CZ" sz="4500" dirty="0"/>
              <a:t>Paliativní tým </a:t>
            </a:r>
            <a:endParaRPr lang="en-US" sz="45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71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Vědecko</a:t>
            </a:r>
            <a:r>
              <a:rPr lang="cs-CZ" b="1" dirty="0" smtClean="0"/>
              <a:t> - </a:t>
            </a:r>
            <a:r>
              <a:rPr lang="cs-CZ" b="1" dirty="0"/>
              <a:t>výzkumná </a:t>
            </a:r>
            <a:r>
              <a:rPr lang="cs-CZ" b="1" dirty="0" smtClean="0"/>
              <a:t>činnost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/>
          <a:lstStyle/>
          <a:p>
            <a:pPr lvl="0"/>
            <a:r>
              <a:rPr lang="cs-CZ" sz="2000" dirty="0"/>
              <a:t>Centrum se musí prokazatelně podílet na pregraduálním a postgraduálním vzdělávání</a:t>
            </a:r>
            <a:endParaRPr lang="en-US" sz="2000" dirty="0"/>
          </a:p>
          <a:p>
            <a:r>
              <a:rPr lang="cs-CZ" sz="2000" dirty="0"/>
              <a:t>včetně řešení vědecko-výzkumných projektů </a:t>
            </a:r>
            <a:endParaRPr lang="en-US" sz="2000" dirty="0"/>
          </a:p>
          <a:p>
            <a:pPr lvl="0"/>
            <a:r>
              <a:rPr lang="cs-CZ" sz="2000" dirty="0"/>
              <a:t>Centrum musí doložit zajištění provádění klinických studií fáze II-III, žádoucí je doklad o plánovaném rozšíření na klinické studie fáze I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2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704856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Indikátory kvality poskytované zdravotní péče a výkonnosti </a:t>
            </a:r>
            <a:r>
              <a:rPr lang="cs-CZ" sz="4000" b="1" dirty="0" smtClean="0"/>
              <a:t>centra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1. Počet pacientů zahajující léčbu v hodnoceném  období – celkem a  dle klinického stádia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2. Celkový počet radikálně odoperovaných pacientů dle diagnóz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3. Průměrná doba hospitalizace dle diagnóz a  stádií onemocnění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4. Průměrná doba  prvního diagnostického úkonu v centru do stanovení histologické diagnózy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5. Počet správně  a uceleně nahlášených záznamů do NOR ČR: zhoubné nádory se zahájenou primární léčbou na centru v hodnoceném období s nahlášeným </a:t>
            </a:r>
            <a:r>
              <a:rPr lang="cs-CZ" dirty="0" smtClean="0"/>
              <a:t>klinickým </a:t>
            </a:r>
            <a:r>
              <a:rPr lang="cs-CZ" dirty="0"/>
              <a:t>stádiem a  histologickou /cytologickou verifikací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6. Poměř pacientů s cytologickou/histologickou verifikací tumoru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7. Pacienti zahajující primární léčbu nádoru v hodnoceném období : doba do zahájení protinádorové léčby od prvního kontaktu s centrem z důvodu zhoubného nádoru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8. 5- leté přežití dle diagnóz a  stádií onemocnění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57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n_sablona_4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trn_sablona_4</Template>
  <TotalTime>263</TotalTime>
  <Words>361</Words>
  <Application>Microsoft Office PowerPoint</Application>
  <PresentationFormat>Předvádění na obrazovce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trn_sablona_4</vt:lpstr>
      <vt:lpstr>Mezioborová spolupráce v pneumoonkologii</vt:lpstr>
      <vt:lpstr>Současný stav</vt:lpstr>
      <vt:lpstr>Mezioborová spolupráce v léčbě pacientů s  plicní rakovinou </vt:lpstr>
      <vt:lpstr>Centralizace  pneumoonkologické péče- moderní koncept</vt:lpstr>
      <vt:lpstr>Nutné součásti komplexního pneumoonkologického centra</vt:lpstr>
      <vt:lpstr>Ostatní kritéria</vt:lpstr>
      <vt:lpstr>Vědecko - výzkumná činnost</vt:lpstr>
      <vt:lpstr>Indikátory kvality poskytované zdravotní péče a výkonnosti centra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Komplexní centrum pneumoonkologiie návrh koncepce</dc:title>
  <dc:creator>Votrubovi</dc:creator>
  <cp:lastModifiedBy>Votruba Jiri</cp:lastModifiedBy>
  <cp:revision>12</cp:revision>
  <dcterms:created xsi:type="dcterms:W3CDTF">2013-10-15T03:27:53Z</dcterms:created>
  <dcterms:modified xsi:type="dcterms:W3CDTF">2014-03-26T21:35:39Z</dcterms:modified>
</cp:coreProperties>
</file>