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58" r:id="rId3"/>
    <p:sldId id="272" r:id="rId4"/>
    <p:sldId id="293" r:id="rId5"/>
    <p:sldId id="284" r:id="rId6"/>
    <p:sldId id="257" r:id="rId7"/>
    <p:sldId id="295" r:id="rId8"/>
    <p:sldId id="291" r:id="rId9"/>
    <p:sldId id="297" r:id="rId10"/>
    <p:sldId id="302" r:id="rId11"/>
    <p:sldId id="300" r:id="rId12"/>
    <p:sldId id="299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9" autoAdjust="0"/>
    <p:restoredTop sz="94728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D3A63A-A458-4C86-B330-81EC58102E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933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EA550C-F545-4B99-9206-3D0BE2DA269E}" type="slidenum">
              <a:rPr lang="cs-CZ" sz="1200"/>
              <a:pPr algn="r"/>
              <a:t>7</a:t>
            </a:fld>
            <a:endParaRPr lang="cs-CZ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2469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E1A0F-40E7-40E5-A04B-3BD7FD4D2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E7B6D-C74B-47A5-BC0C-AC544FD50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2E9E8-19EC-4C5E-9194-DF897A0E47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3835-D8AE-4505-BFB8-666C1FB33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043F6-41EC-4175-A7FF-5E7C82794B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5DF4C-1FC9-4191-92B9-96326DEA3C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E5FF8-4E34-44DF-B951-A8B8F14D22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BDF07-516B-4964-87B4-3DF4A11085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0D0D-2E01-4988-B87A-86FDC9154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42EE-023F-4C9C-AB51-07397572A3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F5305-0EA9-4108-80A1-25DF98CD0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A2789-F713-43AC-B635-D75E189FB6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01AB-0FDF-4E58-A246-DFD2A77A1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CD08268-A1B0-46AB-9413-414C420CF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25538"/>
            <a:ext cx="7845425" cy="2232025"/>
          </a:xfrm>
        </p:spPr>
        <p:txBody>
          <a:bodyPr/>
          <a:lstStyle/>
          <a:p>
            <a:pPr eaLnBrk="1" hangingPunct="1"/>
            <a:r>
              <a:rPr lang="cs-CZ" sz="4000" b="1" smtClean="0"/>
              <a:t>Světový den ledvin 2014</a:t>
            </a:r>
            <a:br>
              <a:rPr lang="cs-CZ" sz="4000" b="1" smtClean="0"/>
            </a:br>
            <a:r>
              <a:rPr lang="cs-CZ" sz="4000" b="1" smtClean="0"/>
              <a:t>Česká nadace pro nemoci ledvin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05263"/>
            <a:ext cx="6400800" cy="1584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Prof. MUDr. Václav Monhart, CSc.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Interní klinika 1.LF UK a ÚVN Praha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předseda správní rady České nadace pro nemoci ledvin</a:t>
            </a: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979613" y="6092825"/>
            <a:ext cx="475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  Tisková konference Praha 12. března 2014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91512" cy="2879725"/>
          </a:xfrm>
        </p:spPr>
        <p:txBody>
          <a:bodyPr/>
          <a:lstStyle/>
          <a:p>
            <a:r>
              <a:rPr lang="cs-CZ" sz="4000" b="1" smtClean="0"/>
              <a:t>Proč lékařská věda, která  prodlužuje lidský věk a tím i délku stáří, nezkoumá možnosti rozšíření období mládí</a:t>
            </a:r>
            <a:r>
              <a:rPr lang="cs-CZ" sz="4000" smtClean="0"/>
              <a:t> </a:t>
            </a:r>
            <a:r>
              <a:rPr lang="cs-CZ" sz="4000" b="1" smtClean="0"/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916113"/>
            <a:ext cx="8147050" cy="2592387"/>
          </a:xfrm>
        </p:spPr>
        <p:txBody>
          <a:bodyPr/>
          <a:lstStyle/>
          <a:p>
            <a:r>
              <a:rPr lang="cs-CZ" sz="4000" b="1" smtClean="0"/>
              <a:t>„Jediná výhoda věku 70ti roků je, že už nelze umřít předčasně“</a:t>
            </a:r>
            <a:r>
              <a:rPr lang="cs-CZ" sz="4000" smtClean="0"/>
              <a:t>  - </a:t>
            </a:r>
            <a:r>
              <a:rPr lang="cs-CZ" sz="3600" smtClean="0"/>
              <a:t>Milan Lasica v 73 letech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75"/>
            <a:ext cx="8229600" cy="2663825"/>
          </a:xfrm>
        </p:spPr>
        <p:txBody>
          <a:bodyPr/>
          <a:lstStyle/>
          <a:p>
            <a:r>
              <a:rPr lang="cs-CZ" sz="4000" b="1" smtClean="0"/>
              <a:t>„Musíme si užívat dokud jsme staří“</a:t>
            </a:r>
            <a:r>
              <a:rPr lang="cs-CZ" smtClean="0"/>
              <a:t> </a:t>
            </a:r>
            <a:r>
              <a:rPr lang="cs-CZ" sz="3600" smtClean="0"/>
              <a:t>- otec Jiřího Suchého v 92 letech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18487" cy="1008063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5400" b="1" smtClean="0"/>
              <a:t>Světový den ledvin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276475"/>
            <a:ext cx="4043362" cy="2520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Společná iniciativa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Mezinárodní nefrologické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společnosti a Mezinárodní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federace nadací pro nemoci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ledvin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/>
          </a:p>
        </p:txBody>
      </p:sp>
      <p:pic>
        <p:nvPicPr>
          <p:cNvPr id="17411" name="Picture 4" descr="WKD Logo 2010 emai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b="16342"/>
          <a:stretch>
            <a:fillRect/>
          </a:stretch>
        </p:blipFill>
        <p:spPr>
          <a:xfrm>
            <a:off x="684213" y="2205038"/>
            <a:ext cx="3311525" cy="2520950"/>
          </a:xfrm>
        </p:spPr>
      </p:pic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39750" y="5157788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Celosvětová informační kampaň zaměřená na význam ledvin, snížení výskytu a dopadu chronických onemocnění ledvin a s nimi spojených zdravotních problémů</a:t>
            </a:r>
          </a:p>
        </p:txBody>
      </p:sp>
      <p:pic>
        <p:nvPicPr>
          <p:cNvPr id="17413" name="Picture 6" descr="ISN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3860800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ifk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3860800"/>
            <a:ext cx="714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/>
          </p:nvPr>
        </p:nvSpPr>
        <p:spPr>
          <a:xfrm>
            <a:off x="539750" y="404813"/>
            <a:ext cx="828040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  WORLD KIDNEY DAY 9 MARCH 2006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Albania Morocco Australia Nigeria Bangladesh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Norway Brazil Pakistan Bulgaria  The Philippines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Burma Poland China Senegal Cuba Singapore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</a:t>
            </a:r>
            <a:r>
              <a:rPr lang="cs-CZ" sz="2800" b="1" smtClean="0">
                <a:solidFill>
                  <a:srgbClr val="FF0000"/>
                </a:solidFill>
              </a:rPr>
              <a:t>Czech Republic</a:t>
            </a:r>
            <a:r>
              <a:rPr lang="cs-CZ" sz="2800" smtClean="0"/>
              <a:t>  Slovenia Dominican Republic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South Africa Ecuador Spain Egypt Sudan Europe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Sweden Guatemala Taiwan Hong Kong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Thailand India Tunisia Iran Turkey Israel Turks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and Caicos Islands Italy United Arab Emirates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Japan United Kingdom Jordan Uruguay Lithuania </a:t>
            </a:r>
          </a:p>
          <a:p>
            <a:pPr eaLnBrk="1" hangingPunct="1">
              <a:buFontTx/>
              <a:buNone/>
            </a:pPr>
            <a:r>
              <a:rPr lang="cs-CZ" sz="2800" smtClean="0"/>
              <a:t> USA Malaysia Venezuela Mexico Zimbabwe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r>
              <a:rPr lang="cs-CZ" smtClean="0"/>
              <a:t>                Založená 25. 9. 1992</a:t>
            </a:r>
          </a:p>
        </p:txBody>
      </p:sp>
      <p:pic>
        <p:nvPicPr>
          <p:cNvPr id="18434" name="Picture 6" descr="logo"/>
          <p:cNvPicPr>
            <a:picLocks noChangeAspect="1" noChangeArrowheads="1"/>
          </p:cNvPicPr>
          <p:nvPr/>
        </p:nvPicPr>
        <p:blipFill>
          <a:blip r:embed="rId2"/>
          <a:srcRect b="9923"/>
          <a:stretch>
            <a:fillRect/>
          </a:stretch>
        </p:blipFill>
        <p:spPr bwMode="auto">
          <a:xfrm>
            <a:off x="1835150" y="1484313"/>
            <a:ext cx="489743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cs-CZ" sz="3600" b="1" smtClean="0"/>
              <a:t>Česká nadace pro nemoci ledvin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755650" y="1412875"/>
            <a:ext cx="7920038" cy="4103688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b="1" smtClean="0"/>
              <a:t>    Poslání</a:t>
            </a:r>
            <a:r>
              <a:rPr lang="cs-CZ" sz="2400" smtClean="0"/>
              <a:t> - získávání finančních prostředků a darů od fyzických a právnických osob za účelem:</a:t>
            </a:r>
          </a:p>
          <a:p>
            <a:r>
              <a:rPr lang="cs-CZ" sz="2400" smtClean="0"/>
              <a:t>Zlepšení a rozšíření přístrojového vybavení pro vyšetřování a léčbu nemocí ledvin</a:t>
            </a:r>
          </a:p>
          <a:p>
            <a:r>
              <a:rPr lang="cs-CZ" sz="2400" smtClean="0"/>
              <a:t>Podpory projektů a zvyšování odbornosti lékařů, zdravotnického personálu, studentů a vědeckých pracovníků</a:t>
            </a:r>
          </a:p>
          <a:p>
            <a:r>
              <a:rPr lang="cs-CZ" sz="2400" smtClean="0"/>
              <a:t>Zvyšování informovanosti pacientů a veřejnosti o chorobách ledvin. </a:t>
            </a:r>
          </a:p>
          <a:p>
            <a:endParaRPr lang="cs-CZ" sz="1800" smtClean="0"/>
          </a:p>
        </p:txBody>
      </p:sp>
      <p:pic>
        <p:nvPicPr>
          <p:cNvPr id="19459" name="Picture 6" descr="logo"/>
          <p:cNvPicPr>
            <a:picLocks noChangeAspect="1" noChangeArrowheads="1"/>
          </p:cNvPicPr>
          <p:nvPr/>
        </p:nvPicPr>
        <p:blipFill>
          <a:blip r:embed="rId2"/>
          <a:srcRect b="9923"/>
          <a:stretch>
            <a:fillRect/>
          </a:stretch>
        </p:blipFill>
        <p:spPr bwMode="auto">
          <a:xfrm>
            <a:off x="4572000" y="5516563"/>
            <a:ext cx="3816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362950" cy="10795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4000" b="1" smtClean="0"/>
              <a:t>Historie „Světových dnů ledvin“</a:t>
            </a:r>
            <a:br>
              <a:rPr lang="cs-CZ" sz="4000" b="1" smtClean="0"/>
            </a:br>
            <a:r>
              <a:rPr lang="cs-CZ" sz="2000" smtClean="0">
                <a:solidFill>
                  <a:schemeClr val="tx1"/>
                </a:solidFill>
              </a:rPr>
              <a:t>každý rok  2. březnový čtvrtek ve více než 100 zemích 6 kontinentů</a:t>
            </a:r>
            <a:r>
              <a:rPr lang="cs-CZ" sz="4000" smtClean="0"/>
              <a:t>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34387" cy="41036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2006</a:t>
            </a:r>
            <a:r>
              <a:rPr lang="cs-CZ" sz="2400" smtClean="0"/>
              <a:t>   Jsou vaše ledviny v pořádku 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2007</a:t>
            </a:r>
            <a:r>
              <a:rPr lang="cs-CZ" sz="2400" smtClean="0"/>
              <a:t>   Chronické onemocnění ledvin: Časté,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          škodlivé, ale léčitelné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2008</a:t>
            </a:r>
            <a:r>
              <a:rPr lang="cs-CZ" sz="2400" smtClean="0"/>
              <a:t>   Úžasné ledviny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2009</a:t>
            </a:r>
            <a:r>
              <a:rPr lang="cs-CZ" sz="2400" smtClean="0"/>
              <a:t>   Chraňte své ledviny: Udržujte krevní tlak v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          normě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2010</a:t>
            </a:r>
            <a:r>
              <a:rPr lang="cs-CZ" sz="2400" smtClean="0"/>
              <a:t>   Chraňte své ledviny: Kontrolujte cukrovku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2011</a:t>
            </a:r>
            <a:r>
              <a:rPr lang="cs-CZ" sz="2400" smtClean="0"/>
              <a:t>   Chraňte své ledviny: Šetříte své srdce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lain" startAt="2012"/>
            </a:pPr>
            <a:r>
              <a:rPr lang="cs-CZ" sz="2400" b="1" smtClean="0"/>
              <a:t>   </a:t>
            </a:r>
            <a:r>
              <a:rPr lang="cs-CZ" sz="2400" smtClean="0"/>
              <a:t>Daruj ledvinu, daruješ život</a:t>
            </a:r>
            <a:r>
              <a:rPr lang="cs-CZ" sz="2400" b="1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2013</a:t>
            </a:r>
            <a:r>
              <a:rPr lang="cs-CZ" sz="2400" smtClean="0"/>
              <a:t>   Chraňte své ledviny - předcházejte jejich akutnímu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           poškození</a:t>
            </a:r>
          </a:p>
        </p:txBody>
      </p:sp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5734050"/>
            <a:ext cx="439261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848600" cy="15113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/>
            <a:r>
              <a:rPr lang="cs-CZ" sz="4800" b="1" smtClean="0">
                <a:solidFill>
                  <a:schemeClr val="tx1"/>
                </a:solidFill>
              </a:rPr>
              <a:t>Největší světové neinfekční pandemie</a:t>
            </a:r>
          </a:p>
        </p:txBody>
      </p:sp>
      <p:graphicFrame>
        <p:nvGraphicFramePr>
          <p:cNvPr id="29714" name="Group 18"/>
          <p:cNvGraphicFramePr>
            <a:graphicFrameLocks noGrp="1"/>
          </p:cNvGraphicFramePr>
          <p:nvPr>
            <p:ph idx="4294967295"/>
          </p:nvPr>
        </p:nvGraphicFramePr>
        <p:xfrm>
          <a:off x="684213" y="2276475"/>
          <a:ext cx="7848600" cy="4116388"/>
        </p:xfrm>
        <a:graphic>
          <a:graphicData uri="http://schemas.openxmlformats.org/drawingml/2006/table">
            <a:tbl>
              <a:tblPr/>
              <a:tblGrid>
                <a:gridCol w="2860675"/>
                <a:gridCol w="2343150"/>
                <a:gridCol w="2644775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Odhad 2025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Počet obyvatel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Hypertenze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Nemoci ledvin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Obezita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Diabetes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6,8 miliardy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 miliarda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 milionů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396 milionů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240 milionů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8,1 miliardy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 miliardy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526 milionů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573 milionů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380 milionů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519113" y="352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76475"/>
            <a:ext cx="8147050" cy="1008063"/>
          </a:xfrm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cs-CZ" sz="3200" smtClean="0"/>
              <a:t> </a:t>
            </a:r>
            <a:r>
              <a:rPr lang="cs-CZ" sz="3200" b="1" smtClean="0"/>
              <a:t>Světový den ledvin v ČR 13. březen 2014</a:t>
            </a:r>
          </a:p>
        </p:txBody>
      </p:sp>
      <p:pic>
        <p:nvPicPr>
          <p:cNvPr id="25602" name="Picture 4" descr="Logo CNS_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33375"/>
            <a:ext cx="18716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6" descr="logo"/>
          <p:cNvPicPr>
            <a:picLocks noChangeAspect="1" noChangeArrowheads="1"/>
          </p:cNvPicPr>
          <p:nvPr/>
        </p:nvPicPr>
        <p:blipFill>
          <a:blip r:embed="rId3"/>
          <a:srcRect b="9923"/>
          <a:stretch>
            <a:fillRect/>
          </a:stretch>
        </p:blipFill>
        <p:spPr bwMode="auto">
          <a:xfrm>
            <a:off x="5219700" y="476250"/>
            <a:ext cx="360045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7" descr="WKD Logo 2010 email"/>
          <p:cNvPicPr>
            <a:picLocks noChangeAspect="1" noChangeArrowheads="1"/>
          </p:cNvPicPr>
          <p:nvPr/>
        </p:nvPicPr>
        <p:blipFill>
          <a:blip r:embed="rId4"/>
          <a:srcRect b="16342"/>
          <a:stretch>
            <a:fillRect/>
          </a:stretch>
        </p:blipFill>
        <p:spPr bwMode="auto">
          <a:xfrm>
            <a:off x="323850" y="333375"/>
            <a:ext cx="2303463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539750" y="3644900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600" b="1"/>
              <a:t>„Ledviny stárnou společně s námi“</a:t>
            </a:r>
          </a:p>
        </p:txBody>
      </p:sp>
      <p:pic>
        <p:nvPicPr>
          <p:cNvPr id="2560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5875" y="4941888"/>
            <a:ext cx="4248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3816350"/>
          </a:xfrm>
        </p:spPr>
        <p:txBody>
          <a:bodyPr/>
          <a:lstStyle/>
          <a:p>
            <a:r>
              <a:rPr lang="cs-CZ" b="1" smtClean="0"/>
              <a:t>Je stárnutí/stáří nemocí nebo fyziologickým stavem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406</Words>
  <Application>Microsoft Office PowerPoint</Application>
  <PresentationFormat>Předvádění na obrazovce (4:3)</PresentationFormat>
  <Paragraphs>72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Arial</vt:lpstr>
      <vt:lpstr>Výchozí návrh</vt:lpstr>
      <vt:lpstr>Světový den ledvin 2014 Česká nadace pro nemoci ledvin </vt:lpstr>
      <vt:lpstr>Světový den ledvin</vt:lpstr>
      <vt:lpstr>Prezentace aplikace PowerPoint</vt:lpstr>
      <vt:lpstr>Prezentace aplikace PowerPoint</vt:lpstr>
      <vt:lpstr>Česká nadace pro nemoci ledvin</vt:lpstr>
      <vt:lpstr>Historie „Světových dnů ledvin“ každý rok  2. březnový čtvrtek ve více než 100 zemích 6 kontinentů </vt:lpstr>
      <vt:lpstr>Největší světové neinfekční pandemie</vt:lpstr>
      <vt:lpstr> Světový den ledvin v ČR 13. březen 2014</vt:lpstr>
      <vt:lpstr>Je stárnutí/stáří nemocí nebo fyziologickým stavem ?</vt:lpstr>
      <vt:lpstr>Proč lékařská věda, která  prodlužuje lidský věk a tím i délku stáří, nezkoumá možnosti rozšíření období mládí ?</vt:lpstr>
      <vt:lpstr>„Jediná výhoda věku 70ti roků je, že už nelze umřít předčasně“  - Milan Lasica v 73 letech</vt:lpstr>
      <vt:lpstr>„Musíme si užívat dokud jsme staří“ - otec Jiřího Suchého v 92 letech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Václav Monhart</dc:creator>
  <cp:lastModifiedBy>user</cp:lastModifiedBy>
  <cp:revision>47</cp:revision>
  <dcterms:created xsi:type="dcterms:W3CDTF">2010-03-08T16:13:07Z</dcterms:created>
  <dcterms:modified xsi:type="dcterms:W3CDTF">2014-03-12T08:36:36Z</dcterms:modified>
</cp:coreProperties>
</file>