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73" r:id="rId3"/>
    <p:sldId id="279" r:id="rId4"/>
    <p:sldId id="348" r:id="rId5"/>
    <p:sldId id="34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111" d="100"/>
          <a:sy n="111" d="100"/>
        </p:scale>
        <p:origin x="9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4BF2D-3B10-463F-83B0-81280023F4BA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53A86-6C2F-4B14-8DEA-21133D88A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29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Obrázek 6" descr="Nefrologie IKEM_logo_4_(RGB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84368" y="6165304"/>
            <a:ext cx="1115616" cy="5280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Obrázek 6" descr="Nefrologie IKEM_logo_4_(RGB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84368" y="6165304"/>
            <a:ext cx="1115616" cy="5280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Obrázek 7" descr="Nefrologie IKEM_logo_4_(RGB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84368" y="6165304"/>
            <a:ext cx="1115616" cy="5280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Obrázek 5" descr="Nefrologie IKEM_logo_4_(RGB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84368" y="6165304"/>
            <a:ext cx="1115616" cy="5280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Obrázek 4" descr="Nefrologie IKEM_logo_4_(RGB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84368" y="6165304"/>
            <a:ext cx="1115616" cy="5280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51D47-D280-4A41-B453-9D965A78BA36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6965-A9DB-4421-91D6-23F6105F97F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Přímá spojovací čára 6"/>
          <p:cNvCxnSpPr/>
          <p:nvPr userDrawn="1"/>
        </p:nvCxnSpPr>
        <p:spPr>
          <a:xfrm>
            <a:off x="467544" y="1484784"/>
            <a:ext cx="8208912" cy="0"/>
          </a:xfrm>
          <a:prstGeom prst="line">
            <a:avLst/>
          </a:prstGeom>
          <a:ln w="50800">
            <a:solidFill>
              <a:srgbClr val="7C0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A2F90-5F5E-440A-936C-176A4BFA92DB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17950-E216-4313-B33C-01DD37E1352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Přímá spojovací čára 7"/>
          <p:cNvCxnSpPr/>
          <p:nvPr userDrawn="1"/>
        </p:nvCxnSpPr>
        <p:spPr>
          <a:xfrm>
            <a:off x="467544" y="1484784"/>
            <a:ext cx="8208912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 descr="Nefrologie IKEM_logo_4_(RGB)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884368" y="6165304"/>
            <a:ext cx="1115616" cy="5280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08912" cy="2016223"/>
          </a:xfrm>
        </p:spPr>
        <p:txBody>
          <a:bodyPr>
            <a:noAutofit/>
          </a:bodyPr>
          <a:lstStyle/>
          <a:p>
            <a:r>
              <a:rPr lang="cs-CZ" dirty="0" smtClean="0"/>
              <a:t>Transplantace a senioři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i="1" dirty="0" smtClean="0"/>
              <a:t>Světový den ledvin 13.3.2014</a:t>
            </a:r>
            <a:endParaRPr lang="en-US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221088"/>
            <a:ext cx="6400800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Ondřej Viklický</a:t>
            </a:r>
          </a:p>
          <a:p>
            <a:r>
              <a:rPr lang="cs-CZ" dirty="0" smtClean="0"/>
              <a:t>Klinika nefrologie IKEM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8858312" cy="9906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Přežití transplantovaných ledvin v IKEM</a:t>
            </a:r>
            <a:br>
              <a:rPr lang="cs-CZ" sz="4000" dirty="0" smtClean="0"/>
            </a:br>
            <a:r>
              <a:rPr lang="cs-CZ" sz="3200" i="1" dirty="0" smtClean="0"/>
              <a:t>od žijících dárců je delší</a:t>
            </a:r>
            <a:endParaRPr lang="en-US" sz="4000" i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2348880"/>
          <a:ext cx="8280920" cy="2522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/>
                <a:gridCol w="2070230"/>
                <a:gridCol w="2070230"/>
                <a:gridCol w="2070230"/>
              </a:tblGrid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n-lt"/>
                          <a:ea typeface="Times New Roman"/>
                          <a:cs typeface="Times New Roman"/>
                        </a:rPr>
                        <a:t>1 roční přežití štěpů</a:t>
                      </a:r>
                      <a:endParaRPr lang="cs-CZ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n-lt"/>
                          <a:ea typeface="Times New Roman"/>
                          <a:cs typeface="Times New Roman"/>
                        </a:rPr>
                        <a:t>3-leté přežití štěpů</a:t>
                      </a:r>
                      <a:endParaRPr lang="cs-CZ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n-lt"/>
                          <a:ea typeface="Times New Roman"/>
                          <a:cs typeface="Times New Roman"/>
                        </a:rPr>
                        <a:t>5-leté přežití štěpů</a:t>
                      </a:r>
                      <a:endParaRPr lang="cs-CZ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n-lt"/>
                          <a:ea typeface="Times New Roman"/>
                          <a:cs typeface="Times New Roman"/>
                        </a:rPr>
                        <a:t>Žijící dárce</a:t>
                      </a:r>
                      <a:endParaRPr lang="cs-CZ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n-lt"/>
                          <a:ea typeface="Times New Roman"/>
                          <a:cs typeface="Times New Roman"/>
                        </a:rPr>
                        <a:t>96±1,4%</a:t>
                      </a:r>
                      <a:endParaRPr lang="cs-CZ" sz="3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n-lt"/>
                          <a:ea typeface="Times New Roman"/>
                          <a:cs typeface="Times New Roman"/>
                        </a:rPr>
                        <a:t>92±2,1%</a:t>
                      </a:r>
                      <a:endParaRPr lang="cs-CZ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n-lt"/>
                          <a:ea typeface="Times New Roman"/>
                          <a:cs typeface="Times New Roman"/>
                        </a:rPr>
                        <a:t>90,3±2,4%</a:t>
                      </a:r>
                      <a:endParaRPr lang="cs-CZ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n-lt"/>
                          <a:ea typeface="Times New Roman"/>
                          <a:cs typeface="Times New Roman"/>
                        </a:rPr>
                        <a:t>Kadaverosní dárce</a:t>
                      </a:r>
                      <a:endParaRPr lang="cs-CZ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n-lt"/>
                          <a:ea typeface="Times New Roman"/>
                          <a:cs typeface="Times New Roman"/>
                        </a:rPr>
                        <a:t>93±0,7%</a:t>
                      </a:r>
                      <a:endParaRPr lang="cs-CZ" sz="3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n-lt"/>
                          <a:ea typeface="Times New Roman"/>
                          <a:cs typeface="Times New Roman"/>
                        </a:rPr>
                        <a:t>90,2±0,9%</a:t>
                      </a:r>
                      <a:endParaRPr lang="cs-CZ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n-lt"/>
                          <a:ea typeface="Times New Roman"/>
                          <a:cs typeface="Times New Roman"/>
                        </a:rPr>
                        <a:t>84±1,3%</a:t>
                      </a:r>
                      <a:endParaRPr lang="cs-CZ" sz="3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transplantace dostupná i pro seniory?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 smtClean="0"/>
              <a:t>ANO, protože ale trpí řadou dalších onemocnění je třeba je řádně vyšetřovat</a:t>
            </a:r>
          </a:p>
          <a:p>
            <a:r>
              <a:rPr lang="cs-CZ" dirty="0" smtClean="0"/>
              <a:t>ANO, protože kalendářní věk a biologický věk se liší. Někdo je starý v padesáti a někdo v osmdesáti….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580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Transplantace ledviny u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Nejstarší pacient v době transplantace: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muž 82 let, transplantace provedena v roce 2009, je živý a </a:t>
            </a:r>
            <a:r>
              <a:rPr lang="cs-CZ" dirty="0" smtClean="0"/>
              <a:t>ledvina </a:t>
            </a:r>
            <a:r>
              <a:rPr lang="cs-CZ" dirty="0" smtClean="0"/>
              <a:t>mu dobře funguje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dirty="0" smtClean="0"/>
              <a:t>Nejstarší seniorka, které funguje transplantovaná ledvina: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89 let, podstoupila transplantaci v roce 2000, kdy jí bylo 76 let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Nejdéle funkční transplantovaná ledvina v IKEM: 42 let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IKEM bylo transplantováno 109 nemocných starších 70 let a 876 nemocných mezi 60-70 rokem věku. 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3146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90</Words>
  <Application>Microsoft Office PowerPoint</Application>
  <PresentationFormat>Předvádění na obrazovce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Motiv sady Office</vt:lpstr>
      <vt:lpstr>Vlastní návrh</vt:lpstr>
      <vt:lpstr>Transplantace a senioři Světový den ledvin 13.3.2014</vt:lpstr>
      <vt:lpstr>Přežití transplantovaných ledvin v IKEM od žijících dárců je delší</vt:lpstr>
      <vt:lpstr>Je transplantace dostupná i pro seniory?</vt:lpstr>
      <vt:lpstr>Transplantace ledviny u seniorů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onvi</dc:creator>
  <cp:lastModifiedBy>prof. MUDr. Ondřej Viklický, CSc.</cp:lastModifiedBy>
  <cp:revision>61</cp:revision>
  <dcterms:created xsi:type="dcterms:W3CDTF">2012-06-10T17:08:51Z</dcterms:created>
  <dcterms:modified xsi:type="dcterms:W3CDTF">2014-03-12T07:07:23Z</dcterms:modified>
</cp:coreProperties>
</file>