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8" r:id="rId4"/>
    <p:sldId id="270" r:id="rId5"/>
    <p:sldId id="276" r:id="rId6"/>
    <p:sldId id="269" r:id="rId7"/>
    <p:sldId id="259" r:id="rId8"/>
    <p:sldId id="273" r:id="rId9"/>
    <p:sldId id="262" r:id="rId10"/>
    <p:sldId id="272" r:id="rId11"/>
    <p:sldId id="271" r:id="rId12"/>
    <p:sldId id="274" r:id="rId13"/>
    <p:sldId id="263" r:id="rId14"/>
    <p:sldId id="277" r:id="rId15"/>
    <p:sldId id="278" r:id="rId16"/>
    <p:sldId id="282" r:id="rId17"/>
    <p:sldId id="280" r:id="rId18"/>
    <p:sldId id="281" r:id="rId19"/>
    <p:sldId id="27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0ECE84-BF4E-4345-8A5D-83C27751B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C66D11-99B0-4B1C-8011-D826519F8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0AA446-DB84-403F-8E74-7513526D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8A811B-17D0-494D-8CB1-62FF02B5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5ECAFE-5F4D-4928-BCA2-C281F6E0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56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BC9D3-321C-4DC3-A80F-B668C9BBC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6BDBA7-397D-4801-875C-6171A4DCF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9BCEF1-87D5-4660-93D4-D14E14BF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AFA79F-8C78-4B2A-A879-E8D8F944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D69DE2-FD65-49B4-8702-921E7871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16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C82329D-4CDA-477A-892A-462B14F6F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93EBFC-0194-4731-A6E3-BB942F29F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E8DA1F-D467-479E-B6E9-DE428F229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A1384F-B891-423E-9EAE-721D970B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23D34B-31D6-49C3-A380-B341BC1E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2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6B172-3661-49E0-BE00-B6316D889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CC04EB-66E1-4292-B84F-406C9C3DD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EA7F81-55CC-4C65-AF3F-925E4125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EDF8A2-8F60-4981-A83D-C0D373031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53A0408-4624-4E10-BBD2-6527ADE8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18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14E06-9E48-46F8-8490-3E514827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451117-8FED-44DE-B76B-9767DA865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9B6CA5-379D-4AE0-8114-429059B6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200D6-88ED-436B-8966-F9F2C73BD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FB9796-246E-4AE7-893B-A66C7FDA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59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B7865-6676-4C67-BF52-605258D96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EDBA6C-CB73-4267-9F23-C483DF811E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FBAF62-2378-4333-AB3B-F3A883294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559CB4-78C1-40F6-AB54-C084C27F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912906-C6C9-4629-AC73-36E39637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693BAD-D7FF-4B4F-84FC-AC45FC73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914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9AA91-6134-4230-B9CC-CB02936F2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565C5A-C76A-44BA-849D-BCCA2BA84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8E1585-F57F-4917-AD83-AD0D0555E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AE449D-39E2-42E7-9C3A-A1A03ED95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0FC2B6-8D24-4BA9-B55D-BF91ECAB0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B1C1940-2162-4AE5-AC47-2B738193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CCA9B43-F755-4003-BF75-C9E2FA71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2ED857-4CCB-47CD-BDE2-3BAA026D2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17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62B066-04AC-4FF8-933B-D9A45738D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0BC79B-98AA-450B-88D8-9ACC2CFE1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A09E084-541E-46B5-AD68-4745868C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E0D46F-9823-416E-B17D-9B49422A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17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EA0404F-74FA-4C22-B6CD-47020B5A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6D0D20-6765-4BC5-967A-2D68951D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1B3B81-C0C4-4C1B-B6F6-9C923F22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26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89C26-351F-4AB5-9944-43D02969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F4B06-379A-47F9-A8DA-1968845C5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A572ECF-AA36-4D16-B3EF-507F403E2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346C01-93C5-40E6-9B87-92152A6E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DB2CDE-7500-40E0-9802-9EDB27C3E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2FB6097-5FFA-4AA7-812F-0C5EF7FD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45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DA4B4-4C02-42F9-B3B5-59F49006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F8A7457-DFF8-4243-AE6E-81072B2BF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BAD3B6-992A-45E4-901B-E0C9E2434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6930A2-DD8F-44AB-9A41-80613D900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BD3B89-5E2B-4B58-97F0-E7C2E7783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820EA-4965-46E1-92F8-7CCBAB17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51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F99235C-2EDA-4544-B69D-F009E027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93BE57-0484-4D68-9676-69F0B78C4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92C46-31A9-4B97-BFD6-E4FC69570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9DC35-E071-4E14-A5BA-0259820E39C8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EDF320-E260-4AA9-BDF6-9C9987FDD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CFA8C-41D3-4C5A-8ED6-10C4296A1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4B21-C736-4951-A443-78A225A1EB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35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uni.cz/UK-8893.html#MEMO_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847EC-DD0B-4D46-AF6D-7C803F552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188" y="1825172"/>
            <a:ext cx="10159014" cy="2387600"/>
          </a:xfrm>
        </p:spPr>
        <p:txBody>
          <a:bodyPr>
            <a:normAutofit fontScale="90000"/>
          </a:bodyPr>
          <a:lstStyle/>
          <a:p>
            <a:br>
              <a:rPr lang="cs-CZ" sz="4800" b="1" dirty="0"/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Doktorská studia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Lukáš Zlatohlávek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3448FD-4740-40F8-BA13-10EF281886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735" y="4783138"/>
            <a:ext cx="9144000" cy="1655762"/>
          </a:xfrm>
        </p:spPr>
        <p:txBody>
          <a:bodyPr>
            <a:normAutofit/>
          </a:bodyPr>
          <a:lstStyle/>
          <a:p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5.5.2022</a:t>
            </a:r>
          </a:p>
          <a:p>
            <a:endParaRPr lang="cs-CZ" sz="3600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17C4954-DC8A-430F-ABFF-7680F783C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67" y="419100"/>
            <a:ext cx="333375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687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44933F-F95C-4306-906E-CF25B3EDB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321500"/>
              </p:ext>
            </p:extLst>
          </p:nvPr>
        </p:nvGraphicFramePr>
        <p:xfrm>
          <a:off x="357050" y="8709"/>
          <a:ext cx="9048205" cy="68492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1143">
                  <a:extLst>
                    <a:ext uri="{9D8B030D-6E8A-4147-A177-3AD203B41FA5}">
                      <a16:colId xmlns:a16="http://schemas.microsoft.com/office/drawing/2014/main" val="3054809557"/>
                    </a:ext>
                  </a:extLst>
                </a:gridCol>
                <a:gridCol w="2618602">
                  <a:extLst>
                    <a:ext uri="{9D8B030D-6E8A-4147-A177-3AD203B41FA5}">
                      <a16:colId xmlns:a16="http://schemas.microsoft.com/office/drawing/2014/main" val="3594458281"/>
                    </a:ext>
                  </a:extLst>
                </a:gridCol>
                <a:gridCol w="2548460">
                  <a:extLst>
                    <a:ext uri="{9D8B030D-6E8A-4147-A177-3AD203B41FA5}">
                      <a16:colId xmlns:a16="http://schemas.microsoft.com/office/drawing/2014/main" val="2915887683"/>
                    </a:ext>
                  </a:extLst>
                </a:gridCol>
              </a:tblGrid>
              <a:tr h="311689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Adiktologie: Specializace ve zdravotnictví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02.06.2022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29.06.2022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927518502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Bioetika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07.06.2022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28.06.2022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399565387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Biochemie a </a:t>
                      </a:r>
                      <a:r>
                        <a:rPr lang="cs-CZ" sz="1500" b="1" u="none" strike="noStrike" dirty="0" err="1">
                          <a:effectLst/>
                        </a:rPr>
                        <a:t>patobiochemie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01.06.2022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22.06.2022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52679111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Biologie a patologie buňky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16.06.2022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30.06.2022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552249376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Biomedicínská informatika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08.06.2022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16.06.2022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997307168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Dějiny lékařství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06.06.2022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20.06.2022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71229413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Experimentální chirurgie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15.06.2022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087405803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Farmakologie a toxikologie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07.06.2022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14.06.2022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484180799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Fyziologie a patofyziologie člověka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06.06.2022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27.06.2022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338818442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Imunologie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22.6. - 23.6.2022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11.07.2022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39455228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Kardiovaskulární vědy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15.06.2022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4074255104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Lékařská biofyzika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14.06.2022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277565494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Lékařská psychologie a psychopatologie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07.06.2022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108045806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Mikrobiologie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08.07.2022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999375237"/>
                  </a:ext>
                </a:extLst>
              </a:tr>
              <a:tr h="458409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Molekulární a buněčná biologie, genetika a virologie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15.06.2022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08.07.2022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071338401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Neurovědy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13.06.2022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27.06.2022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144646821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Nutriční a metabolické vědy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09.06.2022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23.06.2022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573604285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Parazitologie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15.06.2022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07.07.2022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4093905549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Preventivní medicína a epidemiologie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07.06.2022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839338599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Vývojová a buněčná biologie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16.6. - 20.6.2022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11.07.2022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052751521"/>
                  </a:ext>
                </a:extLst>
              </a:tr>
              <a:tr h="23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Zobrazovací metody v lékařství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15.06.2022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23.06.2022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903437428"/>
                  </a:ext>
                </a:extLst>
              </a:tr>
            </a:tbl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53772DC4-7FCC-40D4-BA35-47C672B19799}"/>
              </a:ext>
            </a:extLst>
          </p:cNvPr>
          <p:cNvSpPr txBox="1"/>
          <p:nvPr/>
        </p:nvSpPr>
        <p:spPr>
          <a:xfrm>
            <a:off x="9535182" y="2771834"/>
            <a:ext cx="2656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err="1"/>
              <a:t>martina.renkova</a:t>
            </a:r>
            <a:endParaRPr lang="cs-CZ" sz="2800" b="1" dirty="0"/>
          </a:p>
          <a:p>
            <a:r>
              <a:rPr lang="cs-CZ" sz="2800" b="1" dirty="0"/>
              <a:t>@lf1.cuni.cz</a:t>
            </a:r>
          </a:p>
        </p:txBody>
      </p:sp>
    </p:spTree>
    <p:extLst>
      <p:ext uri="{BB962C8B-B14F-4D97-AF65-F5344CB8AC3E}">
        <p14:creationId xmlns:p14="http://schemas.microsoft.com/office/powerpoint/2010/main" val="212958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C6B99-8E42-4983-9FC3-7C3C35B3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44933F-F95C-4306-906E-CF25B3EDB2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921109"/>
              </p:ext>
            </p:extLst>
          </p:nvPr>
        </p:nvGraphicFramePr>
        <p:xfrm>
          <a:off x="1262742" y="-4254"/>
          <a:ext cx="9048205" cy="6862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1143">
                  <a:extLst>
                    <a:ext uri="{9D8B030D-6E8A-4147-A177-3AD203B41FA5}">
                      <a16:colId xmlns:a16="http://schemas.microsoft.com/office/drawing/2014/main" val="3054809557"/>
                    </a:ext>
                  </a:extLst>
                </a:gridCol>
                <a:gridCol w="2618602">
                  <a:extLst>
                    <a:ext uri="{9D8B030D-6E8A-4147-A177-3AD203B41FA5}">
                      <a16:colId xmlns:a16="http://schemas.microsoft.com/office/drawing/2014/main" val="3594458281"/>
                    </a:ext>
                  </a:extLst>
                </a:gridCol>
                <a:gridCol w="2548460">
                  <a:extLst>
                    <a:ext uri="{9D8B030D-6E8A-4147-A177-3AD203B41FA5}">
                      <a16:colId xmlns:a16="http://schemas.microsoft.com/office/drawing/2014/main" val="2915887683"/>
                    </a:ext>
                  </a:extLst>
                </a:gridCol>
              </a:tblGrid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Adiktologie: Specializace ve zdravotnictví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02.06.2022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29.06.2022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927518502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Bioetika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07.06.2022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28.06.2022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399565387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Biochemie a </a:t>
                      </a:r>
                      <a:r>
                        <a:rPr lang="cs-CZ" sz="1500" b="1" u="none" strike="noStrike" dirty="0" err="1">
                          <a:effectLst/>
                        </a:rPr>
                        <a:t>patobiochemie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01.06.2022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22.06.2022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52679111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Biologie a patologie buňky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16.06.2022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30.06.2022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552249376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Biomedicínská informatika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08.06.2022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16.06.2022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997307168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Dějiny lékařství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06.06.2022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20.06.2022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71229413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Experimentální chirurgie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15.06.2022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087405803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Farmakologie a toxikologie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07.06.2022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14.06.2022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484180799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Fyziologie a patofyziologie člověka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06.06.2022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27.06.2022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338818442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Imunologie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22.6. - 23.6.2022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11.07.2022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39455228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Kardiovaskulární vědy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15.06.2022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4074255104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Lékařská biofyzika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14.06.2022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277565494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Lékařská psychologie a psychopatologie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07.06.2022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108045806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Mikrobiologie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08.07.2022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999375237"/>
                  </a:ext>
                </a:extLst>
              </a:tr>
              <a:tr h="458409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Molekulární a buněčná biologie, genetika a virologie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15.06.2022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08.07.2022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071338401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Neurovědy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13.06.2022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27.06.2022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144646821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Nutriční a metabolické vědy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09.06.2022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23.06.2022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3573604285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Parazitologie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15.06.2022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07.07.2022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4093905549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Preventivní medicína a epidemiologie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07.06.2022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21.06.2022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839338599"/>
                  </a:ext>
                </a:extLst>
              </a:tr>
              <a:tr h="324652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>
                          <a:effectLst/>
                        </a:rPr>
                        <a:t>Vývojová a buněčná biologie</a:t>
                      </a:r>
                      <a:endParaRPr lang="cs-CZ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16.6. - 20.6.2022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11.07.2022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2052751521"/>
                  </a:ext>
                </a:extLst>
              </a:tr>
              <a:tr h="231208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b="1" u="none" strike="noStrike" dirty="0">
                          <a:effectLst/>
                        </a:rPr>
                        <a:t>Zobrazovací metody v lékařství</a:t>
                      </a:r>
                      <a:endParaRPr lang="cs-CZ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>
                          <a:effectLst/>
                        </a:rPr>
                        <a:t>15.06.2022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23.06.2022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33" marR="4033" marT="4033" marB="0" anchor="ctr"/>
                </a:tc>
                <a:extLst>
                  <a:ext uri="{0D108BD9-81ED-4DB2-BD59-A6C34878D82A}">
                    <a16:rowId xmlns:a16="http://schemas.microsoft.com/office/drawing/2014/main" val="1903437428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8662960-EAFF-4BD3-97EE-70189F3ECCA6}"/>
              </a:ext>
            </a:extLst>
          </p:cNvPr>
          <p:cNvSpPr txBox="1"/>
          <p:nvPr/>
        </p:nvSpPr>
        <p:spPr>
          <a:xfrm flipH="1">
            <a:off x="1881053" y="4156329"/>
            <a:ext cx="7669131" cy="14465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8800" b="1" dirty="0">
                <a:solidFill>
                  <a:srgbClr val="FF0000"/>
                </a:solidFill>
              </a:rPr>
              <a:t>www.lf1.cuni.cz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743AC4-04A4-4D80-9B48-F2893F53561E}"/>
              </a:ext>
            </a:extLst>
          </p:cNvPr>
          <p:cNvSpPr txBox="1"/>
          <p:nvPr/>
        </p:nvSpPr>
        <p:spPr>
          <a:xfrm flipH="1">
            <a:off x="3270021" y="1594974"/>
            <a:ext cx="4891193" cy="14465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8800" b="1" dirty="0">
                <a:solidFill>
                  <a:srgbClr val="FF0000"/>
                </a:solidFill>
              </a:rPr>
              <a:t>30.4.2022</a:t>
            </a:r>
          </a:p>
        </p:txBody>
      </p:sp>
    </p:spTree>
    <p:extLst>
      <p:ext uri="{BB962C8B-B14F-4D97-AF65-F5344CB8AC3E}">
        <p14:creationId xmlns:p14="http://schemas.microsoft.com/office/powerpoint/2010/main" val="34157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D54576-B400-46EC-A92F-D1589847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Stipendijní řád UK</a:t>
            </a:r>
            <a:r>
              <a:rPr lang="cs-CZ" dirty="0">
                <a:solidFill>
                  <a:srgbClr val="333333"/>
                </a:solidFill>
                <a:latin typeface="Calibri" panose="020F0502020204030204" pitchFamily="34" charset="0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18ADDA-C051-42FF-96D1-DA54F909C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309" y="1515291"/>
            <a:ext cx="10868297" cy="4977584"/>
          </a:xfrm>
        </p:spPr>
        <p:txBody>
          <a:bodyPr/>
          <a:lstStyle/>
          <a:p>
            <a:pPr algn="l">
              <a:spcAft>
                <a:spcPts val="0"/>
              </a:spcAft>
            </a:pPr>
            <a:r>
              <a:rPr lang="cs-CZ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-  článek č. 12, odst. 5 k možnosti snížení doktorandského stipendia a odejmutí stipendia pak odst. 6:</a:t>
            </a:r>
          </a:p>
          <a:p>
            <a:pPr algn="just">
              <a:spcAft>
                <a:spcPts val="0"/>
              </a:spcAft>
            </a:pP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5. V případě, že závěrem pravidelného hodnocení je konstatování, že student </a:t>
            </a:r>
            <a:r>
              <a:rPr lang="cs-CZ" sz="18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nesplnil</a:t>
            </a: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b="1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některé povinnosti</a:t>
            </a: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podle individuálního studijního plánu, může </a:t>
            </a:r>
            <a:r>
              <a:rPr lang="cs-CZ" sz="1800" b="1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děkan na návrh oborové rady </a:t>
            </a: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studentovi doktorandské stipendium na další akademický rok přiznat v nižší výši nebo již přiznané stipendium </a:t>
            </a:r>
            <a:r>
              <a:rPr lang="cs-CZ" sz="1800" b="1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snížit, a to až o 50 %. </a:t>
            </a: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Děkan na návrh oborové rady může doktorandské stipendium opětovně zvýšit s ohledem na závěr dalšího pravidelného hodnocení. Opětovné zvýšení doktorandského stipendia je účinné od právní moci rozhodnutí o zvýšení stipendia.</a:t>
            </a:r>
            <a:endParaRPr lang="cs-CZ" b="0" i="0" dirty="0">
              <a:solidFill>
                <a:srgbClr val="333333"/>
              </a:solidFill>
              <a:effectLst/>
              <a:latin typeface="Lucida Grande"/>
            </a:endParaRPr>
          </a:p>
          <a:p>
            <a:pPr algn="just">
              <a:spcAft>
                <a:spcPts val="0"/>
              </a:spcAft>
            </a:pP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6. V případě, že závěrem pravidelného hodnocení je konstatování, že student </a:t>
            </a:r>
            <a:r>
              <a:rPr lang="cs-CZ" sz="1800" b="1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nesplnil</a:t>
            </a: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povinnosti podle individuálního studijního plánu,</a:t>
            </a:r>
            <a:r>
              <a:rPr lang="cs-CZ" sz="1800" b="0" i="1" baseline="3000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sz="1800" b="1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děkan rozhodne o odnětí stipendia</a:t>
            </a:r>
            <a:r>
              <a:rPr lang="cs-CZ" sz="1800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.</a:t>
            </a:r>
            <a:endParaRPr lang="cs-CZ" b="0" i="0" dirty="0">
              <a:solidFill>
                <a:srgbClr val="333333"/>
              </a:solidFill>
              <a:effectLst/>
              <a:latin typeface="Lucida Grande"/>
            </a:endParaRPr>
          </a:p>
          <a:p>
            <a:pPr algn="l">
              <a:spcAft>
                <a:spcPts val="0"/>
              </a:spcAft>
            </a:pPr>
            <a:r>
              <a:rPr lang="cs-CZ" sz="18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</a:rPr>
              <a:t>Odst. 6 se používá pouze pokud je student hodnocen C=návrh na ukončení studia, postup aplikujeme než je zasláno Rozhodnutí o ukončení studia, předchází tomu výzva k seznámení se s podklady a pokračuje nabytím právním moci.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5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37DA3-1D30-473E-B232-5D86683E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8F622-CBC0-431E-AC1D-390EB4267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>
            <a:normAutofit lnSpcReduction="10000"/>
          </a:bodyPr>
          <a:lstStyle/>
          <a:p>
            <a:r>
              <a:rPr lang="cs-CZ" b="1" i="1" dirty="0"/>
              <a:t>Zlepšit úspěšnost, jak ? </a:t>
            </a:r>
          </a:p>
          <a:p>
            <a:pPr lvl="1"/>
            <a:r>
              <a:rPr lang="cs-CZ" dirty="0"/>
              <a:t>Pozdější nástup (2., 3. rok …)</a:t>
            </a:r>
          </a:p>
          <a:p>
            <a:pPr lvl="1"/>
            <a:r>
              <a:rPr lang="cs-CZ" dirty="0"/>
              <a:t>M.D. Ph.D. program </a:t>
            </a:r>
          </a:p>
          <a:p>
            <a:pPr lvl="1"/>
            <a:r>
              <a:rPr lang="cs-CZ" dirty="0"/>
              <a:t>Přijímací řízení</a:t>
            </a:r>
          </a:p>
          <a:p>
            <a:pPr lvl="1"/>
            <a:r>
              <a:rPr lang="cs-CZ" dirty="0"/>
              <a:t>Finanční ohodnocení</a:t>
            </a:r>
          </a:p>
          <a:p>
            <a:pPr lvl="1"/>
            <a:r>
              <a:rPr lang="cs-CZ" dirty="0"/>
              <a:t>Zkouška 2r natvrdo  x SZZK ve 3r natvrdo a finanční postih</a:t>
            </a:r>
          </a:p>
          <a:p>
            <a:endParaRPr lang="cs-CZ" dirty="0"/>
          </a:p>
          <a:p>
            <a:r>
              <a:rPr lang="cs-CZ" dirty="0"/>
              <a:t>Elektronizace, zápis, zápis kurzů, SDK komisí </a:t>
            </a:r>
          </a:p>
          <a:p>
            <a:r>
              <a:rPr lang="cs-CZ" i="1" dirty="0"/>
              <a:t>Ohodnocení admin. pracovníků OR </a:t>
            </a:r>
          </a:p>
          <a:p>
            <a:endParaRPr lang="cs-CZ" dirty="0"/>
          </a:p>
          <a:p>
            <a:r>
              <a:rPr lang="cs-CZ" dirty="0"/>
              <a:t>Onkologie (prof. Zavoral),………………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72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CAB81-C2B3-4241-8F43-99B373B73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Předsedové 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3AA052-5984-4377-9A1E-F6D89FFA5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537"/>
            <a:ext cx="10515600" cy="5499463"/>
          </a:xfrm>
        </p:spPr>
        <p:txBody>
          <a:bodyPr>
            <a:normAutofit fontScale="92500" lnSpcReduction="10000"/>
          </a:bodyPr>
          <a:lstStyle/>
          <a:p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1) velký tlak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na úspěšnost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, dle plánované vyhlášky MŠMT, tak budeme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od roku 2024 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dostávat finance na PhD studenty dle úspěšnosti studia a musíme na to tvrdě reagovat. </a:t>
            </a:r>
          </a:p>
          <a:p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Při současné úspěšnosti 7% na 1.LF UK je to tristní.</a:t>
            </a:r>
          </a:p>
          <a:p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Proto zavedeme povinně ve 2r. SDZ a pokud ji student nesloží, poté mu bude sníženo stipendium na 50% (na návrh OR děkanovi).</a:t>
            </a: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K tomu je nutno několik jasných kroků:</a:t>
            </a: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A) Je nutno toto přísně pohlídat v ISP studentů a v něm vyžadovat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SDZ ve 2r., 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zejména u nově zapisovaných studentů. Pokud ji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mají současní zapsanou v 3r., 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poté na tomto trvat (tedy v tom 3r.).</a:t>
            </a: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B) Je to přijímat do PhD studia studenty s jasným PhD programem a financováním</a:t>
            </a:r>
          </a:p>
          <a:p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Je nutno si uvědomit, že řada z Vás má v podmínkách SDZ alespoň jednu spoluautorskou publikaci a kurzy.</a:t>
            </a:r>
          </a:p>
          <a:p>
            <a:r>
              <a:rPr lang="cs-CZ" sz="1600" dirty="0">
                <a:cs typeface="Times New Roman" panose="02020603050405020304" pitchFamily="18" charset="0"/>
              </a:rPr>
              <a:t>Ke zvýšení SDS+1 </a:t>
            </a:r>
            <a:r>
              <a:rPr lang="cs-CZ" sz="1600" b="1" dirty="0">
                <a:solidFill>
                  <a:srgbClr val="FF0000"/>
                </a:solidFill>
                <a:cs typeface="Times New Roman" panose="02020603050405020304" pitchFamily="18" charset="0"/>
              </a:rPr>
              <a:t>ideálně po 1r </a:t>
            </a:r>
            <a:r>
              <a:rPr lang="cs-CZ" sz="1600" dirty="0">
                <a:cs typeface="Times New Roman" panose="02020603050405020304" pitchFamily="18" charset="0"/>
              </a:rPr>
              <a:t>(3LF a </a:t>
            </a:r>
            <a:r>
              <a:rPr lang="cs-CZ" sz="1600" dirty="0" err="1">
                <a:cs typeface="Times New Roman" panose="02020603050405020304" pitchFamily="18" charset="0"/>
              </a:rPr>
              <a:t>FaF</a:t>
            </a:r>
            <a:r>
              <a:rPr lang="cs-CZ" sz="1600" dirty="0">
                <a:cs typeface="Times New Roman" panose="02020603050405020304" pitchFamily="18" charset="0"/>
              </a:rPr>
              <a:t>) </a:t>
            </a:r>
            <a:br>
              <a:rPr lang="cs-CZ" sz="1600" dirty="0">
                <a:cs typeface="Times New Roman" panose="02020603050405020304" pitchFamily="18" charset="0"/>
              </a:rPr>
            </a:b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2) Žádám Vaše asistentky o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dodání analýzy školitelů 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do 30/6/2022. ve smyslu:</a:t>
            </a: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Věk, školitel od, počet studentů: celkem/dokončených/neúspěšných/studujících</a:t>
            </a:r>
            <a:br>
              <a:rPr lang="cs-CZ" sz="1600" dirty="0">
                <a:cs typeface="Times New Roman" panose="02020603050405020304" pitchFamily="18" charset="0"/>
              </a:rPr>
            </a:b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Bohužel s řadou neúspěšných školitelů se budeme muset rozloučit, resp. jim již neumožnit být dále školiteli.</a:t>
            </a:r>
            <a:br>
              <a:rPr lang="cs-CZ" sz="1600" dirty="0">
                <a:cs typeface="Times New Roman" panose="02020603050405020304" pitchFamily="18" charset="0"/>
              </a:rPr>
            </a:b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3) V diskusi parciálně zanikla otázka ohledně druhého termínu přijímání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studentů do OR, s nástupem od března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. Tedy máte za Vaši OR zájem o druhý termín přijímání studentů: ANO /NE</a:t>
            </a:r>
            <a:br>
              <a:rPr lang="cs-CZ" sz="1600" dirty="0">
                <a:cs typeface="Times New Roman" panose="02020603050405020304" pitchFamily="18" charset="0"/>
              </a:rPr>
            </a:br>
            <a:br>
              <a:rPr lang="cs-CZ" sz="1600" dirty="0">
                <a:cs typeface="Times New Roman" panose="02020603050405020304" pitchFamily="18" charset="0"/>
              </a:rPr>
            </a:b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4) Otázkou na všechny je, zda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neupravit formu SDZ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. Není současná forma přežitá? </a:t>
            </a:r>
            <a:endParaRPr lang="cs-CZ" sz="1600" dirty="0">
              <a:solidFill>
                <a:srgbClr val="333333"/>
              </a:solidFill>
              <a:cs typeface="Times New Roman" panose="02020603050405020304" pitchFamily="18" charset="0"/>
            </a:endParaRPr>
          </a:p>
          <a:p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Nemělo by se jednat spíše o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kolokvium jejich práce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? </a:t>
            </a:r>
          </a:p>
          <a:p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Samozřejmě jsem si vědom, že student např. biochemie by měl znát </a:t>
            </a:r>
            <a:r>
              <a:rPr lang="cs-CZ" sz="1600" b="1" i="0" dirty="0" err="1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nepodkročitelná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 minima 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z biochemie. Stejně tak PhD 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není </a:t>
            </a:r>
            <a:r>
              <a:rPr lang="cs-CZ" sz="1600" b="1" i="0" dirty="0" err="1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předatestační</a:t>
            </a:r>
            <a:r>
              <a:rPr lang="cs-CZ" sz="1600" b="1" i="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 příprava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, ale nefrolog se v přípravě na atestaci učí jak léčit selhání ledvin, ale v PhD studia principy fungování glomerulu na úrovni </a:t>
            </a:r>
            <a:r>
              <a:rPr lang="cs-CZ" sz="1600" b="0" i="0" dirty="0" err="1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transmembranózní</a:t>
            </a:r>
            <a:r>
              <a:rPr lang="cs-CZ" sz="1600" b="0" i="0" dirty="0">
                <a:solidFill>
                  <a:srgbClr val="333333"/>
                </a:solidFill>
                <a:effectLst/>
                <a:cs typeface="Times New Roman" panose="02020603050405020304" pitchFamily="18" charset="0"/>
              </a:rPr>
              <a:t> výměny iontů či organel buňky či expresi genu, atd.</a:t>
            </a:r>
            <a:br>
              <a:rPr lang="cs-CZ" sz="1000" dirty="0"/>
            </a:b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74895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2B8F0-E1DD-49B6-A39D-9979887D6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333333"/>
                </a:solidFill>
                <a:latin typeface="+mn-lt"/>
                <a:cs typeface="Times New Roman" panose="02020603050405020304" pitchFamily="18" charset="0"/>
              </a:rPr>
              <a:t>Jak bude probíhat 2. běh přijímacího řízení:</a:t>
            </a:r>
            <a:endParaRPr lang="cs-CZ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DB27B-6F18-4F6E-8842-74D960672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331"/>
            <a:ext cx="10515600" cy="50646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0" i="0" dirty="0">
                <a:solidFill>
                  <a:srgbClr val="333333"/>
                </a:solidFill>
                <a:effectLst/>
              </a:rPr>
              <a:t>•    zadání podmínek přijímacího řízení do SIS nejpozději do </a:t>
            </a:r>
            <a:r>
              <a:rPr lang="cs-CZ" b="1" i="0" dirty="0">
                <a:solidFill>
                  <a:srgbClr val="333333"/>
                </a:solidFill>
                <a:effectLst/>
              </a:rPr>
              <a:t>30. </a:t>
            </a:r>
            <a:r>
              <a:rPr lang="cs-CZ" b="1" dirty="0">
                <a:solidFill>
                  <a:srgbClr val="333333"/>
                </a:solidFill>
              </a:rPr>
              <a:t>4.</a:t>
            </a:r>
            <a:r>
              <a:rPr lang="cs-CZ" b="1" i="0" dirty="0">
                <a:solidFill>
                  <a:srgbClr val="333333"/>
                </a:solidFill>
                <a:effectLst/>
              </a:rPr>
              <a:t> 2023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0" i="0" dirty="0">
                <a:solidFill>
                  <a:srgbClr val="333333"/>
                </a:solidFill>
                <a:effectLst/>
              </a:rPr>
              <a:t>•    lhůta pro </a:t>
            </a:r>
            <a:r>
              <a:rPr lang="cs-CZ" b="1" i="0" dirty="0">
                <a:solidFill>
                  <a:srgbClr val="FF0000"/>
                </a:solidFill>
                <a:effectLst/>
              </a:rPr>
              <a:t>podání přihlášek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ke studiu </a:t>
            </a:r>
            <a:r>
              <a:rPr lang="cs-CZ" b="1" i="0" dirty="0">
                <a:solidFill>
                  <a:srgbClr val="FF0000"/>
                </a:solidFill>
                <a:effectLst/>
              </a:rPr>
              <a:t>30. listopadu 2023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0" i="0" dirty="0">
                <a:solidFill>
                  <a:srgbClr val="333333"/>
                </a:solidFill>
                <a:effectLst/>
              </a:rPr>
              <a:t>•    </a:t>
            </a:r>
            <a:r>
              <a:rPr lang="cs-CZ" b="1" i="0" dirty="0">
                <a:solidFill>
                  <a:srgbClr val="FF0000"/>
                </a:solidFill>
                <a:effectLst/>
              </a:rPr>
              <a:t>přijímací pohovory </a:t>
            </a:r>
            <a:r>
              <a:rPr lang="cs-CZ" b="0" i="0" dirty="0">
                <a:solidFill>
                  <a:srgbClr val="333333"/>
                </a:solidFill>
                <a:effectLst/>
              </a:rPr>
              <a:t>v termínu </a:t>
            </a:r>
            <a:r>
              <a:rPr lang="cs-CZ" b="1" i="0" dirty="0">
                <a:solidFill>
                  <a:srgbClr val="FF0000"/>
                </a:solidFill>
                <a:effectLst/>
              </a:rPr>
              <a:t>od 1. ledna do 10. února 2024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0" i="0" dirty="0">
                <a:solidFill>
                  <a:srgbClr val="333333"/>
                </a:solidFill>
                <a:effectLst/>
              </a:rPr>
              <a:t>•    zápis do studia </a:t>
            </a:r>
            <a:r>
              <a:rPr lang="cs-CZ" b="1" i="0" dirty="0">
                <a:solidFill>
                  <a:srgbClr val="FF0000"/>
                </a:solidFill>
                <a:effectLst/>
              </a:rPr>
              <a:t>1. března 2024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0" i="0" dirty="0">
                <a:solidFill>
                  <a:srgbClr val="333333"/>
                </a:solidFill>
                <a:effectLst/>
              </a:rPr>
              <a:t>•    založení a schválení ISP oborou radou do 30. dubna 2024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b="0" i="0" dirty="0">
                <a:solidFill>
                  <a:srgbClr val="333333"/>
                </a:solidFill>
                <a:effectLst/>
              </a:rPr>
              <a:t>•    první roční hodnocení ve stejném termínu jako při začátku studia k 1. 10. 2024, tj. srpen/září 2024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468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37DA3-1D30-473E-B232-5D86683E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78F622-CBC0-431E-AC1D-390EB4267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>
            <a:normAutofit lnSpcReduction="10000"/>
          </a:bodyPr>
          <a:lstStyle/>
          <a:p>
            <a:r>
              <a:rPr lang="cs-CZ" b="1" i="1" dirty="0"/>
              <a:t>Zlepšit úspěšnost, jak ? </a:t>
            </a:r>
          </a:p>
          <a:p>
            <a:pPr lvl="1"/>
            <a:r>
              <a:rPr lang="cs-CZ" dirty="0"/>
              <a:t>Pozdější nástup (2., 3. rok …)</a:t>
            </a:r>
          </a:p>
          <a:p>
            <a:pPr lvl="1"/>
            <a:r>
              <a:rPr lang="cs-CZ" dirty="0"/>
              <a:t>M.D. Ph.D. program </a:t>
            </a:r>
          </a:p>
          <a:p>
            <a:pPr lvl="1"/>
            <a:r>
              <a:rPr lang="cs-CZ" dirty="0"/>
              <a:t>Přijímací řízení</a:t>
            </a:r>
          </a:p>
          <a:p>
            <a:pPr lvl="1"/>
            <a:r>
              <a:rPr lang="cs-CZ" dirty="0"/>
              <a:t>Finanční ohodnocení</a:t>
            </a:r>
          </a:p>
          <a:p>
            <a:pPr lvl="1"/>
            <a:r>
              <a:rPr lang="cs-CZ" dirty="0"/>
              <a:t>Zkouška 2r natvrdo  x SZZK ve 3r natvrdo a finanční postih</a:t>
            </a:r>
          </a:p>
          <a:p>
            <a:endParaRPr lang="cs-CZ" dirty="0"/>
          </a:p>
          <a:p>
            <a:r>
              <a:rPr lang="cs-CZ" dirty="0"/>
              <a:t>Elektronizace, zápis, zápis kurzů, SDK komisí </a:t>
            </a:r>
          </a:p>
          <a:p>
            <a:r>
              <a:rPr lang="cs-CZ" i="1" dirty="0"/>
              <a:t>Ohodnocení admin. pracovníků OR </a:t>
            </a:r>
          </a:p>
          <a:p>
            <a:endParaRPr lang="cs-CZ" dirty="0"/>
          </a:p>
          <a:p>
            <a:r>
              <a:rPr lang="cs-CZ" dirty="0"/>
              <a:t>Onkologie (prof. Zavoral),………………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3605B-CC89-4755-9CCE-E97B48201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1325563"/>
          </a:xfrm>
        </p:spPr>
        <p:txBody>
          <a:bodyPr/>
          <a:lstStyle/>
          <a:p>
            <a:r>
              <a:rPr lang="cs-CZ" b="1" dirty="0"/>
              <a:t>Experimentální a klinická onkologie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D0D1F-C8E0-483A-97EF-53A25BF7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286103"/>
          </a:xfrm>
        </p:spPr>
        <p:txBody>
          <a:bodyPr>
            <a:normAutofit fontScale="25000" lnSpcReduction="20000"/>
          </a:bodyPr>
          <a:lstStyle/>
          <a:p>
            <a:r>
              <a:rPr lang="cs-CZ" sz="6400" b="1" dirty="0"/>
              <a:t>Návrh složení oborové rady</a:t>
            </a:r>
          </a:p>
          <a:p>
            <a:r>
              <a:rPr lang="cs-CZ" sz="6400" b="1" dirty="0"/>
              <a:t>předseda: prof. MUDr. Miroslav Zavoral, Ph.D. (1. LF UK, ÚVN)</a:t>
            </a:r>
          </a:p>
          <a:p>
            <a:r>
              <a:rPr lang="cs-CZ" sz="6400" b="1" dirty="0"/>
              <a:t>místopředseda: prof. MUDr. David </a:t>
            </a:r>
            <a:r>
              <a:rPr lang="cs-CZ" sz="6400" b="1" dirty="0" err="1"/>
              <a:t>Netuka</a:t>
            </a:r>
            <a:r>
              <a:rPr lang="cs-CZ" sz="6400" b="1" dirty="0"/>
              <a:t>, Ph.D. (1. LF UK, ÚVN) (pozn.: volby proběhnou na první schůzi oborové rady)</a:t>
            </a:r>
          </a:p>
          <a:p>
            <a:r>
              <a:rPr lang="cs-CZ" sz="6400" b="1" dirty="0"/>
              <a:t> </a:t>
            </a:r>
          </a:p>
          <a:p>
            <a:r>
              <a:rPr lang="cs-CZ" sz="6400" b="1" dirty="0"/>
              <a:t>Za 1. LF UK:</a:t>
            </a:r>
          </a:p>
          <a:p>
            <a:r>
              <a:rPr lang="cs-CZ" sz="6400" b="1" dirty="0"/>
              <a:t>prof. MUDr. Jan Bureš, CSc., FCMA (ÚVN) </a:t>
            </a:r>
          </a:p>
          <a:p>
            <a:r>
              <a:rPr lang="cs-CZ" sz="6400" b="1" dirty="0"/>
              <a:t>prof. MUDr. Luboš </a:t>
            </a:r>
            <a:r>
              <a:rPr lang="cs-CZ" sz="6400" b="1" dirty="0" err="1"/>
              <a:t>Petruželka</a:t>
            </a:r>
            <a:r>
              <a:rPr lang="cs-CZ" sz="6400" b="1" dirty="0"/>
              <a:t>, CSc. (VFN) </a:t>
            </a:r>
          </a:p>
          <a:p>
            <a:r>
              <a:rPr lang="cs-CZ" sz="6400" b="1" dirty="0"/>
              <a:t>doc. MUDr. Štěpán Suchánek, Ph.D. (ÚVN)</a:t>
            </a:r>
          </a:p>
          <a:p>
            <a:r>
              <a:rPr lang="cs-CZ" sz="6400" b="1" dirty="0"/>
              <a:t>prof. MUDr. </a:t>
            </a:r>
            <a:r>
              <a:rPr lang="cs-CZ" sz="6400" b="1" dirty="0" err="1"/>
              <a:t>Aleksi</a:t>
            </a:r>
            <a:r>
              <a:rPr lang="cs-CZ" sz="6400" b="1" dirty="0"/>
              <a:t> Šedo, DrSc., FCMA (Ústav biochemie a experimentální onkologie)</a:t>
            </a:r>
          </a:p>
          <a:p>
            <a:r>
              <a:rPr lang="cs-CZ" sz="6400" b="1" dirty="0"/>
              <a:t>prof. MUDr. Petr Urbánek, CSc. (ÚVN)</a:t>
            </a:r>
          </a:p>
          <a:p>
            <a:r>
              <a:rPr lang="cs-CZ" sz="6400" b="1" dirty="0"/>
              <a:t> </a:t>
            </a:r>
          </a:p>
          <a:p>
            <a:r>
              <a:rPr lang="cs-CZ" sz="6400" b="1" dirty="0"/>
              <a:t>Za 2. LF UK:</a:t>
            </a:r>
          </a:p>
          <a:p>
            <a:r>
              <a:rPr lang="cs-CZ" sz="6400" b="1" dirty="0"/>
              <a:t>prof. MUDr. Marek </a:t>
            </a:r>
            <a:r>
              <a:rPr lang="cs-CZ" sz="6400" b="1" dirty="0" err="1"/>
              <a:t>Babjuk</a:t>
            </a:r>
            <a:r>
              <a:rPr lang="cs-CZ" sz="6400" b="1" dirty="0"/>
              <a:t>, Ph.D. (FN Motol)</a:t>
            </a:r>
          </a:p>
          <a:p>
            <a:r>
              <a:rPr lang="cs-CZ" sz="6400" b="1" dirty="0"/>
              <a:t>doc. MUDr. Roman Chmel, Ph.D., MHA (FN Motol)</a:t>
            </a:r>
          </a:p>
          <a:p>
            <a:r>
              <a:rPr lang="cs-CZ" sz="6400" b="1" dirty="0"/>
              <a:t>doc. MUDr. Radek Pohnán, Ph.D. (ÚVN) </a:t>
            </a:r>
          </a:p>
          <a:p>
            <a:r>
              <a:rPr lang="cs-CZ" sz="6400" b="1" dirty="0"/>
              <a:t>doc. MUDr. Jana Prausová, Ph.D., MBA (FN Motol)</a:t>
            </a:r>
          </a:p>
          <a:p>
            <a:r>
              <a:rPr lang="cs-CZ" sz="6400" b="1" dirty="0"/>
              <a:t>prof. MUDr. Miroslav Ryska, CSc., FCMA (ÚVN)</a:t>
            </a:r>
          </a:p>
          <a:p>
            <a:r>
              <a:rPr lang="cs-CZ" sz="6400" b="1" dirty="0"/>
              <a:t>prof. MUDr. Josef Zámečník, Ph.D. (FN Motol)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491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3605B-CC89-4755-9CCE-E97B48201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1325563"/>
          </a:xfrm>
        </p:spPr>
        <p:txBody>
          <a:bodyPr/>
          <a:lstStyle/>
          <a:p>
            <a:r>
              <a:rPr lang="cs-CZ" b="1" dirty="0"/>
              <a:t>Experimentální a klinická onkologie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D0D1F-C8E0-483A-97EF-53A25BF79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28610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 Navržení členové mimo UK:</a:t>
            </a:r>
            <a:endParaRPr lang="cs-CZ" dirty="0"/>
          </a:p>
          <a:p>
            <a:r>
              <a:rPr lang="cs-CZ" dirty="0"/>
              <a:t>prof. MUDr. Markéta Hermanová, Ph.D. (LF MUNI, Brno)</a:t>
            </a:r>
          </a:p>
          <a:p>
            <a:endParaRPr lang="cs-CZ" dirty="0"/>
          </a:p>
          <a:p>
            <a:r>
              <a:rPr lang="cs-CZ" dirty="0"/>
              <a:t>prof. MUDr. Darina Kohoutová, Ph.D. (</a:t>
            </a:r>
            <a:r>
              <a:rPr lang="cs-CZ" dirty="0" err="1"/>
              <a:t>Royal</a:t>
            </a:r>
            <a:r>
              <a:rPr lang="cs-CZ" dirty="0"/>
              <a:t> </a:t>
            </a:r>
            <a:r>
              <a:rPr lang="cs-CZ" dirty="0" err="1"/>
              <a:t>Marsden</a:t>
            </a:r>
            <a:r>
              <a:rPr lang="cs-CZ" dirty="0"/>
              <a:t> </a:t>
            </a:r>
            <a:r>
              <a:rPr lang="cs-CZ" dirty="0" err="1"/>
              <a:t>Hospital</a:t>
            </a:r>
            <a:r>
              <a:rPr lang="cs-CZ" dirty="0"/>
              <a:t>, London, Velká Británie)</a:t>
            </a:r>
          </a:p>
          <a:p>
            <a:endParaRPr lang="cs-CZ" dirty="0"/>
          </a:p>
          <a:p>
            <a:r>
              <a:rPr lang="cs-CZ" dirty="0"/>
              <a:t>prof. MUDr. Bohuslav Melichar, Ph.D. (LF UP, Olomouc)</a:t>
            </a:r>
          </a:p>
          <a:p>
            <a:endParaRPr lang="cs-CZ" dirty="0"/>
          </a:p>
          <a:p>
            <a:r>
              <a:rPr lang="cs-CZ" dirty="0"/>
              <a:t>prof. MUDr. Peter </a:t>
            </a:r>
            <a:r>
              <a:rPr lang="cs-CZ" dirty="0" err="1"/>
              <a:t>Mlkvý</a:t>
            </a:r>
            <a:r>
              <a:rPr lang="cs-CZ" dirty="0"/>
              <a:t>, CSc. (</a:t>
            </a:r>
            <a:r>
              <a:rPr lang="cs-CZ" dirty="0" err="1"/>
              <a:t>Oddelenie</a:t>
            </a:r>
            <a:r>
              <a:rPr lang="cs-CZ" dirty="0"/>
              <a:t> </a:t>
            </a:r>
            <a:r>
              <a:rPr lang="cs-CZ" dirty="0" err="1"/>
              <a:t>laserovej</a:t>
            </a:r>
            <a:r>
              <a:rPr lang="cs-CZ" dirty="0"/>
              <a:t> medicíny, Onkologický ústav  sv. Alžběty, Bratislava, Slovensko)</a:t>
            </a:r>
          </a:p>
          <a:p>
            <a:endParaRPr lang="cs-CZ" dirty="0"/>
          </a:p>
          <a:p>
            <a:r>
              <a:rPr lang="cs-CZ" dirty="0"/>
              <a:t>prof. RNDr. Ondřej Slabý, Ph.D. (LF MUNI, Brno)</a:t>
            </a:r>
          </a:p>
          <a:p>
            <a:endParaRPr lang="cs-CZ" dirty="0"/>
          </a:p>
          <a:p>
            <a:r>
              <a:rPr lang="cs-CZ" dirty="0"/>
              <a:t>prof. Michael </a:t>
            </a:r>
            <a:r>
              <a:rPr lang="cs-CZ" dirty="0" err="1"/>
              <a:t>Vieth</a:t>
            </a:r>
            <a:r>
              <a:rPr lang="cs-CZ" dirty="0"/>
              <a:t>, MD, PhD (Institute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Pathology</a:t>
            </a:r>
            <a:r>
              <a:rPr lang="cs-CZ" dirty="0"/>
              <a:t>, Friedrich-Alexander-University  </a:t>
            </a:r>
            <a:r>
              <a:rPr lang="cs-CZ" dirty="0" err="1"/>
              <a:t>Erlangen-Nuremberg</a:t>
            </a:r>
            <a:r>
              <a:rPr lang="cs-CZ" dirty="0"/>
              <a:t>, </a:t>
            </a:r>
            <a:r>
              <a:rPr lang="cs-CZ" dirty="0" err="1"/>
              <a:t>Klinikum</a:t>
            </a:r>
            <a:r>
              <a:rPr lang="cs-CZ" dirty="0"/>
              <a:t> Bayreuth, Německo)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47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384BC-DEE6-4B7E-86AE-77A152DB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Benchmarkové univerzity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3D4FA4-4754-478C-858B-4111494E3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Milánu, </a:t>
            </a:r>
          </a:p>
          <a:p>
            <a:r>
              <a:rPr lang="cs-CZ" dirty="0"/>
              <a:t>Vídni, </a:t>
            </a:r>
          </a:p>
          <a:p>
            <a:r>
              <a:rPr lang="cs-CZ" dirty="0"/>
              <a:t>Lovani, </a:t>
            </a:r>
          </a:p>
          <a:p>
            <a:r>
              <a:rPr lang="cs-CZ" dirty="0"/>
              <a:t>Kodani, </a:t>
            </a:r>
          </a:p>
          <a:p>
            <a:r>
              <a:rPr lang="cs-CZ" dirty="0"/>
              <a:t>Heidelbergu </a:t>
            </a:r>
          </a:p>
          <a:p>
            <a:r>
              <a:rPr lang="cs-CZ" dirty="0"/>
              <a:t>Varšavě</a:t>
            </a:r>
          </a:p>
        </p:txBody>
      </p:sp>
    </p:spTree>
    <p:extLst>
      <p:ext uri="{BB962C8B-B14F-4D97-AF65-F5344CB8AC3E}">
        <p14:creationId xmlns:p14="http://schemas.microsoft.com/office/powerpoint/2010/main" val="15383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FC21074-C619-4F9F-828C-A22FA15B2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02809"/>
              </p:ext>
            </p:extLst>
          </p:nvPr>
        </p:nvGraphicFramePr>
        <p:xfrm>
          <a:off x="8710" y="0"/>
          <a:ext cx="12183291" cy="6858792"/>
        </p:xfrm>
        <a:graphic>
          <a:graphicData uri="http://schemas.openxmlformats.org/drawingml/2006/table">
            <a:tbl>
              <a:tblPr/>
              <a:tblGrid>
                <a:gridCol w="3326674">
                  <a:extLst>
                    <a:ext uri="{9D8B030D-6E8A-4147-A177-3AD203B41FA5}">
                      <a16:colId xmlns:a16="http://schemas.microsoft.com/office/drawing/2014/main" val="1005036212"/>
                    </a:ext>
                  </a:extLst>
                </a:gridCol>
                <a:gridCol w="1798264">
                  <a:extLst>
                    <a:ext uri="{9D8B030D-6E8A-4147-A177-3AD203B41FA5}">
                      <a16:colId xmlns:a16="http://schemas.microsoft.com/office/drawing/2014/main" val="3201930275"/>
                    </a:ext>
                  </a:extLst>
                </a:gridCol>
                <a:gridCol w="1605869">
                  <a:extLst>
                    <a:ext uri="{9D8B030D-6E8A-4147-A177-3AD203B41FA5}">
                      <a16:colId xmlns:a16="http://schemas.microsoft.com/office/drawing/2014/main" val="4119465834"/>
                    </a:ext>
                  </a:extLst>
                </a:gridCol>
                <a:gridCol w="3809269">
                  <a:extLst>
                    <a:ext uri="{9D8B030D-6E8A-4147-A177-3AD203B41FA5}">
                      <a16:colId xmlns:a16="http://schemas.microsoft.com/office/drawing/2014/main" val="587990085"/>
                    </a:ext>
                  </a:extLst>
                </a:gridCol>
                <a:gridCol w="1643215">
                  <a:extLst>
                    <a:ext uri="{9D8B030D-6E8A-4147-A177-3AD203B41FA5}">
                      <a16:colId xmlns:a16="http://schemas.microsoft.com/office/drawing/2014/main" val="2107556151"/>
                    </a:ext>
                  </a:extLst>
                </a:gridCol>
              </a:tblGrid>
              <a:tr h="4533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Adiktologie: Specializace ve zdravotnictví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PhDr. Michal Miovský,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01.09.2030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006054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Bioetika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PhDr. MUDr. Jan Payne,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23.09.2025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039317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Biochemie a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patobiochemie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2.LF, 3.LF, LFPl     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2018/19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prof. MUDr. Zdeněk </a:t>
                      </a:r>
                      <a:r>
                        <a:rPr lang="cs-CZ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Kleibl</a:t>
                      </a: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28.11.2028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38377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 a patologie buňky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2.LF, 3.LF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MUDr. Tomáš Kučera,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477251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Biomedicínská informatika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 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MUDr. Štěpán Svačina, MBA, DrSc.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22.04.2025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851465"/>
                  </a:ext>
                </a:extLst>
              </a:tr>
              <a:tr h="3740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Biomechanika</a:t>
                      </a: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(pouze na dostudování)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FTVS, 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1.LF, 2.LF, 3.LF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pouze stará akr.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doc. PaedDr. Karel Jelen, CSc.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378639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Dějiny lékařství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Mgr. Karel Černý,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01.09.2030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439554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Experimentální chirurgie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2.LF, 3.LF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MUDr. Zdeněk Krška, DrSc.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12929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Farmakologie a toxikologie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2.LF, 3.LF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MUDr. Ondřej Slanař,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11.12.2029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933130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Fyziologie a patofyziologie člověka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2.LF, 3.LF 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MUDr. Otomar Kittnar, CSc., MBA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077213"/>
                  </a:ext>
                </a:extLst>
              </a:tr>
              <a:tr h="3740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Gerontologie</a:t>
                      </a:r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(pouze na dostudování)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 LF, 2. 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pouze stará akr.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prof. MUDr. Eva Topinková, CSc.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075584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Imunologie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1.LF, 2.LF, 3.LF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RNDr. Magdaléna Krulová,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682426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Kardiovaskulární vědy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3.LF, 1.LF, 2.LF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Prof. MUDr. Petr </a:t>
                      </a:r>
                      <a:r>
                        <a:rPr lang="cs-CZ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Widimský</a:t>
                      </a:r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, DrSc.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27.11.2030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272216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Lékařská biofyzika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2.LF, 3.LF,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LFPl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RNDr. MUDr. Jiří Beneš, CSc.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32333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Lékařská psychologie a psychopatologie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MUDr. Jiří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Raboch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DrSc.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23.10.2024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264358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Mikrobiologie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1.LF, 2.LF 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RNDr. Ivo Konopásek, CSc.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133781"/>
                  </a:ext>
                </a:extLst>
              </a:tr>
              <a:tr h="4308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Molekulární a buněčná biologie, genetika a virologie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1.LF, 2.LF, 3.LF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2019/20*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RNDr. Dana Holá,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23.10.2029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7266622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Neurovědy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2.LF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1.LF, 3.LF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MUDr. Jan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Laczó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23.09.2030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398302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Nutriční a metabolické vědy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pouze nová akr.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doc. MUDr. Lukáš Zlatohlávek,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25.11.2030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248450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Parazitologie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PřF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RNDr. Jan Votýpka,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473914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Preventivní medicína a epidemiologie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3.LF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1.LF, 2.LF 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MUDr. Jan Polák,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3432189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Vývojová a buněčná biologie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PřF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1.LF, 3.LF 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2019/20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prof. RNDr. Jan Černý, Ph.D.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27.11.2029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527307"/>
                  </a:ext>
                </a:extLst>
              </a:tr>
              <a:tr h="2750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Zobrazovací metody v lékařství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1.LF</a:t>
                      </a:r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2.LF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9C57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doc. MUDr. Andrea Burgetová, Ph.D., MBA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01.09.2030</a:t>
                      </a:r>
                    </a:p>
                  </a:txBody>
                  <a:tcPr marL="4945" marR="4945" marT="49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9724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263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B213C-3A15-4C5D-A962-BED30DDC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726A827-07CB-4809-8E48-CE13CE7EA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686310"/>
              </p:ext>
            </p:extLst>
          </p:nvPr>
        </p:nvGraphicFramePr>
        <p:xfrm>
          <a:off x="0" y="0"/>
          <a:ext cx="12183294" cy="6843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6424">
                  <a:extLst>
                    <a:ext uri="{9D8B030D-6E8A-4147-A177-3AD203B41FA5}">
                      <a16:colId xmlns:a16="http://schemas.microsoft.com/office/drawing/2014/main" val="849954879"/>
                    </a:ext>
                  </a:extLst>
                </a:gridCol>
                <a:gridCol w="905595">
                  <a:extLst>
                    <a:ext uri="{9D8B030D-6E8A-4147-A177-3AD203B41FA5}">
                      <a16:colId xmlns:a16="http://schemas.microsoft.com/office/drawing/2014/main" val="632659640"/>
                    </a:ext>
                  </a:extLst>
                </a:gridCol>
                <a:gridCol w="994438">
                  <a:extLst>
                    <a:ext uri="{9D8B030D-6E8A-4147-A177-3AD203B41FA5}">
                      <a16:colId xmlns:a16="http://schemas.microsoft.com/office/drawing/2014/main" val="1313181982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2087789164"/>
                    </a:ext>
                  </a:extLst>
                </a:gridCol>
                <a:gridCol w="905692">
                  <a:extLst>
                    <a:ext uri="{9D8B030D-6E8A-4147-A177-3AD203B41FA5}">
                      <a16:colId xmlns:a16="http://schemas.microsoft.com/office/drawing/2014/main" val="230669741"/>
                    </a:ext>
                  </a:extLst>
                </a:gridCol>
                <a:gridCol w="844731">
                  <a:extLst>
                    <a:ext uri="{9D8B030D-6E8A-4147-A177-3AD203B41FA5}">
                      <a16:colId xmlns:a16="http://schemas.microsoft.com/office/drawing/2014/main" val="2417788985"/>
                    </a:ext>
                  </a:extLst>
                </a:gridCol>
                <a:gridCol w="711960">
                  <a:extLst>
                    <a:ext uri="{9D8B030D-6E8A-4147-A177-3AD203B41FA5}">
                      <a16:colId xmlns:a16="http://schemas.microsoft.com/office/drawing/2014/main" val="644754535"/>
                    </a:ext>
                  </a:extLst>
                </a:gridCol>
                <a:gridCol w="1073300">
                  <a:extLst>
                    <a:ext uri="{9D8B030D-6E8A-4147-A177-3AD203B41FA5}">
                      <a16:colId xmlns:a16="http://schemas.microsoft.com/office/drawing/2014/main" val="1599416847"/>
                    </a:ext>
                  </a:extLst>
                </a:gridCol>
              </a:tblGrid>
              <a:tr h="298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>
                          <a:effectLst/>
                        </a:rPr>
                        <a:t>Oborová rada                                                                   Čj./Aj.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Studuje</a:t>
                      </a: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Ukon</a:t>
                      </a:r>
                      <a:r>
                        <a:rPr lang="cs-CZ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Přer</a:t>
                      </a:r>
                      <a:r>
                        <a:rPr lang="cs-CZ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Study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i="0" u="none" strike="noStrike" dirty="0" err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Ukon</a:t>
                      </a:r>
                      <a:r>
                        <a:rPr lang="cs-CZ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err="1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Přer</a:t>
                      </a:r>
                      <a:r>
                        <a:rPr lang="cs-CZ" sz="1800" b="1" i="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    </a:t>
                      </a:r>
                      <a:r>
                        <a:rPr lang="cs-CZ" sz="18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Celkem</a:t>
                      </a:r>
                      <a:endParaRPr lang="cs-CZ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10193884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Adiktologie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24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26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861916498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Bioetika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15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45527836"/>
                  </a:ext>
                </a:extLst>
              </a:tr>
              <a:tr h="23759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Biochemie a </a:t>
                      </a:r>
                      <a:r>
                        <a:rPr lang="cs-CZ" sz="1800" b="1" u="none" strike="noStrike" dirty="0" err="1">
                          <a:effectLst/>
                        </a:rPr>
                        <a:t>patobiochemie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97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6975426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Biologie a patologie buňky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30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25205306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Biomedicínská informatika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970647615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Dějiny lékařství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effectLst/>
                        </a:rPr>
                        <a:t>15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29432065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Experimentální chirurgie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147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155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206990567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Farmakologie a toxikologie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26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30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855409191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Fyziologie a patofyziologie člověka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141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20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164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98770457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Gerontologie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167381426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Imunologie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020345748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Lékařská biofyzika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23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24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24619293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Lékařská psychologie a psychopatologie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76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13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8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043248947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Mikrobiologie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72620922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Molekulární a buněčná biologie, genetika a virologie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43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57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746621493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Neurovědy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56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9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68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56302663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Nutriční a metabolické vědy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22548291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Parazitologie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3612776704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Preventivní medicína a epidemiologie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61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70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051782815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Vývojová a buněčná biologie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4199775369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</a:rPr>
                        <a:t>Zobrazovací metody v lékařství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32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</a:t>
                      </a:r>
                      <a:endParaRPr lang="cs-CZ" sz="18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4</a:t>
                      </a:r>
                      <a:endParaRPr lang="cs-CZ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 </a:t>
                      </a:r>
                      <a:endParaRPr lang="cs-CZ" sz="1800" b="1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</a:rPr>
                        <a:t>39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2412990472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Celkem</a:t>
                      </a:r>
                      <a:endParaRPr lang="cs-CZ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820</a:t>
                      </a:r>
                      <a:endParaRPr lang="cs-CZ" sz="18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cs-CZ" sz="18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94</a:t>
                      </a:r>
                      <a:endParaRPr lang="cs-CZ" sz="18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33</a:t>
                      </a:r>
                      <a:endParaRPr lang="cs-CZ" sz="18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cs-CZ" sz="18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cs-CZ" sz="18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965</a:t>
                      </a:r>
                      <a:endParaRPr lang="cs-CZ" sz="18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b"/>
                </a:tc>
                <a:extLst>
                  <a:ext uri="{0D108BD9-81ED-4DB2-BD59-A6C34878D82A}">
                    <a16:rowId xmlns:a16="http://schemas.microsoft.com/office/drawing/2014/main" val="1573889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73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A7FD7E8-9E3C-4133-A408-3DD7C560B3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221586"/>
              </p:ext>
            </p:extLst>
          </p:nvPr>
        </p:nvGraphicFramePr>
        <p:xfrm>
          <a:off x="671942" y="358171"/>
          <a:ext cx="10353104" cy="3771900"/>
        </p:xfrm>
        <a:graphic>
          <a:graphicData uri="http://schemas.openxmlformats.org/drawingml/2006/table">
            <a:tbl>
              <a:tblPr/>
              <a:tblGrid>
                <a:gridCol w="1294138">
                  <a:extLst>
                    <a:ext uri="{9D8B030D-6E8A-4147-A177-3AD203B41FA5}">
                      <a16:colId xmlns:a16="http://schemas.microsoft.com/office/drawing/2014/main" val="2563940425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2308394959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2960785509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1030823091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1824634517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1829742410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2442555511"/>
                    </a:ext>
                  </a:extLst>
                </a:gridCol>
                <a:gridCol w="1294138">
                  <a:extLst>
                    <a:ext uri="{9D8B030D-6E8A-4147-A177-3AD203B41FA5}">
                      <a16:colId xmlns:a16="http://schemas.microsoft.com/office/drawing/2014/main" val="3979767241"/>
                    </a:ext>
                  </a:extLst>
                </a:gridCol>
              </a:tblGrid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Ročník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Česky studující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Anglicky studující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999793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Studuje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Ukončení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Studuje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Ukončení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483714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970565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63202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563183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4157957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887594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677987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385128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164851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673157"/>
                  </a:ext>
                </a:extLst>
              </a:tr>
              <a:tr h="239556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662205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CC131A8B-F30D-419E-873F-20516D771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892498"/>
              </p:ext>
            </p:extLst>
          </p:nvPr>
        </p:nvGraphicFramePr>
        <p:xfrm>
          <a:off x="671943" y="4505311"/>
          <a:ext cx="10353103" cy="1994518"/>
        </p:xfrm>
        <a:graphic>
          <a:graphicData uri="http://schemas.openxmlformats.org/drawingml/2006/table">
            <a:tbl>
              <a:tblPr/>
              <a:tblGrid>
                <a:gridCol w="1553816">
                  <a:extLst>
                    <a:ext uri="{9D8B030D-6E8A-4147-A177-3AD203B41FA5}">
                      <a16:colId xmlns:a16="http://schemas.microsoft.com/office/drawing/2014/main" val="3003975281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2930271517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4110599258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1777536389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2362535848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3750318492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3178395566"/>
                    </a:ext>
                  </a:extLst>
                </a:gridCol>
                <a:gridCol w="1257041">
                  <a:extLst>
                    <a:ext uri="{9D8B030D-6E8A-4147-A177-3AD203B41FA5}">
                      <a16:colId xmlns:a16="http://schemas.microsoft.com/office/drawing/2014/main" val="657392916"/>
                    </a:ext>
                  </a:extLst>
                </a:gridCol>
              </a:tblGrid>
              <a:tr h="390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 studia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Česky studující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Anglicky studující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55287"/>
                  </a:ext>
                </a:extLst>
              </a:tr>
              <a:tr h="3904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Studuje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ukončení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Studuje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Ukončení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3066236"/>
                  </a:ext>
                </a:extLst>
              </a:tr>
              <a:tr h="390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prezenční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574124"/>
                  </a:ext>
                </a:extLst>
              </a:tr>
              <a:tr h="43261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kombinovaná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362494"/>
                  </a:ext>
                </a:extLst>
              </a:tr>
              <a:tr h="390477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8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0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87A91F7-5CF5-405B-940A-407BEE4E1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911081"/>
              </p:ext>
            </p:extLst>
          </p:nvPr>
        </p:nvGraphicFramePr>
        <p:xfrm>
          <a:off x="1505528" y="1"/>
          <a:ext cx="7693891" cy="7157278"/>
        </p:xfrm>
        <a:graphic>
          <a:graphicData uri="http://schemas.openxmlformats.org/drawingml/2006/table">
            <a:tbl>
              <a:tblPr/>
              <a:tblGrid>
                <a:gridCol w="2737916">
                  <a:extLst>
                    <a:ext uri="{9D8B030D-6E8A-4147-A177-3AD203B41FA5}">
                      <a16:colId xmlns:a16="http://schemas.microsoft.com/office/drawing/2014/main" val="3168520561"/>
                    </a:ext>
                  </a:extLst>
                </a:gridCol>
                <a:gridCol w="1608716">
                  <a:extLst>
                    <a:ext uri="{9D8B030D-6E8A-4147-A177-3AD203B41FA5}">
                      <a16:colId xmlns:a16="http://schemas.microsoft.com/office/drawing/2014/main" val="2595118691"/>
                    </a:ext>
                  </a:extLst>
                </a:gridCol>
                <a:gridCol w="1735700">
                  <a:extLst>
                    <a:ext uri="{9D8B030D-6E8A-4147-A177-3AD203B41FA5}">
                      <a16:colId xmlns:a16="http://schemas.microsoft.com/office/drawing/2014/main" val="4144625444"/>
                    </a:ext>
                  </a:extLst>
                </a:gridCol>
                <a:gridCol w="1611559">
                  <a:extLst>
                    <a:ext uri="{9D8B030D-6E8A-4147-A177-3AD203B41FA5}">
                      <a16:colId xmlns:a16="http://schemas.microsoft.com/office/drawing/2014/main" val="3209647384"/>
                    </a:ext>
                  </a:extLst>
                </a:gridCol>
              </a:tblGrid>
              <a:tr h="3482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uchazečů podle studijních programů na 1. LF UK – </a:t>
                      </a:r>
                    </a:p>
                  </a:txBody>
                  <a:tcPr marL="6345" marR="6345" marT="63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2022/2023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179766"/>
                  </a:ext>
                </a:extLst>
              </a:tr>
              <a:tr h="410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Studijní program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Jazyk výuky čeština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Jazyk výuky angličtina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uchazečů celkem 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719693"/>
                  </a:ext>
                </a:extLst>
              </a:tr>
              <a:tr h="410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Adiktologie: Specializace ve zdravotnictví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546100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Bioetika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737439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Biochemie a patobiochemie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894030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 a patologie buňky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49374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Biomedicínská informatika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651932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Dějiny lékařství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602162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Experimentální chirurgie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236958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Farmakologie a toxikologie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11569"/>
                  </a:ext>
                </a:extLst>
              </a:tr>
              <a:tr h="3482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Fyziologie a patofyziologie člověka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564684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Imunologie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031665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Lékařská biofyzika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762971"/>
                  </a:ext>
                </a:extLst>
              </a:tr>
              <a:tr h="410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Lékařská psychologie a psychopatologie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374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Mikrobiologie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583969"/>
                  </a:ext>
                </a:extLst>
              </a:tr>
              <a:tr h="410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Molekulární a buněčná biologie, genetika a virologie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989215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Neurovědy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568568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Nutriční a metabolické vědy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640888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Parazitologie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418721"/>
                  </a:ext>
                </a:extLst>
              </a:tr>
              <a:tr h="4102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Preventivní medicína a epidemiologie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199891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Vývojová a buněčná biologie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751006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Zobrazovací metody v lékařství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2552790"/>
                  </a:ext>
                </a:extLst>
              </a:tr>
              <a:tr h="2081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 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5" marR="6345" marT="63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817634"/>
                  </a:ext>
                </a:extLst>
              </a:tr>
              <a:tr h="223840">
                <a:tc>
                  <a:txBody>
                    <a:bodyPr/>
                    <a:lstStyle/>
                    <a:p>
                      <a:pPr algn="l" fontAlgn="ctr"/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046438"/>
                  </a:ext>
                </a:extLst>
              </a:tr>
              <a:tr h="185459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122800"/>
                  </a:ext>
                </a:extLst>
              </a:tr>
              <a:tr h="185459"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618689"/>
                  </a:ext>
                </a:extLst>
              </a:tr>
              <a:tr h="185459">
                <a:tc>
                  <a:txBody>
                    <a:bodyPr/>
                    <a:lstStyle/>
                    <a:p>
                      <a:pPr algn="l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45" marR="6345" marT="63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256782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11A8434F-B46C-41F5-8501-21E3293F8EF3}"/>
              </a:ext>
            </a:extLst>
          </p:cNvPr>
          <p:cNvSpPr txBox="1"/>
          <p:nvPr/>
        </p:nvSpPr>
        <p:spPr>
          <a:xfrm>
            <a:off x="9199419" y="1236617"/>
            <a:ext cx="24704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  <a:p>
            <a:pPr fontAlgn="b"/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Prezenční 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</a:rPr>
              <a:t>forma    103</a:t>
            </a:r>
            <a:endParaRPr lang="cs-CZ" dirty="0"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  <a:p>
            <a:pPr fontAlgn="b"/>
            <a:r>
              <a:rPr lang="cs-CZ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Kombinovaná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forma  42</a:t>
            </a:r>
            <a:endParaRPr lang="cs-CZ" dirty="0">
              <a:latin typeface="Arial" panose="020B0604020202020204" pitchFamily="34" charset="0"/>
            </a:endParaRPr>
          </a:p>
          <a:p>
            <a:pPr marL="0" algn="l" rtl="0" eaLnBrk="1" fontAlgn="b" latinLnBrk="0" hangingPunct="1">
              <a:spcBef>
                <a:spcPts val="0"/>
              </a:spcBef>
              <a:spcAft>
                <a:spcPts val="0"/>
              </a:spcAft>
            </a:pP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59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909F81D-7FE1-4122-85CD-89172906B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412298"/>
              </p:ext>
            </p:extLst>
          </p:nvPr>
        </p:nvGraphicFramePr>
        <p:xfrm>
          <a:off x="0" y="0"/>
          <a:ext cx="12191998" cy="688095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37698165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9037907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111186513"/>
                    </a:ext>
                  </a:extLst>
                </a:gridCol>
                <a:gridCol w="574766">
                  <a:extLst>
                    <a:ext uri="{9D8B030D-6E8A-4147-A177-3AD203B41FA5}">
                      <a16:colId xmlns:a16="http://schemas.microsoft.com/office/drawing/2014/main" val="4280668993"/>
                    </a:ext>
                  </a:extLst>
                </a:gridCol>
                <a:gridCol w="661851">
                  <a:extLst>
                    <a:ext uri="{9D8B030D-6E8A-4147-A177-3AD203B41FA5}">
                      <a16:colId xmlns:a16="http://schemas.microsoft.com/office/drawing/2014/main" val="2035224521"/>
                    </a:ext>
                  </a:extLst>
                </a:gridCol>
                <a:gridCol w="801189">
                  <a:extLst>
                    <a:ext uri="{9D8B030D-6E8A-4147-A177-3AD203B41FA5}">
                      <a16:colId xmlns:a16="http://schemas.microsoft.com/office/drawing/2014/main" val="2537489395"/>
                    </a:ext>
                  </a:extLst>
                </a:gridCol>
                <a:gridCol w="757645">
                  <a:extLst>
                    <a:ext uri="{9D8B030D-6E8A-4147-A177-3AD203B41FA5}">
                      <a16:colId xmlns:a16="http://schemas.microsoft.com/office/drawing/2014/main" val="3855556907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57951901"/>
                    </a:ext>
                  </a:extLst>
                </a:gridCol>
                <a:gridCol w="644435">
                  <a:extLst>
                    <a:ext uri="{9D8B030D-6E8A-4147-A177-3AD203B41FA5}">
                      <a16:colId xmlns:a16="http://schemas.microsoft.com/office/drawing/2014/main" val="1411045854"/>
                    </a:ext>
                  </a:extLst>
                </a:gridCol>
                <a:gridCol w="873829">
                  <a:extLst>
                    <a:ext uri="{9D8B030D-6E8A-4147-A177-3AD203B41FA5}">
                      <a16:colId xmlns:a16="http://schemas.microsoft.com/office/drawing/2014/main" val="162319532"/>
                    </a:ext>
                  </a:extLst>
                </a:gridCol>
                <a:gridCol w="828377">
                  <a:extLst>
                    <a:ext uri="{9D8B030D-6E8A-4147-A177-3AD203B41FA5}">
                      <a16:colId xmlns:a16="http://schemas.microsoft.com/office/drawing/2014/main" val="1936638558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63964784"/>
                    </a:ext>
                  </a:extLst>
                </a:gridCol>
                <a:gridCol w="711553">
                  <a:extLst>
                    <a:ext uri="{9D8B030D-6E8A-4147-A177-3AD203B41FA5}">
                      <a16:colId xmlns:a16="http://schemas.microsoft.com/office/drawing/2014/main" val="1469298204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Ph.D. celkem</a:t>
                      </a:r>
                    </a:p>
                  </a:txBody>
                  <a:tcPr marL="9139" marR="9139" marT="91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900359"/>
                  </a:ext>
                </a:extLst>
              </a:tr>
              <a:tr h="341416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9488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úspěšné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přerušení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čitatel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jmenovatel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rate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přerušení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čitatel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jmenovatel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rate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přerušení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0134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11110-1. lékařská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16,00%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6,23%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6,88%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213088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11120-2. lékařská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44255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11130-3. lékařská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9,87%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9,55%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77897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11140-Lékařská fakulta v Plzni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31,53%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780267"/>
                  </a:ext>
                </a:extLst>
              </a:tr>
              <a:tr h="30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11150-Lékařská fakulta v Hradci Králové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7,92%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7,92%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557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11160-Farmaceutická fakulta v Hradci Králové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41,03%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41,03%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88576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11210-Filozofická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64644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11220-Právnická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32464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11230-Fakulta sociálních věd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6,32%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57690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11240-Fakulta humanitních studií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70028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11260-Katolická teologická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16,28%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16,28%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54987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11270-Evangelická teologická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13,16%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13,16%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04911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11280-Husitská teologická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18,52%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18,52%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00302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11310-Přírodovědecká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25,56%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25,28%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05253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11320-Matematicko-fyzikální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69741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11410-Pedagogická fakulta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21,74%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36,96%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29,35%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148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11510-Fakulta tělesné výchovy a sportu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11,71%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04984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39" marR="9139" marT="913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41475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Univerzita Karlova - celkem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12,75%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19,67%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3 852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139" marR="9139" marT="91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158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0738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709C0-56D7-4FEF-855F-7FF29BDF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Přijato, obhájeno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ED17FA8-D896-4BB4-A312-BFEC0471C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87103"/>
              </p:ext>
            </p:extLst>
          </p:nvPr>
        </p:nvGraphicFramePr>
        <p:xfrm>
          <a:off x="935966" y="1935968"/>
          <a:ext cx="10417835" cy="1540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9017">
                  <a:extLst>
                    <a:ext uri="{9D8B030D-6E8A-4147-A177-3AD203B41FA5}">
                      <a16:colId xmlns:a16="http://schemas.microsoft.com/office/drawing/2014/main" val="365574596"/>
                    </a:ext>
                  </a:extLst>
                </a:gridCol>
                <a:gridCol w="862148">
                  <a:extLst>
                    <a:ext uri="{9D8B030D-6E8A-4147-A177-3AD203B41FA5}">
                      <a16:colId xmlns:a16="http://schemas.microsoft.com/office/drawing/2014/main" val="4209254130"/>
                    </a:ext>
                  </a:extLst>
                </a:gridCol>
                <a:gridCol w="896983">
                  <a:extLst>
                    <a:ext uri="{9D8B030D-6E8A-4147-A177-3AD203B41FA5}">
                      <a16:colId xmlns:a16="http://schemas.microsoft.com/office/drawing/2014/main" val="2405928538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1935846417"/>
                    </a:ext>
                  </a:extLst>
                </a:gridCol>
                <a:gridCol w="862149">
                  <a:extLst>
                    <a:ext uri="{9D8B030D-6E8A-4147-A177-3AD203B41FA5}">
                      <a16:colId xmlns:a16="http://schemas.microsoft.com/office/drawing/2014/main" val="337486047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1252535329"/>
                    </a:ext>
                  </a:extLst>
                </a:gridCol>
                <a:gridCol w="836024">
                  <a:extLst>
                    <a:ext uri="{9D8B030D-6E8A-4147-A177-3AD203B41FA5}">
                      <a16:colId xmlns:a16="http://schemas.microsoft.com/office/drawing/2014/main" val="3631931005"/>
                    </a:ext>
                  </a:extLst>
                </a:gridCol>
                <a:gridCol w="1844040">
                  <a:extLst>
                    <a:ext uri="{9D8B030D-6E8A-4147-A177-3AD203B41FA5}">
                      <a16:colId xmlns:a16="http://schemas.microsoft.com/office/drawing/2014/main" val="3380104344"/>
                    </a:ext>
                  </a:extLst>
                </a:gridCol>
              </a:tblGrid>
              <a:tr h="513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 Rok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2016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2017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2018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2019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2020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2016 - 2021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56630514"/>
                  </a:ext>
                </a:extLst>
              </a:tr>
              <a:tr h="513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 Přijatí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169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122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151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155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125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800" b="1" dirty="0">
                          <a:effectLst/>
                        </a:rPr>
                        <a:t>860</a:t>
                      </a:r>
                      <a:endParaRPr lang="cs-CZ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92882345"/>
                  </a:ext>
                </a:extLst>
              </a:tr>
              <a:tr h="513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 Obhájené disertační práce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53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57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58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>
                          <a:effectLst/>
                        </a:rPr>
                        <a:t>65</a:t>
                      </a:r>
                      <a:endParaRPr lang="cs-CZ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000" b="1" dirty="0">
                          <a:effectLst/>
                        </a:rPr>
                        <a:t>61</a:t>
                      </a:r>
                      <a:endParaRPr lang="cs-CZ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2800" b="1" dirty="0">
                          <a:effectLst/>
                        </a:rPr>
                        <a:t>356</a:t>
                      </a:r>
                      <a:endParaRPr lang="cs-CZ" sz="3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28385251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06AA4BF7-7801-4516-907C-A2E521B37E36}"/>
              </a:ext>
            </a:extLst>
          </p:cNvPr>
          <p:cNvSpPr txBox="1"/>
          <p:nvPr/>
        </p:nvSpPr>
        <p:spPr>
          <a:xfrm>
            <a:off x="935966" y="3924528"/>
            <a:ext cx="10417834" cy="429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rtl="0" eaLnBrk="1" fontAlgn="b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Procento úspěšnosti</a:t>
            </a:r>
            <a:r>
              <a:rPr lang="cs-CZ" dirty="0">
                <a:latin typeface="Arial" panose="020B0604020202020204" pitchFamily="34" charset="0"/>
              </a:rPr>
              <a:t>                   </a:t>
            </a:r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31,4 %</a:t>
            </a:r>
            <a:r>
              <a:rPr lang="cs-CZ" dirty="0">
                <a:latin typeface="Arial" panose="020B0604020202020204" pitchFamily="34" charset="0"/>
              </a:rPr>
              <a:t>     </a:t>
            </a:r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46,7 %</a:t>
            </a:r>
            <a:r>
              <a:rPr lang="cs-CZ" dirty="0">
                <a:latin typeface="Arial" panose="020B0604020202020204" pitchFamily="34" charset="0"/>
              </a:rPr>
              <a:t>     </a:t>
            </a:r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38,4%</a:t>
            </a:r>
            <a:r>
              <a:rPr lang="cs-CZ" dirty="0">
                <a:latin typeface="Arial" panose="020B0604020202020204" pitchFamily="34" charset="0"/>
              </a:rPr>
              <a:t>      </a:t>
            </a:r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42 %</a:t>
            </a:r>
            <a:r>
              <a:rPr lang="cs-CZ" dirty="0">
                <a:latin typeface="Arial" panose="020B0604020202020204" pitchFamily="34" charset="0"/>
              </a:rPr>
              <a:t>        </a:t>
            </a:r>
            <a:r>
              <a:rPr lang="cs-CZ" sz="18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48,8 %</a:t>
            </a:r>
            <a:r>
              <a:rPr lang="cs-CZ" dirty="0">
                <a:latin typeface="Arial" panose="020B0604020202020204" pitchFamily="34" charset="0"/>
              </a:rPr>
              <a:t>     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</a:rPr>
              <a:t>44,9%       </a:t>
            </a:r>
            <a:r>
              <a:rPr lang="cs-CZ" sz="2400" b="1" i="0" u="none" strike="noStrike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41,4 %</a:t>
            </a:r>
            <a:endParaRPr lang="cs-CZ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7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33512-49F3-4259-9313-C0A2E272A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6BEE6D6-325B-4B5B-8A30-F48D5857B23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699982"/>
              </p:ext>
            </p:extLst>
          </p:nvPr>
        </p:nvGraphicFramePr>
        <p:xfrm>
          <a:off x="3335383" y="95936"/>
          <a:ext cx="4763588" cy="6740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3" imgW="5667124" imgH="8019903" progId="AcroExch.Document.DC">
                  <p:embed/>
                </p:oleObj>
              </mc:Choice>
              <mc:Fallback>
                <p:oleObj name="Acrobat Document" r:id="rId3" imgW="5667124" imgH="801990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35383" y="95936"/>
                        <a:ext cx="4763588" cy="6740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012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87808-5AF9-4835-9783-E4C29591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M.D. / Ph.D.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A1D32-0028-4CD0-A6C7-8F1181BF7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2011-2020:</a:t>
            </a:r>
          </a:p>
          <a:p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33</a:t>
            </a:r>
            <a:r>
              <a:rPr lang="cs-CZ" dirty="0"/>
              <a:t> studentů obhájilo,</a:t>
            </a:r>
            <a:r>
              <a:rPr lang="cs-CZ" dirty="0">
                <a:solidFill>
                  <a:srgbClr val="FF0000"/>
                </a:solidFill>
              </a:rPr>
              <a:t> 2 </a:t>
            </a:r>
            <a:r>
              <a:rPr lang="cs-CZ" dirty="0"/>
              <a:t>přerušilo a </a:t>
            </a:r>
            <a:r>
              <a:rPr lang="cs-CZ" dirty="0">
                <a:solidFill>
                  <a:srgbClr val="FF0000"/>
                </a:solidFill>
              </a:rPr>
              <a:t>6</a:t>
            </a:r>
            <a:r>
              <a:rPr lang="cs-CZ" dirty="0"/>
              <a:t> zanechalo</a:t>
            </a:r>
          </a:p>
          <a:p>
            <a:endParaRPr lang="cs-CZ" dirty="0"/>
          </a:p>
          <a:p>
            <a:r>
              <a:rPr lang="cs-CZ" dirty="0"/>
              <a:t>T.č. </a:t>
            </a:r>
            <a:r>
              <a:rPr lang="cs-CZ" sz="3600" b="1" dirty="0">
                <a:solidFill>
                  <a:srgbClr val="FF0000"/>
                </a:solidFill>
              </a:rPr>
              <a:t>8</a:t>
            </a:r>
            <a:r>
              <a:rPr lang="cs-CZ" dirty="0"/>
              <a:t> studentů</a:t>
            </a:r>
            <a:endParaRPr lang="cs-CZ" strike="sngStrike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/>
              <a:t>Úspěšnost:  </a:t>
            </a:r>
            <a:r>
              <a:rPr lang="cs-CZ" sz="3600" b="1" dirty="0">
                <a:solidFill>
                  <a:srgbClr val="FF0000"/>
                </a:solidFill>
              </a:rPr>
              <a:t>84,6 %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21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D1410E59A0C2A4391210E9E2B7FC3BF" ma:contentTypeVersion="10" ma:contentTypeDescription="Vytvoří nový dokument" ma:contentTypeScope="" ma:versionID="65331e0a6c7d40c12ca64da5040158ca">
  <xsd:schema xmlns:xsd="http://www.w3.org/2001/XMLSchema" xmlns:xs="http://www.w3.org/2001/XMLSchema" xmlns:p="http://schemas.microsoft.com/office/2006/metadata/properties" xmlns:ns2="6dcdb075-fa1e-4321-83d1-a1efe6faca73" xmlns:ns3="cad2431f-2183-4be4-87a0-da67f5c0498c" targetNamespace="http://schemas.microsoft.com/office/2006/metadata/properties" ma:root="true" ma:fieldsID="99d0297707f63b2dea57e9850312d0d7" ns2:_="" ns3:_="">
    <xsd:import namespace="6dcdb075-fa1e-4321-83d1-a1efe6faca73"/>
    <xsd:import namespace="cad2431f-2183-4be4-87a0-da67f5c049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db075-fa1e-4321-83d1-a1efe6faca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ede2c221-80ea-42f2-a6ce-7f19966b5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2431f-2183-4be4-87a0-da67f5c049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af4197c-8a6c-4116-b831-2c93fa6c22fc}" ma:internalName="TaxCatchAll" ma:showField="CatchAllData" ma:web="cad2431f-2183-4be4-87a0-da67f5c049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cdb075-fa1e-4321-83d1-a1efe6faca73">
      <Terms xmlns="http://schemas.microsoft.com/office/infopath/2007/PartnerControls"/>
    </lcf76f155ced4ddcb4097134ff3c332f>
    <TaxCatchAll xmlns="cad2431f-2183-4be4-87a0-da67f5c0498c" xsi:nil="true"/>
  </documentManagement>
</p:properties>
</file>

<file path=customXml/itemProps1.xml><?xml version="1.0" encoding="utf-8"?>
<ds:datastoreItem xmlns:ds="http://schemas.openxmlformats.org/officeDocument/2006/customXml" ds:itemID="{A56A88BC-2DFA-4310-897D-01007C930D1B}"/>
</file>

<file path=customXml/itemProps2.xml><?xml version="1.0" encoding="utf-8"?>
<ds:datastoreItem xmlns:ds="http://schemas.openxmlformats.org/officeDocument/2006/customXml" ds:itemID="{757FE93C-FA39-4823-91A8-AA86853E66D6}"/>
</file>

<file path=customXml/itemProps3.xml><?xml version="1.0" encoding="utf-8"?>
<ds:datastoreItem xmlns:ds="http://schemas.openxmlformats.org/officeDocument/2006/customXml" ds:itemID="{67D660D8-8323-4844-863E-F6E686F55F4D}"/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2886</Words>
  <Application>Microsoft Office PowerPoint</Application>
  <PresentationFormat>Širokoúhlá obrazovka</PresentationFormat>
  <Paragraphs>1023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Lucida Grande</vt:lpstr>
      <vt:lpstr>Times New Roman</vt:lpstr>
      <vt:lpstr>Motiv Office</vt:lpstr>
      <vt:lpstr>Acrobat Document</vt:lpstr>
      <vt:lpstr> Doktorská studia  Lukáš Zlatohlávek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Přijato, obhájeno</vt:lpstr>
      <vt:lpstr>Prezentace aplikace PowerPoint</vt:lpstr>
      <vt:lpstr>M.D. / Ph.D.</vt:lpstr>
      <vt:lpstr>Prezentace aplikace PowerPoint</vt:lpstr>
      <vt:lpstr>Prezentace aplikace PowerPoint</vt:lpstr>
      <vt:lpstr>Stipendijní řád UK </vt:lpstr>
      <vt:lpstr>Vize</vt:lpstr>
      <vt:lpstr>Předsedové OR</vt:lpstr>
      <vt:lpstr>Jak bude probíhat 2. běh přijímacího řízení:</vt:lpstr>
      <vt:lpstr>Vize</vt:lpstr>
      <vt:lpstr>Experimentální a klinická onkologie</vt:lpstr>
      <vt:lpstr>Experimentální a klinická onkologie</vt:lpstr>
      <vt:lpstr>Benchmarkové univerzity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Zlatohlávek</dc:creator>
  <cp:lastModifiedBy>Zlatohlávek Lukáš, doc. MUDr. Ph.D.</cp:lastModifiedBy>
  <cp:revision>52</cp:revision>
  <dcterms:created xsi:type="dcterms:W3CDTF">2020-09-18T13:00:29Z</dcterms:created>
  <dcterms:modified xsi:type="dcterms:W3CDTF">2022-05-03T20:29:14Z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etDate">
    <vt:lpwstr>2021-03-16T12:50:02Z</vt:lpwstr>
  </property>
  <property fmtid="{D5CDD505-2E9C-101B-9397-08002B2CF9AE}" pid="4" name="MSIP_Label_2063cd7f-2d21-486a-9f29-9c1683fdd175_Method">
    <vt:lpwstr>Standard</vt:lpwstr>
  </property>
  <property fmtid="{D5CDD505-2E9C-101B-9397-08002B2CF9AE}" pid="5" name="MSIP_Label_2063cd7f-2d21-486a-9f29-9c1683fdd175_Name">
    <vt:lpwstr>2063cd7f-2d21-486a-9f29-9c1683fdd175</vt:lpwstr>
  </property>
  <property fmtid="{D5CDD505-2E9C-101B-9397-08002B2CF9AE}" pid="6" name="MSIP_Label_2063cd7f-2d21-486a-9f29-9c1683fdd175_SiteId">
    <vt:lpwstr>0f277086-d4e0-4971-bc1a-bbc5df0eb246</vt:lpwstr>
  </property>
  <property fmtid="{D5CDD505-2E9C-101B-9397-08002B2CF9AE}" pid="7" name="MSIP_Label_2063cd7f-2d21-486a-9f29-9c1683fdd175_ActionId">
    <vt:lpwstr>b67e5d5e-d846-4bb6-9e19-a57754258bb8</vt:lpwstr>
  </property>
  <property fmtid="{D5CDD505-2E9C-101B-9397-08002B2CF9AE}" pid="8" name="MSIP_Label_2063cd7f-2d21-486a-9f29-9c1683fdd175_ContentBits">
    <vt:lpwstr>0</vt:lpwstr>
  </property>
  <property fmtid="{D5CDD505-2E9C-101B-9397-08002B2CF9AE}" pid="9" name="ContentTypeId">
    <vt:lpwstr>0x010100CD1410E59A0C2A4391210E9E2B7FC3BF</vt:lpwstr>
  </property>
</Properties>
</file>