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3B2A9-F504-4126-AFA0-D763EBBBC6C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E5EF1-E992-4ED7-BAF7-64DD8FF33A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64858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EA64A-B9E6-41F4-8643-4B2A78C0C848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7F713-0508-4F9F-BAFB-143390E0F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94586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/>
          <p:cNvSpPr txBox="1">
            <a:spLocks/>
          </p:cNvSpPr>
          <p:nvPr userDrawn="1"/>
        </p:nvSpPr>
        <p:spPr>
          <a:xfrm>
            <a:off x="4237620" y="2045904"/>
            <a:ext cx="34307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4237620" y="1412776"/>
            <a:ext cx="4319588" cy="38676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nebo výzkumu</a:t>
            </a: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1773238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2132856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3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7" y="3475850"/>
            <a:ext cx="2590056" cy="8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89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51726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+  VFN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/>
          <p:cNvSpPr txBox="1">
            <a:spLocks/>
          </p:cNvSpPr>
          <p:nvPr userDrawn="1"/>
        </p:nvSpPr>
        <p:spPr>
          <a:xfrm>
            <a:off x="4237620" y="2045904"/>
            <a:ext cx="34307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4237620" y="1412776"/>
            <a:ext cx="4319588" cy="38676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nebo výzkumu</a:t>
            </a: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1773238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2132856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3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7" y="3475850"/>
            <a:ext cx="2590056" cy="88925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98" y="4727924"/>
            <a:ext cx="3301422" cy="6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5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vlastní logo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/>
          <p:cNvSpPr txBox="1">
            <a:spLocks/>
          </p:cNvSpPr>
          <p:nvPr userDrawn="1"/>
        </p:nvSpPr>
        <p:spPr>
          <a:xfrm>
            <a:off x="4237620" y="2045904"/>
            <a:ext cx="34307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4237620" y="1412776"/>
            <a:ext cx="4319588" cy="38676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nebo výzkumu</a:t>
            </a: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1773238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2132856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3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9"/>
          </p:nvPr>
        </p:nvSpPr>
        <p:spPr>
          <a:xfrm>
            <a:off x="2594546" y="3068960"/>
            <a:ext cx="1257374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83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397644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4248472" cy="4680520"/>
          </a:xfrm>
          <a:prstGeom prst="rect">
            <a:avLst/>
          </a:prstGeom>
        </p:spPr>
        <p:txBody>
          <a:bodyPr/>
          <a:lstStyle>
            <a:lvl1pPr>
              <a:defRPr sz="1600" b="0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620688"/>
            <a:ext cx="8280920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Nadpis</a:t>
            </a:r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9" hasCustomPrompt="1"/>
          </p:nvPr>
        </p:nvSpPr>
        <p:spPr>
          <a:xfrm>
            <a:off x="4787900" y="1268413"/>
            <a:ext cx="3887788" cy="468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161438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78396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19852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78539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54868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78539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3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190899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322749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89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4" r:id="rId4"/>
    <p:sldLayoutId id="2147483650" r:id="rId5"/>
    <p:sldLayoutId id="2147483651" r:id="rId6"/>
    <p:sldLayoutId id="2147483652" r:id="rId7"/>
    <p:sldLayoutId id="2147483653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b="1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03D60102-E726-4601-BE06-EDF2E71DA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451916"/>
              </p:ext>
            </p:extLst>
          </p:nvPr>
        </p:nvGraphicFramePr>
        <p:xfrm>
          <a:off x="395536" y="948531"/>
          <a:ext cx="8435460" cy="4960938"/>
        </p:xfrm>
        <a:graphic>
          <a:graphicData uri="http://schemas.openxmlformats.org/drawingml/2006/table">
            <a:tbl>
              <a:tblPr/>
              <a:tblGrid>
                <a:gridCol w="1402277">
                  <a:extLst>
                    <a:ext uri="{9D8B030D-6E8A-4147-A177-3AD203B41FA5}">
                      <a16:colId xmlns:a16="http://schemas.microsoft.com/office/drawing/2014/main" val="36465670"/>
                    </a:ext>
                  </a:extLst>
                </a:gridCol>
                <a:gridCol w="362781">
                  <a:extLst>
                    <a:ext uri="{9D8B030D-6E8A-4147-A177-3AD203B41FA5}">
                      <a16:colId xmlns:a16="http://schemas.microsoft.com/office/drawing/2014/main" val="964222899"/>
                    </a:ext>
                  </a:extLst>
                </a:gridCol>
                <a:gridCol w="1743402">
                  <a:extLst>
                    <a:ext uri="{9D8B030D-6E8A-4147-A177-3AD203B41FA5}">
                      <a16:colId xmlns:a16="http://schemas.microsoft.com/office/drawing/2014/main" val="3556129871"/>
                    </a:ext>
                  </a:extLst>
                </a:gridCol>
                <a:gridCol w="985400">
                  <a:extLst>
                    <a:ext uri="{9D8B030D-6E8A-4147-A177-3AD203B41FA5}">
                      <a16:colId xmlns:a16="http://schemas.microsoft.com/office/drawing/2014/main" val="3512995641"/>
                    </a:ext>
                  </a:extLst>
                </a:gridCol>
                <a:gridCol w="985400">
                  <a:extLst>
                    <a:ext uri="{9D8B030D-6E8A-4147-A177-3AD203B41FA5}">
                      <a16:colId xmlns:a16="http://schemas.microsoft.com/office/drawing/2014/main" val="3229049237"/>
                    </a:ext>
                  </a:extLst>
                </a:gridCol>
                <a:gridCol w="985400">
                  <a:extLst>
                    <a:ext uri="{9D8B030D-6E8A-4147-A177-3AD203B41FA5}">
                      <a16:colId xmlns:a16="http://schemas.microsoft.com/office/drawing/2014/main" val="3730778255"/>
                    </a:ext>
                  </a:extLst>
                </a:gridCol>
                <a:gridCol w="985400">
                  <a:extLst>
                    <a:ext uri="{9D8B030D-6E8A-4147-A177-3AD203B41FA5}">
                      <a16:colId xmlns:a16="http://schemas.microsoft.com/office/drawing/2014/main" val="2877165850"/>
                    </a:ext>
                  </a:extLst>
                </a:gridCol>
                <a:gridCol w="985400">
                  <a:extLst>
                    <a:ext uri="{9D8B030D-6E8A-4147-A177-3AD203B41FA5}">
                      <a16:colId xmlns:a16="http://schemas.microsoft.com/office/drawing/2014/main" val="1081747646"/>
                    </a:ext>
                  </a:extLst>
                </a:gridCol>
              </a:tblGrid>
              <a:tr h="42908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Sociální fond 2017 – 2021 vývoj v Kč</a:t>
                      </a:r>
                    </a:p>
                  </a:txBody>
                  <a:tcPr marL="5518" marR="5518" marT="5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170116"/>
                  </a:ext>
                </a:extLst>
              </a:tr>
              <a:tr h="39918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634526"/>
                  </a:ext>
                </a:extLst>
              </a:tr>
              <a:tr h="39918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Počáteční stav SF k 1.1.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28 559 000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28 484 000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29 344 000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29 595 000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29 950 000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165346"/>
                  </a:ext>
                </a:extLst>
              </a:tr>
              <a:tr h="67862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Tvorba celkem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příděl dle Zákona o vysokých školách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Příděl dle Zákona o vysokých školách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11 027 000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12 078 000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14 306 000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14 247 000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15 215 000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089102"/>
                  </a:ext>
                </a:extLst>
              </a:tr>
              <a:tr h="39918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toho čerpáno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penzijní připojištění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penzijní připojištění 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9 408 000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9 490 000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12 186 000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12 060 000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11 889 000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515532"/>
                  </a:ext>
                </a:extLst>
              </a:tr>
              <a:tr h="3991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životnímu pojištění </a:t>
                      </a:r>
                      <a:endParaRPr lang="cs-CZ" dirty="0"/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životnímu pojištění 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1 429 000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1 387 000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1 634 000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1 588 000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1 529 000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884101"/>
                  </a:ext>
                </a:extLst>
              </a:tr>
              <a:tr h="3991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úroky k úvěru byt. účely</a:t>
                      </a:r>
                      <a:endParaRPr lang="cs-CZ" dirty="0"/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úroky k úvěru byt. účely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58819"/>
                  </a:ext>
                </a:extLst>
              </a:tr>
              <a:tr h="6786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ostatní čerpání - nevratná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výpomoc</a:t>
                      </a:r>
                      <a:endParaRPr lang="cs-CZ" dirty="0"/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ostatní čerpání - nevratná fin.výpomoc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642837"/>
                  </a:ext>
                </a:extLst>
              </a:tr>
              <a:tr h="39918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Čerpáno celkem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11 102 000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11 218 000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14 055 000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13 892 000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13 579 000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995832"/>
                  </a:ext>
                </a:extLst>
              </a:tr>
              <a:tr h="344088">
                <a:tc gridSpan="2">
                  <a:txBody>
                    <a:bodyPr/>
                    <a:lstStyle/>
                    <a:p>
                      <a:pPr algn="l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18" marR="5518" marT="55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18" marR="5518" marT="551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78795"/>
                  </a:ext>
                </a:extLst>
              </a:tr>
              <a:tr h="39918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Zůstatek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28 484 000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29 344 000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29 595 000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29 950 000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31 586 000</a:t>
                      </a:r>
                    </a:p>
                  </a:txBody>
                  <a:tcPr marL="5518" marR="5518" marT="5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754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44963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-201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1410E59A0C2A4391210E9E2B7FC3BF" ma:contentTypeVersion="2" ma:contentTypeDescription="Vytvoří nový dokument" ma:contentTypeScope="" ma:versionID="e6c2ad86cabfbdb5f19aeb9f4b036324">
  <xsd:schema xmlns:xsd="http://www.w3.org/2001/XMLSchema" xmlns:xs="http://www.w3.org/2001/XMLSchema" xmlns:p="http://schemas.microsoft.com/office/2006/metadata/properties" xmlns:ns2="6dcdb075-fa1e-4321-83d1-a1efe6faca73" targetNamespace="http://schemas.microsoft.com/office/2006/metadata/properties" ma:root="true" ma:fieldsID="ca23bd01ca4e80563c723e12ab73d20f" ns2:_="">
    <xsd:import namespace="6dcdb075-fa1e-4321-83d1-a1efe6faca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db075-fa1e-4321-83d1-a1efe6faca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D42E68-9CBE-4149-9F10-EFEB6735BE46}"/>
</file>

<file path=customXml/itemProps2.xml><?xml version="1.0" encoding="utf-8"?>
<ds:datastoreItem xmlns:ds="http://schemas.openxmlformats.org/officeDocument/2006/customXml" ds:itemID="{7A8EBEFE-EE4D-4570-957E-11E0CA5A18B9}"/>
</file>

<file path=customXml/itemProps3.xml><?xml version="1.0" encoding="utf-8"?>
<ds:datastoreItem xmlns:ds="http://schemas.openxmlformats.org/officeDocument/2006/customXml" ds:itemID="{DE08DF0B-7995-4417-A9EB-1CA357DB352E}"/>
</file>

<file path=docProps/app.xml><?xml version="1.0" encoding="utf-8"?>
<Properties xmlns="http://schemas.openxmlformats.org/officeDocument/2006/extended-properties" xmlns:vt="http://schemas.openxmlformats.org/officeDocument/2006/docPropsVTypes">
  <Template>sablona-2017</Template>
  <TotalTime>26</TotalTime>
  <Words>167</Words>
  <Application>Microsoft Office PowerPoint</Application>
  <PresentationFormat>Předvádění na obrazovce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sablona-2017</vt:lpstr>
      <vt:lpstr>Prezentace aplikace PowerPoint</vt:lpstr>
    </vt:vector>
  </TitlesOfParts>
  <Company>1.LF.UK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Tereza Lukášová</cp:lastModifiedBy>
  <cp:revision>5</cp:revision>
  <dcterms:created xsi:type="dcterms:W3CDTF">2017-12-20T12:04:12Z</dcterms:created>
  <dcterms:modified xsi:type="dcterms:W3CDTF">2022-03-02T15:36:29Z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0x010100CD1410E59A0C2A4391210E9E2B7FC3BF</vt:lpwstr>
  </property>
</Properties>
</file>