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70" r:id="rId3"/>
    <p:sldId id="271" r:id="rId4"/>
    <p:sldId id="280" r:id="rId5"/>
    <p:sldId id="293" r:id="rId6"/>
    <p:sldId id="281" r:id="rId7"/>
    <p:sldId id="284" r:id="rId8"/>
    <p:sldId id="283" r:id="rId9"/>
    <p:sldId id="282" r:id="rId10"/>
    <p:sldId id="272" r:id="rId11"/>
    <p:sldId id="273" r:id="rId12"/>
    <p:sldId id="267" r:id="rId13"/>
    <p:sldId id="285" r:id="rId14"/>
    <p:sldId id="286" r:id="rId15"/>
    <p:sldId id="287" r:id="rId16"/>
    <p:sldId id="288" r:id="rId17"/>
    <p:sldId id="289" r:id="rId18"/>
    <p:sldId id="291" r:id="rId19"/>
    <p:sldId id="292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CE1DC-BFA1-4054-8878-08BE3B7547A9}" v="1" dt="2020-11-10T14:15:05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20"/>
  </p:normalViewPr>
  <p:slideViewPr>
    <p:cSldViewPr snapToGrid="0" snapToObjects="1">
      <p:cViewPr varScale="1">
        <p:scale>
          <a:sx n="61" d="100"/>
          <a:sy n="61" d="100"/>
        </p:scale>
        <p:origin x="9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tan Brizman" userId="f547fd218850d25a" providerId="LiveId" clId="{24ACE1DC-BFA1-4054-8878-08BE3B7547A9}"/>
    <pc:docChg chg="delSld modSld">
      <pc:chgData name="Eitan Brizman" userId="f547fd218850d25a" providerId="LiveId" clId="{24ACE1DC-BFA1-4054-8878-08BE3B7547A9}" dt="2020-11-10T14:17:07.442" v="58" actId="47"/>
      <pc:docMkLst>
        <pc:docMk/>
      </pc:docMkLst>
      <pc:sldChg chg="addSp modSp mod">
        <pc:chgData name="Eitan Brizman" userId="f547fd218850d25a" providerId="LiveId" clId="{24ACE1DC-BFA1-4054-8878-08BE3B7547A9}" dt="2020-11-10T14:16:50.904" v="57" actId="14100"/>
        <pc:sldMkLst>
          <pc:docMk/>
          <pc:sldMk cId="1238884212" sldId="256"/>
        </pc:sldMkLst>
        <pc:spChg chg="add mod">
          <ac:chgData name="Eitan Brizman" userId="f547fd218850d25a" providerId="LiveId" clId="{24ACE1DC-BFA1-4054-8878-08BE3B7547A9}" dt="2020-11-10T14:16:50.904" v="57" actId="14100"/>
          <ac:spMkLst>
            <pc:docMk/>
            <pc:sldMk cId="1238884212" sldId="256"/>
            <ac:spMk id="4" creationId="{ED58D749-EC5B-4763-89B2-7F212F1A63EA}"/>
          </ac:spMkLst>
        </pc:spChg>
      </pc:sldChg>
      <pc:sldChg chg="del">
        <pc:chgData name="Eitan Brizman" userId="f547fd218850d25a" providerId="LiveId" clId="{24ACE1DC-BFA1-4054-8878-08BE3B7547A9}" dt="2020-11-10T14:17:07.442" v="58" actId="47"/>
        <pc:sldMkLst>
          <pc:docMk/>
          <pc:sldMk cId="963058034" sldId="280"/>
        </pc:sldMkLst>
      </pc:sldChg>
    </pc:docChg>
  </pc:docChgLst>
  <pc:docChgLst>
    <pc:chgData name="Eitan Brizman" userId="f547fd218850d25a" providerId="LiveId" clId="{691F788F-FCA6-436F-8A7A-48C057F9A49F}"/>
    <pc:docChg chg="addSld modSld">
      <pc:chgData name="Eitan Brizman" userId="f547fd218850d25a" providerId="LiveId" clId="{691F788F-FCA6-436F-8A7A-48C057F9A49F}" dt="2019-10-25T09:20:59.995" v="154" actId="20577"/>
      <pc:docMkLst>
        <pc:docMk/>
      </pc:docMkLst>
      <pc:sldChg chg="modSp add">
        <pc:chgData name="Eitan Brizman" userId="f547fd218850d25a" providerId="LiveId" clId="{691F788F-FCA6-436F-8A7A-48C057F9A49F}" dt="2019-10-25T09:20:59.995" v="154" actId="20577"/>
        <pc:sldMkLst>
          <pc:docMk/>
          <pc:sldMk cId="963058034" sldId="280"/>
        </pc:sldMkLst>
        <pc:spChg chg="mod">
          <ac:chgData name="Eitan Brizman" userId="f547fd218850d25a" providerId="LiveId" clId="{691F788F-FCA6-436F-8A7A-48C057F9A49F}" dt="2019-10-25T09:20:59.995" v="154" actId="20577"/>
          <ac:spMkLst>
            <pc:docMk/>
            <pc:sldMk cId="963058034" sldId="280"/>
            <ac:spMk id="3" creationId="{DD91C82A-8755-4F90-A1FA-A9ACB983856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dirty="0"/>
              <a:t>Počet smluv a studentů na 1. LF UK</a:t>
            </a:r>
          </a:p>
        </c:rich>
      </c:tx>
      <c:layout>
        <c:manualLayout>
          <c:xMode val="edge"/>
          <c:yMode val="edge"/>
          <c:x val="0.34582785602503913"/>
          <c:y val="3.309692671394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smluv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List1!$A$2:$A$22</c:f>
              <c:strCache>
                <c:ptCount val="21"/>
                <c:pt idx="0">
                  <c:v>1999-2000</c:v>
                </c:pt>
                <c:pt idx="1">
                  <c:v>2000-2001</c:v>
                </c:pt>
                <c:pt idx="2">
                  <c:v>2001-2002</c:v>
                </c:pt>
                <c:pt idx="3">
                  <c:v>2002-2003</c:v>
                </c:pt>
                <c:pt idx="4">
                  <c:v>2003-2004</c:v>
                </c:pt>
                <c:pt idx="5">
                  <c:v>2004-2005</c:v>
                </c:pt>
                <c:pt idx="6">
                  <c:v>2005-2006</c:v>
                </c:pt>
                <c:pt idx="7">
                  <c:v>2006-2007</c:v>
                </c:pt>
                <c:pt idx="8">
                  <c:v>2007-2008</c:v>
                </c:pt>
                <c:pt idx="9">
                  <c:v>2008-2009</c:v>
                </c:pt>
                <c:pt idx="10">
                  <c:v>2009-2010</c:v>
                </c:pt>
                <c:pt idx="11">
                  <c:v>2010-2011</c:v>
                </c:pt>
                <c:pt idx="12">
                  <c:v>2011-2012</c:v>
                </c:pt>
                <c:pt idx="13">
                  <c:v>2012 - 2013</c:v>
                </c:pt>
                <c:pt idx="14">
                  <c:v>2013 - 2014</c:v>
                </c:pt>
                <c:pt idx="15">
                  <c:v>2014 - 2015</c:v>
                </c:pt>
                <c:pt idx="16">
                  <c:v>2015 - 2016</c:v>
                </c:pt>
                <c:pt idx="17">
                  <c:v>2016 - 2017</c:v>
                </c:pt>
                <c:pt idx="18">
                  <c:v>2017 - 2018</c:v>
                </c:pt>
                <c:pt idx="19">
                  <c:v>2018 - 2019</c:v>
                </c:pt>
                <c:pt idx="20">
                  <c:v>2019 - 2020</c:v>
                </c:pt>
              </c:strCache>
            </c:strRef>
          </c:cat>
          <c:val>
            <c:numRef>
              <c:f>List1!$B$2:$B$22</c:f>
              <c:numCache>
                <c:formatCode>General</c:formatCode>
                <c:ptCount val="21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20</c:v>
                </c:pt>
                <c:pt idx="4">
                  <c:v>28</c:v>
                </c:pt>
                <c:pt idx="5">
                  <c:v>46</c:v>
                </c:pt>
                <c:pt idx="6">
                  <c:v>57</c:v>
                </c:pt>
                <c:pt idx="7">
                  <c:v>58</c:v>
                </c:pt>
                <c:pt idx="8">
                  <c:v>76</c:v>
                </c:pt>
                <c:pt idx="9">
                  <c:v>81</c:v>
                </c:pt>
                <c:pt idx="10">
                  <c:v>85</c:v>
                </c:pt>
                <c:pt idx="11">
                  <c:v>85</c:v>
                </c:pt>
                <c:pt idx="12">
                  <c:v>85</c:v>
                </c:pt>
                <c:pt idx="13">
                  <c:v>91</c:v>
                </c:pt>
                <c:pt idx="14">
                  <c:v>85</c:v>
                </c:pt>
                <c:pt idx="15">
                  <c:v>86</c:v>
                </c:pt>
                <c:pt idx="16">
                  <c:v>89</c:v>
                </c:pt>
                <c:pt idx="17">
                  <c:v>90</c:v>
                </c:pt>
                <c:pt idx="18">
                  <c:v>92</c:v>
                </c:pt>
                <c:pt idx="19">
                  <c:v>125</c:v>
                </c:pt>
                <c:pt idx="20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A6-4C1D-9DAA-1CA781AE347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vyjelo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List1!$A$2:$A$22</c:f>
              <c:strCache>
                <c:ptCount val="21"/>
                <c:pt idx="0">
                  <c:v>1999-2000</c:v>
                </c:pt>
                <c:pt idx="1">
                  <c:v>2000-2001</c:v>
                </c:pt>
                <c:pt idx="2">
                  <c:v>2001-2002</c:v>
                </c:pt>
                <c:pt idx="3">
                  <c:v>2002-2003</c:v>
                </c:pt>
                <c:pt idx="4">
                  <c:v>2003-2004</c:v>
                </c:pt>
                <c:pt idx="5">
                  <c:v>2004-2005</c:v>
                </c:pt>
                <c:pt idx="6">
                  <c:v>2005-2006</c:v>
                </c:pt>
                <c:pt idx="7">
                  <c:v>2006-2007</c:v>
                </c:pt>
                <c:pt idx="8">
                  <c:v>2007-2008</c:v>
                </c:pt>
                <c:pt idx="9">
                  <c:v>2008-2009</c:v>
                </c:pt>
                <c:pt idx="10">
                  <c:v>2009-2010</c:v>
                </c:pt>
                <c:pt idx="11">
                  <c:v>2010-2011</c:v>
                </c:pt>
                <c:pt idx="12">
                  <c:v>2011-2012</c:v>
                </c:pt>
                <c:pt idx="13">
                  <c:v>2012 - 2013</c:v>
                </c:pt>
                <c:pt idx="14">
                  <c:v>2013 - 2014</c:v>
                </c:pt>
                <c:pt idx="15">
                  <c:v>2014 - 2015</c:v>
                </c:pt>
                <c:pt idx="16">
                  <c:v>2015 - 2016</c:v>
                </c:pt>
                <c:pt idx="17">
                  <c:v>2016 - 2017</c:v>
                </c:pt>
                <c:pt idx="18">
                  <c:v>2017 - 2018</c:v>
                </c:pt>
                <c:pt idx="19">
                  <c:v>2018 - 2019</c:v>
                </c:pt>
                <c:pt idx="20">
                  <c:v>2019 - 2020</c:v>
                </c:pt>
              </c:strCache>
            </c:strRef>
          </c:cat>
          <c:val>
            <c:numRef>
              <c:f>List1!$C$2:$C$22</c:f>
              <c:numCache>
                <c:formatCode>General</c:formatCode>
                <c:ptCount val="21"/>
                <c:pt idx="0">
                  <c:v>5</c:v>
                </c:pt>
                <c:pt idx="1">
                  <c:v>20</c:v>
                </c:pt>
                <c:pt idx="2">
                  <c:v>34</c:v>
                </c:pt>
                <c:pt idx="3">
                  <c:v>59</c:v>
                </c:pt>
                <c:pt idx="4">
                  <c:v>76</c:v>
                </c:pt>
                <c:pt idx="5">
                  <c:v>99</c:v>
                </c:pt>
                <c:pt idx="6">
                  <c:v>104</c:v>
                </c:pt>
                <c:pt idx="7">
                  <c:v>121</c:v>
                </c:pt>
                <c:pt idx="8">
                  <c:v>121</c:v>
                </c:pt>
                <c:pt idx="9">
                  <c:v>116</c:v>
                </c:pt>
                <c:pt idx="10">
                  <c:v>129</c:v>
                </c:pt>
                <c:pt idx="11">
                  <c:v>125</c:v>
                </c:pt>
                <c:pt idx="12">
                  <c:v>114</c:v>
                </c:pt>
                <c:pt idx="13">
                  <c:v>100</c:v>
                </c:pt>
                <c:pt idx="14">
                  <c:v>122</c:v>
                </c:pt>
                <c:pt idx="15">
                  <c:v>127</c:v>
                </c:pt>
                <c:pt idx="16">
                  <c:v>122</c:v>
                </c:pt>
                <c:pt idx="17">
                  <c:v>120</c:v>
                </c:pt>
                <c:pt idx="18">
                  <c:v>88</c:v>
                </c:pt>
                <c:pt idx="19">
                  <c:v>99</c:v>
                </c:pt>
                <c:pt idx="2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A6-4C1D-9DAA-1CA781AE347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přijelo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List1!$A$2:$A$22</c:f>
              <c:strCache>
                <c:ptCount val="21"/>
                <c:pt idx="0">
                  <c:v>1999-2000</c:v>
                </c:pt>
                <c:pt idx="1">
                  <c:v>2000-2001</c:v>
                </c:pt>
                <c:pt idx="2">
                  <c:v>2001-2002</c:v>
                </c:pt>
                <c:pt idx="3">
                  <c:v>2002-2003</c:v>
                </c:pt>
                <c:pt idx="4">
                  <c:v>2003-2004</c:v>
                </c:pt>
                <c:pt idx="5">
                  <c:v>2004-2005</c:v>
                </c:pt>
                <c:pt idx="6">
                  <c:v>2005-2006</c:v>
                </c:pt>
                <c:pt idx="7">
                  <c:v>2006-2007</c:v>
                </c:pt>
                <c:pt idx="8">
                  <c:v>2007-2008</c:v>
                </c:pt>
                <c:pt idx="9">
                  <c:v>2008-2009</c:v>
                </c:pt>
                <c:pt idx="10">
                  <c:v>2009-2010</c:v>
                </c:pt>
                <c:pt idx="11">
                  <c:v>2010-2011</c:v>
                </c:pt>
                <c:pt idx="12">
                  <c:v>2011-2012</c:v>
                </c:pt>
                <c:pt idx="13">
                  <c:v>2012 - 2013</c:v>
                </c:pt>
                <c:pt idx="14">
                  <c:v>2013 - 2014</c:v>
                </c:pt>
                <c:pt idx="15">
                  <c:v>2014 - 2015</c:v>
                </c:pt>
                <c:pt idx="16">
                  <c:v>2015 - 2016</c:v>
                </c:pt>
                <c:pt idx="17">
                  <c:v>2016 - 2017</c:v>
                </c:pt>
                <c:pt idx="18">
                  <c:v>2017 - 2018</c:v>
                </c:pt>
                <c:pt idx="19">
                  <c:v>2018 - 2019</c:v>
                </c:pt>
                <c:pt idx="20">
                  <c:v>2019 - 2020</c:v>
                </c:pt>
              </c:strCache>
            </c:strRef>
          </c:cat>
          <c:val>
            <c:numRef>
              <c:f>List1!$D$2:$D$22</c:f>
              <c:numCache>
                <c:formatCode>General</c:formatCode>
                <c:ptCount val="21"/>
                <c:pt idx="2">
                  <c:v>2</c:v>
                </c:pt>
                <c:pt idx="3">
                  <c:v>4</c:v>
                </c:pt>
                <c:pt idx="4">
                  <c:v>36</c:v>
                </c:pt>
                <c:pt idx="5">
                  <c:v>46</c:v>
                </c:pt>
                <c:pt idx="6">
                  <c:v>67</c:v>
                </c:pt>
                <c:pt idx="7">
                  <c:v>65</c:v>
                </c:pt>
                <c:pt idx="8">
                  <c:v>69</c:v>
                </c:pt>
                <c:pt idx="9">
                  <c:v>93</c:v>
                </c:pt>
                <c:pt idx="10">
                  <c:v>89</c:v>
                </c:pt>
                <c:pt idx="11">
                  <c:v>90</c:v>
                </c:pt>
                <c:pt idx="12">
                  <c:v>89</c:v>
                </c:pt>
                <c:pt idx="13">
                  <c:v>95</c:v>
                </c:pt>
                <c:pt idx="14">
                  <c:v>112</c:v>
                </c:pt>
                <c:pt idx="15">
                  <c:v>109</c:v>
                </c:pt>
                <c:pt idx="16">
                  <c:v>104</c:v>
                </c:pt>
                <c:pt idx="17">
                  <c:v>103</c:v>
                </c:pt>
                <c:pt idx="18">
                  <c:v>108</c:v>
                </c:pt>
                <c:pt idx="19">
                  <c:v>115</c:v>
                </c:pt>
                <c:pt idx="2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A6-4C1D-9DAA-1CA781AE3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788400"/>
        <c:axId val="205786160"/>
        <c:axId val="0"/>
      </c:bar3DChart>
      <c:catAx>
        <c:axId val="20578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5786160"/>
        <c:crosses val="autoZero"/>
        <c:auto val="1"/>
        <c:lblAlgn val="ctr"/>
        <c:lblOffset val="100"/>
        <c:noMultiLvlLbl val="0"/>
      </c:catAx>
      <c:valAx>
        <c:axId val="20578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578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93021822976353"/>
          <c:y val="0.91656223823085947"/>
          <c:w val="0.82919423804418813"/>
          <c:h val="4.04570485785257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7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4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96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40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8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77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69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83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5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9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1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3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1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3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7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zs.cz/program/barrande-fellowship-program" TargetMode="External"/><Relationship Id="rId2" Type="http://schemas.openxmlformats.org/officeDocument/2006/relationships/hyperlink" Target="https://www.dzs.cz/program/aktion-ceska-republika-rakousk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zs.cz/program/ceepu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zs.cz/program/aktion-ceska-republika-rakousk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zs.cz/program/aktion-ceska-republika-rakousk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zs.cz/program/aktion-ceska-republika-rakousk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zs.cz/program/aktion-ceska-republika-rakousk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A009F-5C6B-F34F-BD7D-76D8CBD0A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90383"/>
            <a:ext cx="12192000" cy="2266635"/>
          </a:xfrm>
        </p:spPr>
        <p:txBody>
          <a:bodyPr>
            <a:normAutofit fontScale="90000"/>
          </a:bodyPr>
          <a:lstStyle/>
          <a:p>
            <a:r>
              <a:rPr lang="cs-CZ" dirty="0"/>
              <a:t>Studijní mezinárodní programy</a:t>
            </a:r>
            <a:br>
              <a:rPr lang="cs-CZ" dirty="0"/>
            </a:br>
            <a:r>
              <a:rPr lang="cs-CZ" dirty="0"/>
              <a:t> na 1. LF UK, průběžná zpráva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07D8D2-8623-014C-9738-7462A805D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2" y="4208471"/>
            <a:ext cx="11017124" cy="685800"/>
          </a:xfrm>
        </p:spPr>
        <p:txBody>
          <a:bodyPr/>
          <a:lstStyle/>
          <a:p>
            <a:pPr algn="r"/>
            <a:r>
              <a:rPr lang="cs-CZ" dirty="0"/>
              <a:t>Kolegium děkana, 10.5.2021, 			MUDr. et MUDr. Karel Klíma, Ph.D.</a:t>
            </a:r>
            <a:r>
              <a:rPr lang="de-DE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8D749-EC5B-4763-89B2-7F212F1A63EA}"/>
              </a:ext>
            </a:extLst>
          </p:cNvPr>
          <p:cNvSpPr txBox="1"/>
          <p:nvPr/>
        </p:nvSpPr>
        <p:spPr>
          <a:xfrm>
            <a:off x="9084733" y="4885267"/>
            <a:ext cx="3107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38884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118E1-5806-6048-9C57-5D75DA12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050" y="435760"/>
            <a:ext cx="3390900" cy="892978"/>
          </a:xfrm>
        </p:spPr>
        <p:txBody>
          <a:bodyPr/>
          <a:lstStyle/>
          <a:p>
            <a:r>
              <a:rPr lang="cs-CZ" b="1" dirty="0"/>
              <a:t>ERASMUS+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E37A1F-97FC-F64A-B3DB-995B8ADEA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57325"/>
            <a:ext cx="10820400" cy="5143500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Centrum strategických partnerství (Erasmus aktivita) </a:t>
            </a:r>
          </a:p>
          <a:p>
            <a:endParaRPr lang="cs-CZ" sz="2800" dirty="0"/>
          </a:p>
          <a:p>
            <a:r>
              <a:rPr lang="cs-CZ" sz="2800" dirty="0"/>
              <a:t>V roce 2020 podpořeny tři fakultou podané projekty: </a:t>
            </a:r>
          </a:p>
          <a:p>
            <a:pPr lvl="1"/>
            <a:r>
              <a:rPr lang="cs-CZ" sz="2600" dirty="0"/>
              <a:t>1x  strategický partner: Univerzita </a:t>
            </a:r>
            <a:r>
              <a:rPr lang="cs-CZ" sz="2600" dirty="0" err="1"/>
              <a:t>Macquarie</a:t>
            </a:r>
            <a:r>
              <a:rPr lang="cs-CZ" sz="2600" dirty="0"/>
              <a:t> v Sydney</a:t>
            </a:r>
          </a:p>
          <a:p>
            <a:pPr lvl="1"/>
            <a:r>
              <a:rPr lang="cs-CZ" sz="2600" dirty="0"/>
              <a:t>2x   univerzity v Oxfordu a Cambridge</a:t>
            </a:r>
          </a:p>
          <a:p>
            <a:pPr lvl="1"/>
            <a:endParaRPr lang="cs-CZ" sz="2600" dirty="0"/>
          </a:p>
          <a:p>
            <a:pPr lvl="1"/>
            <a:r>
              <a:rPr lang="cs-CZ" sz="2800" dirty="0"/>
              <a:t>Od 2015 Erasmus+ podporovány obousměrné výměny studentů a zaměstnanců vysokých škol se zeměmi mimo Evropu </a:t>
            </a:r>
          </a:p>
          <a:p>
            <a:pPr lvl="2"/>
            <a:r>
              <a:rPr lang="cs-CZ" sz="2400" dirty="0"/>
              <a:t>Klinika rehabilitačního lékařství + Tel Aviv University, </a:t>
            </a:r>
            <a:r>
              <a:rPr lang="cs-CZ" sz="2400" dirty="0" err="1"/>
              <a:t>Sheba</a:t>
            </a:r>
            <a:r>
              <a:rPr lang="cs-CZ" sz="2400" dirty="0"/>
              <a:t> </a:t>
            </a:r>
            <a:r>
              <a:rPr lang="cs-CZ" sz="2400" dirty="0" err="1"/>
              <a:t>Medical</a:t>
            </a:r>
            <a:r>
              <a:rPr lang="cs-CZ" sz="2400" dirty="0"/>
              <a:t> Center. </a:t>
            </a:r>
          </a:p>
          <a:p>
            <a:pPr lvl="3"/>
            <a:r>
              <a:rPr lang="cs-CZ" sz="2400" dirty="0"/>
              <a:t>COVID  v roce 2020  neumožnil žádný zaměstnanecký výjezd ani příjezd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289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2A87-C092-534A-96A1-484C838A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237" y="117859"/>
            <a:ext cx="7991476" cy="1293028"/>
          </a:xfrm>
        </p:spPr>
        <p:txBody>
          <a:bodyPr/>
          <a:lstStyle/>
          <a:p>
            <a:r>
              <a:rPr lang="cs-CZ" dirty="0"/>
              <a:t>Další studijní programy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76973-07E7-FB4D-90F1-788DF3AE5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410886"/>
            <a:ext cx="11834812" cy="4807799"/>
          </a:xfrm>
        </p:spPr>
        <p:txBody>
          <a:bodyPr>
            <a:normAutofit/>
          </a:bodyPr>
          <a:lstStyle/>
          <a:p>
            <a:r>
              <a:rPr lang="cs-CZ" sz="2800" b="1" dirty="0">
                <a:hlinkClick r:id="rId2"/>
              </a:rPr>
              <a:t>AKTION Česká republika – Rakousko</a:t>
            </a:r>
            <a:endParaRPr lang="cs-CZ" sz="2800" b="1" dirty="0"/>
          </a:p>
          <a:p>
            <a:r>
              <a:rPr lang="cs-CZ" sz="2800" dirty="0"/>
              <a:t>Česko-rakouský program: spolupráce ve vzdělávání a vědě prostřednictvím stipendií a projektů spolupráce. Zapojit se mohou jednotlivci a instituce.</a:t>
            </a:r>
          </a:p>
          <a:p>
            <a:r>
              <a:rPr lang="cs-CZ" sz="2800" b="1" dirty="0" err="1">
                <a:hlinkClick r:id="rId3"/>
              </a:rPr>
              <a:t>Barrande</a:t>
            </a:r>
            <a:r>
              <a:rPr lang="cs-CZ" sz="2800" b="1" dirty="0">
                <a:hlinkClick r:id="rId3"/>
              </a:rPr>
              <a:t> </a:t>
            </a:r>
            <a:r>
              <a:rPr lang="cs-CZ" sz="2800" b="1" dirty="0" err="1">
                <a:hlinkClick r:id="rId3"/>
              </a:rPr>
              <a:t>Fellowship</a:t>
            </a:r>
            <a:r>
              <a:rPr lang="cs-CZ" sz="2800" b="1" dirty="0">
                <a:hlinkClick r:id="rId3"/>
              </a:rPr>
              <a:t> Program</a:t>
            </a:r>
            <a:endParaRPr lang="cs-CZ" sz="2800" b="1" dirty="0"/>
          </a:p>
          <a:p>
            <a:r>
              <a:rPr lang="cs-CZ" sz="2800" dirty="0"/>
              <a:t>česko-francouzský stipendijní program na podporu výměnných pobytů českých a francouzských studentů doktorského studia.</a:t>
            </a:r>
          </a:p>
          <a:p>
            <a:r>
              <a:rPr lang="cs-CZ" sz="2800" b="1" dirty="0">
                <a:hlinkClick r:id="rId4"/>
              </a:rPr>
              <a:t>CEEPUS</a:t>
            </a:r>
            <a:r>
              <a:rPr lang="en-US" sz="2800" dirty="0"/>
              <a:t>(Central European Exchange </a:t>
            </a:r>
            <a:r>
              <a:rPr lang="en-US" sz="2800" dirty="0" err="1"/>
              <a:t>Programme</a:t>
            </a:r>
            <a:r>
              <a:rPr lang="en-US" sz="2800" dirty="0"/>
              <a:t> for University Studies) je </a:t>
            </a:r>
            <a:r>
              <a:rPr lang="en-US" sz="2800" dirty="0" err="1"/>
              <a:t>výměnný</a:t>
            </a:r>
            <a:r>
              <a:rPr lang="en-US" sz="2800" dirty="0"/>
              <a:t> program pro </a:t>
            </a:r>
            <a:r>
              <a:rPr lang="en-US" sz="2800" dirty="0" err="1"/>
              <a:t>regionální</a:t>
            </a:r>
            <a:r>
              <a:rPr lang="en-US" sz="2800" dirty="0"/>
              <a:t> </a:t>
            </a:r>
            <a:r>
              <a:rPr lang="en-US" sz="2800" dirty="0" err="1"/>
              <a:t>spolupráci</a:t>
            </a:r>
            <a:r>
              <a:rPr lang="en-US" sz="2800" dirty="0"/>
              <a:t> </a:t>
            </a:r>
            <a:r>
              <a:rPr lang="en-US" sz="2800" dirty="0" err="1"/>
              <a:t>vysokých</a:t>
            </a:r>
            <a:r>
              <a:rPr lang="en-US" sz="2800" dirty="0"/>
              <a:t> </a:t>
            </a:r>
            <a:r>
              <a:rPr lang="en-US" sz="2800" dirty="0" err="1"/>
              <a:t>škol</a:t>
            </a:r>
            <a:r>
              <a:rPr lang="en-US" sz="2800" dirty="0"/>
              <a:t> v </a:t>
            </a:r>
            <a:r>
              <a:rPr lang="en-US" sz="2800" dirty="0" err="1"/>
              <a:t>zemích</a:t>
            </a:r>
            <a:r>
              <a:rPr lang="en-US" sz="2800" dirty="0"/>
              <a:t> </a:t>
            </a:r>
            <a:r>
              <a:rPr lang="en-US" sz="2800" dirty="0" err="1"/>
              <a:t>střední</a:t>
            </a:r>
            <a:r>
              <a:rPr lang="en-US" sz="2800" dirty="0"/>
              <a:t> a </a:t>
            </a:r>
            <a:r>
              <a:rPr lang="en-US" sz="2800" dirty="0" err="1"/>
              <a:t>jihovýchodní</a:t>
            </a:r>
            <a:r>
              <a:rPr lang="en-US" sz="2800" dirty="0"/>
              <a:t> </a:t>
            </a:r>
            <a:r>
              <a:rPr lang="en-US" sz="2800" dirty="0" err="1"/>
              <a:t>Evropy</a:t>
            </a:r>
            <a:r>
              <a:rPr lang="en-US" sz="2800" dirty="0"/>
              <a:t>.</a:t>
            </a:r>
            <a:endParaRPr lang="cs-CZ" sz="2800" dirty="0"/>
          </a:p>
          <a:p>
            <a:endParaRPr lang="cs-CZ" sz="2800" b="1" dirty="0"/>
          </a:p>
          <a:p>
            <a:endParaRPr lang="cs-CZ" sz="2800" b="1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9687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32238-59DD-B54B-AF4A-B018F283B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4848225" cy="1293028"/>
          </a:xfrm>
        </p:spPr>
        <p:txBody>
          <a:bodyPr/>
          <a:lstStyle/>
          <a:p>
            <a:r>
              <a:rPr lang="cs-CZ" dirty="0"/>
              <a:t>Erasmus +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81381-391E-1941-B759-1CD7D4DC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2247112"/>
            <a:ext cx="11082755" cy="4024125"/>
          </a:xfrm>
        </p:spPr>
        <p:txBody>
          <a:bodyPr/>
          <a:lstStyle/>
          <a:p>
            <a:r>
              <a:rPr lang="cs-CZ" sz="3200" dirty="0"/>
              <a:t>Všichni studenti (i zahraniční) se mohou účastnit programu Erasmus+</a:t>
            </a:r>
          </a:p>
          <a:p>
            <a:r>
              <a:rPr lang="cs-CZ" sz="3200" dirty="0"/>
              <a:t>Není vázané na občanství EU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/>
              <a:t>Výjezdy do států mimo EU: KH 107 Aktivita – žádost musí být důkladná</a:t>
            </a:r>
          </a:p>
          <a:p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183399F-6E14-D044-B365-9DC78AC762EB}"/>
              </a:ext>
            </a:extLst>
          </p:cNvPr>
          <p:cNvSpPr txBox="1">
            <a:spLocks/>
          </p:cNvSpPr>
          <p:nvPr/>
        </p:nvSpPr>
        <p:spPr>
          <a:xfrm>
            <a:off x="838200" y="2346960"/>
            <a:ext cx="539288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294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32238-59DD-B54B-AF4A-B018F283B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6" y="764373"/>
            <a:ext cx="10315575" cy="1293028"/>
          </a:xfrm>
        </p:spPr>
        <p:txBody>
          <a:bodyPr/>
          <a:lstStyle/>
          <a:p>
            <a:r>
              <a:rPr lang="cs-CZ" dirty="0"/>
              <a:t>Erasmus +, Mobilita učitelů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81381-391E-1941-B759-1CD7D4DC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2247112"/>
            <a:ext cx="11082755" cy="4024125"/>
          </a:xfrm>
        </p:spPr>
        <p:txBody>
          <a:bodyPr/>
          <a:lstStyle/>
          <a:p>
            <a:r>
              <a:rPr lang="cs-CZ" b="1" dirty="0"/>
              <a:t>Kdo může vyjet? </a:t>
            </a:r>
          </a:p>
          <a:p>
            <a:pPr lvl="1"/>
            <a:r>
              <a:rPr lang="cs-CZ" b="1" dirty="0"/>
              <a:t>Zaměstnanec organizace</a:t>
            </a:r>
            <a:r>
              <a:rPr lang="cs-CZ" dirty="0"/>
              <a:t> vzdělávající dospělé: žádost o grantovou podporu za něj vždy předkládá jejich organizace</a:t>
            </a:r>
          </a:p>
          <a:p>
            <a:r>
              <a:rPr lang="cs-CZ" b="1" dirty="0"/>
              <a:t>Podporované aktivity pro rozvoj pracovníků: </a:t>
            </a:r>
          </a:p>
          <a:p>
            <a:r>
              <a:rPr lang="cs-CZ" dirty="0"/>
              <a:t>Výukové/školicí pobyty: umožňují vzdělavatelům dospělých vést výuku nebo školení v partnerské organizaci v zahraničí.</a:t>
            </a:r>
          </a:p>
          <a:p>
            <a:r>
              <a:rPr lang="cs-CZ" dirty="0"/>
              <a:t>Profesní rozvoj pracovníků: </a:t>
            </a:r>
          </a:p>
          <a:p>
            <a:r>
              <a:rPr lang="cs-CZ" dirty="0"/>
              <a:t>Stínování na pracovišti (tzv. </a:t>
            </a:r>
            <a:r>
              <a:rPr lang="cs-CZ" dirty="0" err="1"/>
              <a:t>job-shadowing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183399F-6E14-D044-B365-9DC78AC762EB}"/>
              </a:ext>
            </a:extLst>
          </p:cNvPr>
          <p:cNvSpPr txBox="1">
            <a:spLocks/>
          </p:cNvSpPr>
          <p:nvPr/>
        </p:nvSpPr>
        <p:spPr>
          <a:xfrm>
            <a:off x="838200" y="2346960"/>
            <a:ext cx="539288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04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32238-59DD-B54B-AF4A-B018F283B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693" y="400051"/>
            <a:ext cx="10315575" cy="1028700"/>
          </a:xfrm>
        </p:spPr>
        <p:txBody>
          <a:bodyPr/>
          <a:lstStyle/>
          <a:p>
            <a:r>
              <a:rPr lang="cs-CZ" dirty="0"/>
              <a:t>Erasmus +, Mobilita učitelů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81381-391E-1941-B759-1CD7D4DC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1428751"/>
            <a:ext cx="11082755" cy="5429249"/>
          </a:xfrm>
        </p:spPr>
        <p:txBody>
          <a:bodyPr/>
          <a:lstStyle/>
          <a:p>
            <a:r>
              <a:rPr lang="cs-CZ" sz="2800" b="1" dirty="0"/>
              <a:t>Jakou finanční podporu dostanu? </a:t>
            </a:r>
          </a:p>
          <a:p>
            <a:r>
              <a:rPr lang="cs-CZ" sz="2800" dirty="0"/>
              <a:t>Náklady na organizaci mobilit</a:t>
            </a:r>
          </a:p>
          <a:p>
            <a:r>
              <a:rPr lang="cs-CZ" sz="2800" dirty="0"/>
              <a:t>Cestovní náklady </a:t>
            </a:r>
          </a:p>
          <a:p>
            <a:r>
              <a:rPr lang="cs-CZ" sz="2800" dirty="0"/>
              <a:t>Pobytové náklady</a:t>
            </a:r>
          </a:p>
          <a:p>
            <a:r>
              <a:rPr lang="cs-CZ" sz="2800" dirty="0"/>
              <a:t>Kurzovné čili náklady  </a:t>
            </a:r>
          </a:p>
          <a:p>
            <a:r>
              <a:rPr lang="cs-CZ" sz="2800" dirty="0"/>
              <a:t>Zvýšené náklady pro osoby se specifickými potřebami, které přímo souvisí s osobami se zdravotním postižením a s doprovodnými osobami</a:t>
            </a:r>
          </a:p>
          <a:p>
            <a:r>
              <a:rPr lang="cs-CZ" sz="2800" dirty="0"/>
              <a:t>2-60 dní, u zemí mimo EU 5-60 dní</a:t>
            </a:r>
          </a:p>
          <a:p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183399F-6E14-D044-B365-9DC78AC762EB}"/>
              </a:ext>
            </a:extLst>
          </p:cNvPr>
          <p:cNvSpPr txBox="1">
            <a:spLocks/>
          </p:cNvSpPr>
          <p:nvPr/>
        </p:nvSpPr>
        <p:spPr>
          <a:xfrm>
            <a:off x="838200" y="2346960"/>
            <a:ext cx="539288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888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32238-59DD-B54B-AF4A-B018F283B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693" y="400051"/>
            <a:ext cx="10315575" cy="1028700"/>
          </a:xfrm>
        </p:spPr>
        <p:txBody>
          <a:bodyPr/>
          <a:lstStyle/>
          <a:p>
            <a:r>
              <a:rPr lang="cs-CZ" dirty="0"/>
              <a:t>Erasmus +, Mobilita učitelů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81381-391E-1941-B759-1CD7D4DC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1428751"/>
            <a:ext cx="11082755" cy="5429249"/>
          </a:xfrm>
        </p:spPr>
        <p:txBody>
          <a:bodyPr/>
          <a:lstStyle/>
          <a:p>
            <a:r>
              <a:rPr lang="cs-CZ" b="1" u="sng" dirty="0"/>
              <a:t>Podmínky účasti:</a:t>
            </a:r>
            <a:endParaRPr lang="cs-CZ" dirty="0"/>
          </a:p>
          <a:p>
            <a:r>
              <a:rPr lang="cs-CZ" dirty="0"/>
              <a:t>Zaměstnanec (též „účastník“) musí mít na 1. LF UK </a:t>
            </a:r>
            <a:r>
              <a:rPr lang="cs-CZ" b="1" dirty="0"/>
              <a:t>pracovní poměr</a:t>
            </a:r>
            <a:r>
              <a:rPr lang="cs-CZ" dirty="0"/>
              <a:t>, tj. pracovní smlouvu, případně DPP/DPČ.</a:t>
            </a:r>
          </a:p>
          <a:p>
            <a:endParaRPr lang="cs-CZ" b="1" dirty="0"/>
          </a:p>
          <a:p>
            <a:r>
              <a:rPr lang="cs-CZ" b="1" dirty="0"/>
              <a:t>Výukového pobytu</a:t>
            </a:r>
            <a:r>
              <a:rPr lang="cs-CZ" dirty="0"/>
              <a:t> se mohou účastnit pouze akademičtí pracovníci, případně odborní asistenti, kteří mají v náplni práce na UK pedagogickou činnost.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/>
              <a:t>Školení či přípravných a monitorovacích návštěv</a:t>
            </a:r>
            <a:r>
              <a:rPr lang="cs-CZ" dirty="0"/>
              <a:t> se mohou účastnit akademičtí i neakademičtí pracovníci UK.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/>
              <a:t>Účast na konferenci</a:t>
            </a:r>
            <a:r>
              <a:rPr lang="cs-CZ" dirty="0"/>
              <a:t> </a:t>
            </a:r>
            <a:r>
              <a:rPr lang="cs-CZ" b="1" u="sng" dirty="0"/>
              <a:t>není </a:t>
            </a:r>
            <a:r>
              <a:rPr lang="cs-CZ" dirty="0"/>
              <a:t>považována za oprávněnou aktivitu v rámci programu Erasmus+.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183399F-6E14-D044-B365-9DC78AC762EB}"/>
              </a:ext>
            </a:extLst>
          </p:cNvPr>
          <p:cNvSpPr txBox="1">
            <a:spLocks/>
          </p:cNvSpPr>
          <p:nvPr/>
        </p:nvSpPr>
        <p:spPr>
          <a:xfrm>
            <a:off x="838200" y="2346960"/>
            <a:ext cx="539288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621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32238-59DD-B54B-AF4A-B018F283B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693" y="400051"/>
            <a:ext cx="10315575" cy="1028700"/>
          </a:xfrm>
        </p:spPr>
        <p:txBody>
          <a:bodyPr/>
          <a:lstStyle/>
          <a:p>
            <a:r>
              <a:rPr lang="cs-CZ" dirty="0"/>
              <a:t>Erasmus +, Mobilita učitelů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81381-391E-1941-B759-1CD7D4DC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1428751"/>
            <a:ext cx="11082755" cy="5429249"/>
          </a:xfrm>
        </p:spPr>
        <p:txBody>
          <a:bodyPr/>
          <a:lstStyle/>
          <a:p>
            <a:r>
              <a:rPr lang="cs-CZ" dirty="0"/>
              <a:t>Mobilita se musí odehrávat v zahraniční </a:t>
            </a:r>
            <a:r>
              <a:rPr lang="cs-CZ" b="1" dirty="0"/>
              <a:t>tzv. programové zemi</a:t>
            </a:r>
            <a:r>
              <a:rPr lang="cs-CZ" dirty="0"/>
              <a:t>, tj. v zemi zapojené do programu Erasmus+ na zahraniční vysokoškolské instituci (země EU, EFTA a kandidátské země do EU), která je držitelem </a:t>
            </a:r>
            <a:r>
              <a:rPr lang="cs-CZ" b="1" dirty="0"/>
              <a:t>Erasmus Charter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Higher</a:t>
            </a:r>
            <a:r>
              <a:rPr lang="cs-CZ" b="1" dirty="0"/>
              <a:t> </a:t>
            </a:r>
            <a:r>
              <a:rPr lang="cs-CZ" b="1" dirty="0" err="1"/>
              <a:t>Education</a:t>
            </a:r>
            <a:r>
              <a:rPr lang="cs-CZ" dirty="0"/>
              <a:t> (STA i STT).</a:t>
            </a:r>
          </a:p>
          <a:p>
            <a:endParaRPr lang="cs-CZ" dirty="0"/>
          </a:p>
          <a:p>
            <a:r>
              <a:rPr lang="cs-CZ" dirty="0"/>
              <a:t>Délka pobytu </a:t>
            </a:r>
            <a:r>
              <a:rPr lang="cs-CZ" b="1" dirty="0"/>
              <a:t>minimálně 2 po sobě jdoucí dny</a:t>
            </a:r>
            <a:r>
              <a:rPr lang="cs-CZ" dirty="0"/>
              <a:t> mimo cestovních, </a:t>
            </a:r>
            <a:r>
              <a:rPr lang="cs-CZ" b="1" dirty="0"/>
              <a:t>maximální délka je 60 dní</a:t>
            </a:r>
            <a:r>
              <a:rPr lang="cs-CZ" dirty="0"/>
              <a:t> mimo cestovních. Doporučená délka je </a:t>
            </a:r>
            <a:r>
              <a:rPr lang="cs-CZ" b="1" dirty="0"/>
              <a:t>5 pracovních dnů. Mimo EU  min. 5 dní, maximálně 60 dní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Celá mobilita se musí odehrát v rámci daného projektového období, které za běžných okolností trvá </a:t>
            </a:r>
            <a:r>
              <a:rPr lang="cs-CZ" b="1" dirty="0"/>
              <a:t>od 1. 6. jednoho kalendářního roku do 30. 9. následujícího kalendářního roku. </a:t>
            </a:r>
            <a:endParaRPr lang="cs-CZ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183399F-6E14-D044-B365-9DC78AC762EB}"/>
              </a:ext>
            </a:extLst>
          </p:cNvPr>
          <p:cNvSpPr txBox="1">
            <a:spLocks/>
          </p:cNvSpPr>
          <p:nvPr/>
        </p:nvSpPr>
        <p:spPr>
          <a:xfrm>
            <a:off x="838200" y="2346960"/>
            <a:ext cx="539288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3369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876789"/>
              </p:ext>
            </p:extLst>
          </p:nvPr>
        </p:nvGraphicFramePr>
        <p:xfrm>
          <a:off x="337526" y="-15005"/>
          <a:ext cx="11516947" cy="68598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1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2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7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026">
                <a:tc gridSpan="4">
                  <a:txBody>
                    <a:bodyPr/>
                    <a:lstStyle/>
                    <a:p>
                      <a:pPr marL="16598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</a:rPr>
                        <a:t>Program</a:t>
                      </a:r>
                      <a:r>
                        <a:rPr lang="en-US" sz="1400" dirty="0">
                          <a:effectLst/>
                        </a:rPr>
                        <a:t> ERASMUS+</a:t>
                      </a:r>
                      <a:r>
                        <a:rPr lang="en-US" sz="1400" spc="-5" dirty="0">
                          <a:effectLst/>
                        </a:rPr>
                        <a:t> </a:t>
                      </a:r>
                      <a:r>
                        <a:rPr lang="en-US" sz="1400" spc="-5" dirty="0" err="1">
                          <a:effectLst/>
                        </a:rPr>
                        <a:t>vysokoškolské</a:t>
                      </a:r>
                      <a:r>
                        <a:rPr lang="en-US" sz="1400" spc="5" dirty="0">
                          <a:effectLst/>
                        </a:rPr>
                        <a:t> </a:t>
                      </a:r>
                      <a:r>
                        <a:rPr lang="en-US" sz="1400" spc="-5" dirty="0" err="1">
                          <a:effectLst/>
                        </a:rPr>
                        <a:t>vzdělávání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53">
                <a:tc gridSpan="4">
                  <a:txBody>
                    <a:bodyPr/>
                    <a:lstStyle/>
                    <a:p>
                      <a:pPr marL="45339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MOBILITA ZAMĚSTNANCŮ  - </a:t>
                      </a:r>
                      <a:r>
                        <a:rPr lang="en-US" sz="1400" spc="-5" dirty="0" err="1">
                          <a:effectLst/>
                        </a:rPr>
                        <a:t>výše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spc="-5" dirty="0" err="1">
                          <a:effectLst/>
                        </a:rPr>
                        <a:t>grantů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</a:t>
                      </a:r>
                      <a:r>
                        <a:rPr lang="en-US" sz="1400" spc="-5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pobytové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náklady</a:t>
                      </a:r>
                      <a:r>
                        <a:rPr lang="en-US" sz="1400" spc="-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pro</a:t>
                      </a:r>
                      <a:r>
                        <a:rPr lang="en-US" sz="1400" spc="-5" dirty="0">
                          <a:effectLst/>
                        </a:rPr>
                        <a:t> mobility</a:t>
                      </a:r>
                      <a:r>
                        <a:rPr lang="en-US" sz="1400" spc="1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z</a:t>
                      </a:r>
                      <a:r>
                        <a:rPr lang="en-US" sz="1400" spc="-5" dirty="0">
                          <a:effectLst/>
                        </a:rPr>
                        <a:t> </a:t>
                      </a:r>
                      <a:r>
                        <a:rPr lang="en-US" sz="1400" spc="-5" dirty="0" err="1">
                          <a:effectLst/>
                        </a:rPr>
                        <a:t>výzvy</a:t>
                      </a:r>
                      <a:r>
                        <a:rPr lang="en-US" sz="1400" spc="9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2019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478">
                <a:tc rowSpan="2">
                  <a:txBody>
                    <a:bodyPr/>
                    <a:lstStyle/>
                    <a:p>
                      <a:pPr marL="271780">
                        <a:spcBef>
                          <a:spcPts val="71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effectLst/>
                        </a:rPr>
                        <a:t>Skupina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9255">
                        <a:spcBef>
                          <a:spcPts val="71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effectLst/>
                        </a:rPr>
                        <a:t>Cílová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země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effectLst/>
                        </a:rPr>
                        <a:t>Denní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sazby</a:t>
                      </a:r>
                      <a:r>
                        <a:rPr lang="en-US" sz="1400" spc="-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v</a:t>
                      </a:r>
                      <a:r>
                        <a:rPr lang="en-US" sz="1400" spc="-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EUR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3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1.-14.</a:t>
                      </a:r>
                      <a:r>
                        <a:rPr lang="en-US" sz="1400" spc="-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den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50545">
                        <a:lnSpc>
                          <a:spcPts val="133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15.-60.</a:t>
                      </a:r>
                      <a:r>
                        <a:rPr lang="en-US" sz="1400" spc="-5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den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48"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 marL="218440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 err="1">
                          <a:effectLst/>
                        </a:rPr>
                        <a:t>Skupina</a:t>
                      </a:r>
                      <a:r>
                        <a:rPr lang="en-US" sz="2000" dirty="0">
                          <a:effectLst/>
                        </a:rPr>
                        <a:t> 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28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Norsko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 marL="480695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136</a:t>
                      </a:r>
                      <a:r>
                        <a:rPr lang="en-US" sz="2000" spc="-5">
                          <a:effectLst/>
                        </a:rPr>
                        <a:t> EUR</a:t>
                      </a:r>
                      <a:r>
                        <a:rPr lang="en-US" sz="2000">
                          <a:effectLst/>
                        </a:rPr>
                        <a:t> /</a:t>
                      </a:r>
                      <a:r>
                        <a:rPr lang="en-US" sz="2000" spc="-5">
                          <a:effectLst/>
                        </a:rPr>
                        <a:t> den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 marL="422275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95,20</a:t>
                      </a:r>
                      <a:r>
                        <a:rPr lang="en-US" sz="2000" spc="-5">
                          <a:effectLst/>
                        </a:rPr>
                        <a:t> EUR</a:t>
                      </a:r>
                      <a:r>
                        <a:rPr lang="en-US" sz="2000">
                          <a:effectLst/>
                        </a:rPr>
                        <a:t> /</a:t>
                      </a:r>
                      <a:r>
                        <a:rPr lang="en-US" sz="2000" spc="-5">
                          <a:effectLst/>
                        </a:rPr>
                        <a:t> den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Dánsko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Lucembursko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spc="-5">
                          <a:effectLst/>
                        </a:rPr>
                        <a:t>Velká</a:t>
                      </a:r>
                      <a:r>
                        <a:rPr lang="en-US" sz="800">
                          <a:effectLst/>
                        </a:rPr>
                        <a:t> Británie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Island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Švédsko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Irsko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Finsko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1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Lichtenštejnsko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648"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 marL="218440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 err="1">
                          <a:effectLst/>
                        </a:rPr>
                        <a:t>Skupina</a:t>
                      </a:r>
                      <a:r>
                        <a:rPr lang="en-US" sz="2000" dirty="0">
                          <a:effectLst/>
                        </a:rPr>
                        <a:t> 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28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Nizozemsko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 marL="480695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119</a:t>
                      </a:r>
                      <a:r>
                        <a:rPr lang="en-US" sz="2000" spc="-5" dirty="0">
                          <a:effectLst/>
                        </a:rPr>
                        <a:t> EUR</a:t>
                      </a:r>
                      <a:r>
                        <a:rPr lang="en-US" sz="2000" dirty="0">
                          <a:effectLst/>
                        </a:rPr>
                        <a:t> /</a:t>
                      </a:r>
                      <a:r>
                        <a:rPr lang="en-US" sz="2000" spc="-5" dirty="0">
                          <a:effectLst/>
                        </a:rPr>
                        <a:t> den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cs-CZ" sz="2000">
                        <a:effectLst/>
                      </a:endParaRPr>
                    </a:p>
                    <a:p>
                      <a:pPr marL="422275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83,30</a:t>
                      </a:r>
                      <a:r>
                        <a:rPr lang="en-US" sz="2000" spc="-5">
                          <a:effectLst/>
                        </a:rPr>
                        <a:t> EUR</a:t>
                      </a:r>
                      <a:r>
                        <a:rPr lang="en-US" sz="2000">
                          <a:effectLst/>
                        </a:rPr>
                        <a:t> /</a:t>
                      </a:r>
                      <a:r>
                        <a:rPr lang="en-US" sz="2000" spc="-5">
                          <a:effectLst/>
                        </a:rPr>
                        <a:t> den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Rakousko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Belgie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Francie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Německo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Itálie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Španělsko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Kypr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Řecko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Malta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212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effectLst/>
                        </a:rPr>
                        <a:t>Portugalsko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648">
                <a:tc row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 marL="218440">
                        <a:spcAft>
                          <a:spcPts val="0"/>
                        </a:spcAft>
                      </a:pPr>
                      <a:r>
                        <a:rPr lang="en-US" sz="2000" spc="-5" dirty="0" err="1">
                          <a:effectLst/>
                        </a:rPr>
                        <a:t>Skupina</a:t>
                      </a:r>
                      <a:r>
                        <a:rPr lang="en-US" sz="2000" dirty="0">
                          <a:effectLst/>
                        </a:rPr>
                        <a:t> 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28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Slovinsko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row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 marL="480695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102</a:t>
                      </a:r>
                      <a:r>
                        <a:rPr lang="en-US" sz="2000" spc="-5" dirty="0">
                          <a:effectLst/>
                        </a:rPr>
                        <a:t> EUR</a:t>
                      </a:r>
                      <a:r>
                        <a:rPr lang="en-US" sz="2000" dirty="0">
                          <a:effectLst/>
                        </a:rPr>
                        <a:t> /</a:t>
                      </a:r>
                      <a:r>
                        <a:rPr lang="en-US" sz="2000" spc="-5" dirty="0">
                          <a:effectLst/>
                        </a:rPr>
                        <a:t> den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row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</a:endParaRPr>
                    </a:p>
                    <a:p>
                      <a:pPr marL="422275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71,40</a:t>
                      </a:r>
                      <a:r>
                        <a:rPr lang="en-US" sz="2000" spc="-5" dirty="0">
                          <a:effectLst/>
                        </a:rPr>
                        <a:t> EUR</a:t>
                      </a:r>
                      <a:r>
                        <a:rPr lang="en-US" sz="2000" dirty="0">
                          <a:effectLst/>
                        </a:rPr>
                        <a:t> /</a:t>
                      </a:r>
                      <a:r>
                        <a:rPr lang="en-US" sz="2000" spc="-5" dirty="0">
                          <a:effectLst/>
                        </a:rPr>
                        <a:t> den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Estonsko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Lotyšsko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effectLst/>
                        </a:rPr>
                        <a:t>Chorvatsko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Slovensko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effectLst/>
                        </a:rPr>
                        <a:t>Česká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spc="-5" dirty="0" err="1">
                          <a:effectLst/>
                        </a:rPr>
                        <a:t>republika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Litva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effectLst/>
                        </a:rPr>
                        <a:t>Turecko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Maďarsko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effectLst/>
                        </a:rPr>
                        <a:t>Polsko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Rumunsko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Bulharsko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546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Severní</a:t>
                      </a:r>
                      <a:r>
                        <a:rPr lang="en-US" sz="800" spc="-1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Makedonie</a:t>
                      </a:r>
                      <a:endParaRPr lang="cs-CZ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3333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31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Srbsko</a:t>
                      </a:r>
                      <a:endParaRPr lang="cs-CZ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</a:tbl>
          </a:graphicData>
        </a:graphic>
      </p:graphicFrame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183399F-6E14-D044-B365-9DC78AC762EB}"/>
              </a:ext>
            </a:extLst>
          </p:cNvPr>
          <p:cNvSpPr txBox="1">
            <a:spLocks/>
          </p:cNvSpPr>
          <p:nvPr/>
        </p:nvSpPr>
        <p:spPr>
          <a:xfrm>
            <a:off x="838200" y="2346960"/>
            <a:ext cx="539288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26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32238-59DD-B54B-AF4A-B018F283B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815" y="131322"/>
            <a:ext cx="10315575" cy="1028700"/>
          </a:xfrm>
        </p:spPr>
        <p:txBody>
          <a:bodyPr>
            <a:normAutofit/>
          </a:bodyPr>
          <a:lstStyle/>
          <a:p>
            <a:r>
              <a:rPr lang="cs-CZ" dirty="0"/>
              <a:t>Erasmus +, výhled do budoucnosti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81381-391E-1941-B759-1CD7D4DC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05" y="1353787"/>
            <a:ext cx="11875324" cy="5504213"/>
          </a:xfrm>
        </p:spPr>
        <p:txBody>
          <a:bodyPr>
            <a:normAutofit/>
          </a:bodyPr>
          <a:lstStyle/>
          <a:p>
            <a:r>
              <a:rPr lang="cs-CZ" sz="4000" b="1" dirty="0"/>
              <a:t>Podpora mobility učitelů </a:t>
            </a:r>
          </a:p>
          <a:p>
            <a:pPr lvl="1"/>
            <a:r>
              <a:rPr lang="cs-CZ" sz="4000" dirty="0"/>
              <a:t>Oběma směry:  k nám a od nás</a:t>
            </a:r>
          </a:p>
          <a:p>
            <a:pPr lvl="1"/>
            <a:r>
              <a:rPr lang="cs-CZ" sz="4000" dirty="0"/>
              <a:t>Princip: vysílající platí</a:t>
            </a:r>
          </a:p>
          <a:p>
            <a:pPr lvl="1"/>
            <a:r>
              <a:rPr lang="cs-CZ" sz="4000" dirty="0"/>
              <a:t>Podpořit lze i soukromý subjekt k nám!</a:t>
            </a:r>
          </a:p>
          <a:p>
            <a:pPr lvl="2"/>
            <a:r>
              <a:rPr lang="cs-CZ" sz="3800" dirty="0"/>
              <a:t>(stáž z podniku)</a:t>
            </a:r>
          </a:p>
          <a:p>
            <a:pPr lvl="1"/>
            <a:endParaRPr lang="cs-CZ" sz="4000" dirty="0"/>
          </a:p>
          <a:p>
            <a:r>
              <a:rPr lang="cs-CZ" sz="4000" dirty="0"/>
              <a:t>Mimořádná podpora jaro 2021 – 10% nákladů</a:t>
            </a:r>
          </a:p>
          <a:p>
            <a:r>
              <a:rPr lang="cs-CZ" sz="4000" dirty="0" err="1"/>
              <a:t>Blended</a:t>
            </a:r>
            <a:r>
              <a:rPr lang="cs-CZ" sz="4000" dirty="0"/>
              <a:t> </a:t>
            </a:r>
            <a:r>
              <a:rPr lang="cs-CZ" sz="4000" dirty="0" err="1"/>
              <a:t>Intensive</a:t>
            </a:r>
            <a:r>
              <a:rPr lang="cs-CZ" sz="4000" dirty="0"/>
              <a:t> </a:t>
            </a:r>
            <a:r>
              <a:rPr lang="cs-CZ" sz="4000" dirty="0" err="1"/>
              <a:t>Programmes</a:t>
            </a:r>
            <a:r>
              <a:rPr lang="cs-CZ" sz="4000" dirty="0"/>
              <a:t> - BIP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183399F-6E14-D044-B365-9DC78AC762EB}"/>
              </a:ext>
            </a:extLst>
          </p:cNvPr>
          <p:cNvSpPr txBox="1">
            <a:spLocks/>
          </p:cNvSpPr>
          <p:nvPr/>
        </p:nvSpPr>
        <p:spPr>
          <a:xfrm>
            <a:off x="838200" y="2346960"/>
            <a:ext cx="539288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214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32238-59DD-B54B-AF4A-B018F283B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365" y="102543"/>
            <a:ext cx="10315575" cy="1028700"/>
          </a:xfrm>
        </p:spPr>
        <p:txBody>
          <a:bodyPr>
            <a:normAutofit/>
          </a:bodyPr>
          <a:lstStyle/>
          <a:p>
            <a:r>
              <a:rPr lang="cs-CZ" dirty="0"/>
              <a:t>Erasmus +, výhled do budoucnosti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381381-391E-1941-B759-1CD7D4DC1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6" y="1361123"/>
            <a:ext cx="11082755" cy="1014412"/>
          </a:xfrm>
        </p:spPr>
        <p:txBody>
          <a:bodyPr>
            <a:normAutofit fontScale="92500" lnSpcReduction="10000"/>
          </a:bodyPr>
          <a:lstStyle/>
          <a:p>
            <a:r>
              <a:rPr lang="cs-CZ" sz="4000" dirty="0" err="1"/>
              <a:t>Blended</a:t>
            </a:r>
            <a:r>
              <a:rPr lang="cs-CZ" sz="4000" dirty="0"/>
              <a:t> </a:t>
            </a:r>
            <a:r>
              <a:rPr lang="cs-CZ" sz="4000" dirty="0" err="1"/>
              <a:t>Intensive</a:t>
            </a:r>
            <a:r>
              <a:rPr lang="cs-CZ" sz="4000" dirty="0"/>
              <a:t> </a:t>
            </a:r>
            <a:r>
              <a:rPr lang="cs-CZ" sz="4000" dirty="0" err="1"/>
              <a:t>Programmes</a:t>
            </a:r>
            <a:r>
              <a:rPr lang="cs-CZ" sz="4000" dirty="0"/>
              <a:t> – BIP, 400Euro/ účastník, 3 pracoviště , každé v jiné zemi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183399F-6E14-D044-B365-9DC78AC762EB}"/>
              </a:ext>
            </a:extLst>
          </p:cNvPr>
          <p:cNvSpPr txBox="1">
            <a:spLocks/>
          </p:cNvSpPr>
          <p:nvPr/>
        </p:nvSpPr>
        <p:spPr>
          <a:xfrm>
            <a:off x="838200" y="2346960"/>
            <a:ext cx="5392882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87" y="2375535"/>
            <a:ext cx="7663036" cy="448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1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0BC90-4A62-5C4D-9EAF-637D12874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223" y="764373"/>
            <a:ext cx="10527406" cy="1293028"/>
          </a:xfrm>
        </p:spPr>
        <p:txBody>
          <a:bodyPr/>
          <a:lstStyle/>
          <a:p>
            <a:r>
              <a:rPr lang="cs-CZ" b="1" i="1" dirty="0"/>
              <a:t>Zahraniční a výměnné stáže a pobyty</a:t>
            </a:r>
            <a:endParaRPr lang="cs-CZ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B0C51-FC6E-AC48-85C1-6501FCFDA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sz="2800" dirty="0"/>
              <a:t>LF UK: nejširší možnosti zahraničních pobytů a stáží</a:t>
            </a:r>
          </a:p>
          <a:p>
            <a:pPr marL="514350" indent="-514350">
              <a:buAutoNum type="arabicPeriod"/>
            </a:pPr>
            <a:endParaRPr lang="cs-CZ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cs-CZ" sz="3200" dirty="0"/>
              <a:t>Erasmus+ (2014-2021) vznikl sloučením sedmi programů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cs-CZ" sz="3200" dirty="0"/>
              <a:t>Vzdělávací mobilita, strategická partnerství, podpora reforem vzdělávací politiky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cs-CZ" sz="3200" dirty="0"/>
              <a:t>Studijní pobyty min. délka 3 měsíce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cs-CZ" sz="3200" dirty="0"/>
              <a:t>Praktické stáže min. délka 2 měsíce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cs-CZ" sz="3200" dirty="0"/>
              <a:t>Možné opakované výjezdy do 24 měsíců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cs-CZ" sz="2600" dirty="0"/>
          </a:p>
          <a:p>
            <a:pPr marL="0" indent="0">
              <a:buNone/>
            </a:pP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78419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8BA88-CFC6-404E-A863-2F7B44B7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962" y="2464586"/>
            <a:ext cx="8610600" cy="1293028"/>
          </a:xfrm>
        </p:spPr>
        <p:txBody>
          <a:bodyPr/>
          <a:lstStyle/>
          <a:p>
            <a:r>
              <a:rPr lang="cs-CZ" dirty="0"/>
              <a:t>Děkuji Vám za pozornost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EE9D1C-6E23-1B44-A111-B3A1D3BD2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226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351E4-1FF2-CD40-B57D-9937B199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1" y="110676"/>
            <a:ext cx="12067503" cy="1057275"/>
          </a:xfrm>
        </p:spPr>
        <p:txBody>
          <a:bodyPr>
            <a:normAutofit/>
          </a:bodyPr>
          <a:lstStyle/>
          <a:p>
            <a:r>
              <a:rPr lang="cs-CZ" b="1" dirty="0"/>
              <a:t> </a:t>
            </a:r>
            <a:r>
              <a:rPr lang="cs-CZ" sz="3800" b="1" dirty="0"/>
              <a:t>zahraniční stáže studentů 1. LF UK v roce 2020</a:t>
            </a:r>
            <a:endParaRPr lang="cs-CZ" sz="3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FB0A1A-A55B-F549-B61E-28ABF705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5863"/>
            <a:ext cx="11049000" cy="5032823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43523"/>
              </p:ext>
            </p:extLst>
          </p:nvPr>
        </p:nvGraphicFramePr>
        <p:xfrm>
          <a:off x="780099" y="1508537"/>
          <a:ext cx="10601324" cy="4937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3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3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4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aseline="0" dirty="0">
                          <a:effectLst/>
                        </a:rPr>
                        <a:t>program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aseline="0" dirty="0">
                          <a:effectLst/>
                        </a:rPr>
                        <a:t> </a:t>
                      </a:r>
                      <a:endParaRPr lang="cs-CZ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aseline="0" dirty="0">
                          <a:effectLst/>
                        </a:rPr>
                        <a:t>počet vyjíždějících</a:t>
                      </a:r>
                      <a:endParaRPr lang="cs-CZ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 anchor="ctr" anchorCtr="1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aseline="0" dirty="0">
                          <a:effectLst/>
                        </a:rPr>
                        <a:t>počet přijíždějících</a:t>
                      </a:r>
                      <a:endParaRPr lang="cs-CZ" sz="18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 anchor="ctr" anchorCtr="1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Erasmus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 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</a:rPr>
                        <a:t>43</a:t>
                      </a:r>
                      <a:endParaRPr lang="cs-CZ" sz="18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>
                          <a:effectLst/>
                        </a:rPr>
                        <a:t>93</a:t>
                      </a:r>
                      <a:endParaRPr lang="cs-CZ" sz="1800" b="1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IFMSA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 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cs-CZ" sz="18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>
                          <a:effectLst/>
                        </a:rPr>
                        <a:t>9</a:t>
                      </a:r>
                      <a:endParaRPr lang="cs-CZ" sz="1800" b="1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Fond Mobility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 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cs-CZ" sz="18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>
                          <a:effectLst/>
                        </a:rPr>
                        <a:t>0</a:t>
                      </a:r>
                      <a:endParaRPr lang="cs-CZ" sz="1800" b="1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POINT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 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cs-CZ" sz="18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0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CEEPUS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 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cs-CZ" sz="18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1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Meziuniverzitní dohody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 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cs-CZ" sz="18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0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Fakultní dohody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 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cs-CZ" sz="18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0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Izrael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 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12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effectLst/>
                        </a:rPr>
                        <a:t>0</a:t>
                      </a:r>
                      <a:endParaRPr lang="cs-CZ" sz="18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908" marR="4790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84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351E4-1FF2-CD40-B57D-9937B199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67503" cy="1514475"/>
          </a:xfrm>
        </p:spPr>
        <p:txBody>
          <a:bodyPr>
            <a:normAutofit/>
          </a:bodyPr>
          <a:lstStyle/>
          <a:p>
            <a:r>
              <a:rPr lang="cs-CZ" b="1" dirty="0"/>
              <a:t> </a:t>
            </a:r>
            <a:r>
              <a:rPr lang="cs-CZ" sz="3600" b="1" dirty="0"/>
              <a:t>Program ERASMUS na 1. LF UK</a:t>
            </a:r>
            <a:endParaRPr lang="cs-CZ" sz="3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FB0A1A-A55B-F549-B61E-28ABF705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51" y="1086894"/>
            <a:ext cx="11404076" cy="5032823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066905"/>
              </p:ext>
            </p:extLst>
          </p:nvPr>
        </p:nvGraphicFramePr>
        <p:xfrm>
          <a:off x="771524" y="1200150"/>
          <a:ext cx="10144125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514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C0C96-72AE-469E-8B1F-A5037F7A1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481" y="313111"/>
            <a:ext cx="8610600" cy="1040676"/>
          </a:xfrm>
        </p:spPr>
        <p:txBody>
          <a:bodyPr/>
          <a:lstStyle/>
          <a:p>
            <a:r>
              <a:rPr lang="cs-CZ" dirty="0"/>
              <a:t>Erasmus, k čemu je dobrý?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8377B7-845C-4D86-9549-81A1DB3F6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2" y="1092531"/>
            <a:ext cx="11233068" cy="5765470"/>
          </a:xfrm>
        </p:spPr>
        <p:txBody>
          <a:bodyPr/>
          <a:lstStyle/>
          <a:p>
            <a:r>
              <a:rPr lang="cs-CZ" dirty="0"/>
              <a:t>Výlet za peníze daňových poplatníků?</a:t>
            </a:r>
          </a:p>
          <a:p>
            <a:r>
              <a:rPr lang="cs-CZ" dirty="0"/>
              <a:t>studium, cestování, společenské kontakty</a:t>
            </a:r>
          </a:p>
          <a:p>
            <a:r>
              <a:rPr lang="cs-CZ" b="1" dirty="0"/>
              <a:t>Příklad: zkušenost z Francie, všeobecné lékařství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Od konce 3. ročníku je student zaměstnancem nemocnice</a:t>
            </a:r>
          </a:p>
          <a:p>
            <a:pPr lvl="1"/>
            <a:r>
              <a:rPr lang="cs-CZ" dirty="0"/>
              <a:t>Má jen 5 týdnů dovolené/ročně.  Lze žádat max. 2 týdny   najednou přednostu kliniky, kde stážuje</a:t>
            </a:r>
          </a:p>
          <a:p>
            <a:pPr lvl="1"/>
            <a:r>
              <a:rPr lang="cs-CZ" b="1" dirty="0"/>
              <a:t>Pracuje jako lékař absolvent u nás</a:t>
            </a:r>
          </a:p>
          <a:p>
            <a:pPr lvl="2"/>
            <a:r>
              <a:rPr lang="cs-CZ" sz="2000" dirty="0"/>
              <a:t>Má přidělené pokoje, dělá vizitu, odebírá krev, šije a převazuje rány, objednává vyšetření</a:t>
            </a:r>
          </a:p>
          <a:p>
            <a:pPr lvl="1"/>
            <a:r>
              <a:rPr lang="cs-CZ" dirty="0"/>
              <a:t>Dopoledne cca do </a:t>
            </a:r>
            <a:r>
              <a:rPr lang="cs-CZ" b="1" dirty="0"/>
              <a:t>8:00-12:00 práce na odděleních</a:t>
            </a:r>
            <a:r>
              <a:rPr lang="cs-CZ" dirty="0"/>
              <a:t>: oční 2 týdny, 2 týdny ORL, chirurgie 3 měsíce, interna 3 měsíce, </a:t>
            </a:r>
            <a:r>
              <a:rPr lang="cs-CZ" b="1" dirty="0"/>
              <a:t>stážuje takto všechny klinické obory </a:t>
            </a:r>
          </a:p>
          <a:p>
            <a:pPr lvl="1"/>
            <a:r>
              <a:rPr lang="cs-CZ" dirty="0"/>
              <a:t>Od </a:t>
            </a:r>
            <a:r>
              <a:rPr lang="cs-CZ" b="1" dirty="0"/>
              <a:t>13:00-17:00 teoretická výuka</a:t>
            </a:r>
          </a:p>
          <a:p>
            <a:pPr lvl="1"/>
            <a:r>
              <a:rPr lang="cs-CZ" dirty="0"/>
              <a:t>Např urgentní medicína: 6 týdnů? i) 2 týdny ARO, </a:t>
            </a:r>
            <a:r>
              <a:rPr lang="cs-CZ" dirty="0" err="1"/>
              <a:t>ii</a:t>
            </a:r>
            <a:r>
              <a:rPr lang="cs-CZ" dirty="0"/>
              <a:t>) 2 týdny RZS, </a:t>
            </a:r>
            <a:r>
              <a:rPr lang="cs-CZ" dirty="0" err="1"/>
              <a:t>iii</a:t>
            </a:r>
            <a:r>
              <a:rPr lang="cs-CZ" dirty="0"/>
              <a:t>) 2 týdny urgentní příjem: ošetřuje veškeré rány bez porušení šlach, kostí, orgánů….</a:t>
            </a:r>
            <a:r>
              <a:rPr lang="cs-CZ" b="1" dirty="0"/>
              <a:t>A to včetně nočních povinných služeb!</a:t>
            </a:r>
          </a:p>
          <a:p>
            <a:pPr lvl="1"/>
            <a:r>
              <a:rPr lang="cs-CZ" b="1" dirty="0"/>
              <a:t>Ve Francii to jde, proč by to nemělo jít u nás?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13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2A87-C092-534A-96A1-484C838A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237" y="117859"/>
            <a:ext cx="7991476" cy="1293028"/>
          </a:xfrm>
        </p:spPr>
        <p:txBody>
          <a:bodyPr/>
          <a:lstStyle/>
          <a:p>
            <a:r>
              <a:rPr lang="cs-CZ" dirty="0"/>
              <a:t>Další studijní programy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76973-07E7-FB4D-90F1-788DF3AE5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2314575"/>
            <a:ext cx="11834812" cy="4329112"/>
          </a:xfrm>
        </p:spPr>
        <p:txBody>
          <a:bodyPr>
            <a:normAutofit/>
          </a:bodyPr>
          <a:lstStyle/>
          <a:p>
            <a:r>
              <a:rPr lang="cs-CZ" sz="2800" b="1" dirty="0">
                <a:hlinkClick r:id="rId2"/>
              </a:rPr>
              <a:t>Program </a:t>
            </a:r>
            <a:r>
              <a:rPr lang="cs-CZ" sz="2800" b="1" dirty="0" err="1">
                <a:hlinkClick r:id="rId2"/>
              </a:rPr>
              <a:t>freemover</a:t>
            </a:r>
            <a:endParaRPr lang="cs-CZ" sz="2800" b="1" dirty="0"/>
          </a:p>
          <a:p>
            <a:endParaRPr lang="cs-CZ" sz="2800" b="1" dirty="0"/>
          </a:p>
          <a:p>
            <a:r>
              <a:rPr lang="cs-CZ" sz="2800" dirty="0"/>
              <a:t>Určený studentům, kteří si sami domluví studijní nebo výzkumný pobyt na zahraniční univerzitě mimo jakýkoliv výměnný </a:t>
            </a:r>
            <a:r>
              <a:rPr lang="cs-CZ" sz="2800" b="1" dirty="0"/>
              <a:t>program</a:t>
            </a:r>
          </a:p>
          <a:p>
            <a:endParaRPr lang="cs-CZ" sz="2800" b="1" dirty="0"/>
          </a:p>
          <a:p>
            <a:pPr lvl="1"/>
            <a:r>
              <a:rPr lang="cs-CZ" sz="2400" dirty="0"/>
              <a:t>2020 </a:t>
            </a:r>
            <a:r>
              <a:rPr lang="cs-CZ" sz="2400" b="1" dirty="0"/>
              <a:t>ukončil jeden student z 1. LF svá doktorská studia na univerzitě v Tokiu.</a:t>
            </a:r>
            <a:endParaRPr lang="cs-CZ" sz="26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6946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2A87-C092-534A-96A1-484C838A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237" y="117859"/>
            <a:ext cx="7991476" cy="1293028"/>
          </a:xfrm>
        </p:spPr>
        <p:txBody>
          <a:bodyPr/>
          <a:lstStyle/>
          <a:p>
            <a:r>
              <a:rPr lang="cs-CZ" dirty="0"/>
              <a:t>Další studijní programy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76973-07E7-FB4D-90F1-788DF3AE5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935678"/>
            <a:ext cx="11834812" cy="4708009"/>
          </a:xfrm>
        </p:spPr>
        <p:txBody>
          <a:bodyPr>
            <a:normAutofit/>
          </a:bodyPr>
          <a:lstStyle/>
          <a:p>
            <a:r>
              <a:rPr lang="cs-CZ" sz="2800" b="1" dirty="0">
                <a:hlinkClick r:id="rId2"/>
              </a:rPr>
              <a:t>Program IFMSA</a:t>
            </a:r>
            <a:endParaRPr lang="cs-CZ" sz="2800" b="1" dirty="0"/>
          </a:p>
          <a:p>
            <a:endParaRPr lang="cs-CZ" sz="2800" b="1" dirty="0"/>
          </a:p>
          <a:p>
            <a:r>
              <a:rPr lang="cs-CZ" sz="2800" dirty="0"/>
              <a:t>Mezinárodní nevládní organizací IFMSA. </a:t>
            </a:r>
          </a:p>
          <a:p>
            <a:r>
              <a:rPr lang="cs-CZ" sz="2800" dirty="0"/>
              <a:t>Narovnává podmínky</a:t>
            </a:r>
          </a:p>
          <a:p>
            <a:r>
              <a:rPr lang="cs-CZ" sz="2800" dirty="0"/>
              <a:t>Na pracoviště 1. LF bylo přijato na jednoměsíční stáž celkem </a:t>
            </a:r>
            <a:r>
              <a:rPr lang="cs-CZ" sz="2800" b="1" dirty="0"/>
              <a:t>9 studentů a do zahraničí vyjeli 3 studenti. </a:t>
            </a:r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4350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2A87-C092-534A-96A1-484C838A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237" y="117859"/>
            <a:ext cx="7991476" cy="1293028"/>
          </a:xfrm>
        </p:spPr>
        <p:txBody>
          <a:bodyPr/>
          <a:lstStyle/>
          <a:p>
            <a:r>
              <a:rPr lang="cs-CZ" dirty="0"/>
              <a:t>Další studijní programy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76973-07E7-FB4D-90F1-788DF3AE5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410886"/>
            <a:ext cx="11834812" cy="5232801"/>
          </a:xfrm>
        </p:spPr>
        <p:txBody>
          <a:bodyPr>
            <a:normAutofit/>
          </a:bodyPr>
          <a:lstStyle/>
          <a:p>
            <a:r>
              <a:rPr lang="cs-CZ" sz="2800" b="1" dirty="0">
                <a:hlinkClick r:id="rId2"/>
              </a:rPr>
              <a:t>Program mobility Univerzity Karlovy</a:t>
            </a:r>
            <a:endParaRPr lang="cs-CZ" sz="2800" b="1" dirty="0"/>
          </a:p>
          <a:p>
            <a:r>
              <a:rPr lang="cs-CZ" sz="2800" dirty="0"/>
              <a:t>studium na zahraniční univerzitě v délce jeden až dva semestry</a:t>
            </a:r>
          </a:p>
          <a:p>
            <a:r>
              <a:rPr lang="cs-CZ" sz="2800" b="1" dirty="0"/>
              <a:t>pobyty zahraničních vysokoškolských nebo vědeckých pracovníků na univerzitě</a:t>
            </a:r>
          </a:p>
          <a:p>
            <a:r>
              <a:rPr lang="cs-CZ" sz="2800" dirty="0"/>
              <a:t>studium zahraničních studentů na UK, </a:t>
            </a:r>
            <a:r>
              <a:rPr lang="cs-CZ" sz="2800" b="1" dirty="0"/>
              <a:t>krátkodobé vědecké a výzkumné pobyty v zahraničí</a:t>
            </a:r>
          </a:p>
          <a:p>
            <a:r>
              <a:rPr lang="cs-CZ" sz="2800" dirty="0"/>
              <a:t>Nárok na podporu z FM má: student prezenční formy studia</a:t>
            </a:r>
          </a:p>
          <a:p>
            <a:r>
              <a:rPr lang="cs-CZ" sz="2800" b="1" dirty="0"/>
              <a:t>akademický pracovník s úvazkem 0.5+</a:t>
            </a:r>
          </a:p>
          <a:p>
            <a:r>
              <a:rPr lang="cs-CZ" sz="2800" dirty="0"/>
              <a:t>fakulta pro účely úhrady</a:t>
            </a:r>
          </a:p>
          <a:p>
            <a:pPr lvl="1"/>
            <a:r>
              <a:rPr lang="cs-CZ" sz="2800" dirty="0"/>
              <a:t>V roce 2020  </a:t>
            </a:r>
            <a:r>
              <a:rPr lang="cs-CZ" sz="2800" b="1" dirty="0"/>
              <a:t>5 studentů a 1 akademik</a:t>
            </a:r>
            <a:r>
              <a:rPr lang="cs-CZ" sz="2800" dirty="0"/>
              <a:t>. </a:t>
            </a: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94190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52A87-C092-534A-96A1-484C838A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237" y="117859"/>
            <a:ext cx="7991476" cy="1293028"/>
          </a:xfrm>
        </p:spPr>
        <p:txBody>
          <a:bodyPr/>
          <a:lstStyle/>
          <a:p>
            <a:r>
              <a:rPr lang="cs-CZ" dirty="0"/>
              <a:t>Další studijní programy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76973-07E7-FB4D-90F1-788DF3AE5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828800"/>
            <a:ext cx="11834812" cy="4657725"/>
          </a:xfrm>
        </p:spPr>
        <p:txBody>
          <a:bodyPr>
            <a:normAutofit/>
          </a:bodyPr>
          <a:lstStyle/>
          <a:p>
            <a:r>
              <a:rPr lang="cs-CZ" sz="2800" b="1" dirty="0"/>
              <a:t>P</a:t>
            </a:r>
            <a:r>
              <a:rPr lang="cs-CZ" sz="2400" b="1" dirty="0"/>
              <a:t>rogram</a:t>
            </a:r>
            <a:r>
              <a:rPr lang="cs-CZ" sz="2400" dirty="0"/>
              <a:t> podpora internacionalizace (</a:t>
            </a:r>
            <a:r>
              <a:rPr lang="cs-CZ" sz="2400" b="1" dirty="0">
                <a:hlinkClick r:id="rId2"/>
              </a:rPr>
              <a:t>POINT</a:t>
            </a:r>
            <a:r>
              <a:rPr lang="cs-CZ" sz="2400" dirty="0"/>
              <a:t>) na Univerzitě Karlově </a:t>
            </a:r>
          </a:p>
          <a:p>
            <a:r>
              <a:rPr lang="cs-CZ" sz="2400" dirty="0"/>
              <a:t>financování aktivit ke zvýšení úrovně internacionalizace univerzity. </a:t>
            </a:r>
          </a:p>
          <a:p>
            <a:endParaRPr lang="cs-CZ" sz="2400" dirty="0"/>
          </a:p>
          <a:p>
            <a:r>
              <a:rPr lang="cs-CZ" sz="2400" dirty="0"/>
              <a:t>Studenti mají možnost získat podporu na: účast či výjezd na letní školy</a:t>
            </a:r>
          </a:p>
          <a:p>
            <a:endParaRPr lang="cs-CZ" sz="2400" dirty="0"/>
          </a:p>
          <a:p>
            <a:pPr lvl="1"/>
            <a:r>
              <a:rPr lang="cs-CZ" sz="2400" dirty="0"/>
              <a:t>V rámci programu podpora internacionalizace vyjela </a:t>
            </a:r>
            <a:r>
              <a:rPr lang="cs-CZ" sz="2400" b="1" dirty="0"/>
              <a:t>1 studentka a 2 akademici</a:t>
            </a:r>
          </a:p>
          <a:p>
            <a:pPr lvl="1"/>
            <a:endParaRPr lang="cs-CZ" sz="26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12407034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sstreifen">
  <a:themeElements>
    <a:clrScheme name="Kondensstreife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Kondensstreife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sstreife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{D9DB89F7-2EB0-8C46-BCD5-9A7E93911319}tf10001079</Template>
  <TotalTime>230</TotalTime>
  <Words>1221</Words>
  <Application>Microsoft Office PowerPoint</Application>
  <PresentationFormat>Širokoúhlá obrazovka</PresentationFormat>
  <Paragraphs>270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Kondensstreifen</vt:lpstr>
      <vt:lpstr>Studijní mezinárodní programy  na 1. LF UK, průběžná zpráva</vt:lpstr>
      <vt:lpstr>Zahraniční a výměnné stáže a pobyty</vt:lpstr>
      <vt:lpstr> zahraniční stáže studentů 1. LF UK v roce 2020</vt:lpstr>
      <vt:lpstr> Program ERASMUS na 1. LF UK</vt:lpstr>
      <vt:lpstr>Erasmus, k čemu je dobrý?</vt:lpstr>
      <vt:lpstr>Další studijní programy</vt:lpstr>
      <vt:lpstr>Další studijní programy</vt:lpstr>
      <vt:lpstr>Další studijní programy</vt:lpstr>
      <vt:lpstr>Další studijní programy</vt:lpstr>
      <vt:lpstr>ERASMUS+</vt:lpstr>
      <vt:lpstr>Další studijní programy</vt:lpstr>
      <vt:lpstr>Erasmus +</vt:lpstr>
      <vt:lpstr>Erasmus +, Mobilita učitelů</vt:lpstr>
      <vt:lpstr>Erasmus +, Mobilita učitelů</vt:lpstr>
      <vt:lpstr>Erasmus +, Mobilita učitelů</vt:lpstr>
      <vt:lpstr>Erasmus +, Mobilita učitelů</vt:lpstr>
      <vt:lpstr>Prezentace aplikace PowerPoint</vt:lpstr>
      <vt:lpstr>Erasmus +, výhled do budoucnosti</vt:lpstr>
      <vt:lpstr>Erasmus +, výhled do budoucnosti</vt:lpstr>
      <vt:lpstr>Děkuji Vám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 Prescriptions in inpatient abscess patients</dc:title>
  <dc:creator>Anna Plum</dc:creator>
  <cp:lastModifiedBy>Klíma Karel, MUDr. MUDr.</cp:lastModifiedBy>
  <cp:revision>37</cp:revision>
  <dcterms:created xsi:type="dcterms:W3CDTF">2019-10-21T10:59:53Z</dcterms:created>
  <dcterms:modified xsi:type="dcterms:W3CDTF">2021-05-07T08:30:59Z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etDate">
    <vt:lpwstr>2021-05-07T07:12:21Z</vt:lpwstr>
  </property>
  <property fmtid="{D5CDD505-2E9C-101B-9397-08002B2CF9AE}" pid="4" name="MSIP_Label_2063cd7f-2d21-486a-9f29-9c1683fdd175_Method">
    <vt:lpwstr>Standard</vt:lpwstr>
  </property>
  <property fmtid="{D5CDD505-2E9C-101B-9397-08002B2CF9AE}" pid="5" name="MSIP_Label_2063cd7f-2d21-486a-9f29-9c1683fdd175_Name">
    <vt:lpwstr>2063cd7f-2d21-486a-9f29-9c1683fdd175</vt:lpwstr>
  </property>
  <property fmtid="{D5CDD505-2E9C-101B-9397-08002B2CF9AE}" pid="6" name="MSIP_Label_2063cd7f-2d21-486a-9f29-9c1683fdd175_SiteId">
    <vt:lpwstr>0f277086-d4e0-4971-bc1a-bbc5df0eb246</vt:lpwstr>
  </property>
  <property fmtid="{D5CDD505-2E9C-101B-9397-08002B2CF9AE}" pid="7" name="MSIP_Label_2063cd7f-2d21-486a-9f29-9c1683fdd175_ActionId">
    <vt:lpwstr>67bc26cd-21e2-46a8-8d8b-39c27d2fe741</vt:lpwstr>
  </property>
  <property fmtid="{D5CDD505-2E9C-101B-9397-08002B2CF9AE}" pid="8" name="MSIP_Label_2063cd7f-2d21-486a-9f29-9c1683fdd175_ContentBits">
    <vt:lpwstr>0</vt:lpwstr>
  </property>
</Properties>
</file>