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90" r:id="rId4"/>
    <p:sldId id="277" r:id="rId5"/>
    <p:sldId id="295" r:id="rId6"/>
    <p:sldId id="307" r:id="rId7"/>
    <p:sldId id="308" r:id="rId8"/>
    <p:sldId id="276" r:id="rId9"/>
    <p:sldId id="278" r:id="rId10"/>
    <p:sldId id="264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8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6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F0E-8008-46A8-B88C-B0F93430662C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3CC-5664-4865-A1C6-84931C1E7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5426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F0E-8008-46A8-B88C-B0F93430662C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3CC-5664-4865-A1C6-84931C1E7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089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F0E-8008-46A8-B88C-B0F93430662C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3CC-5664-4865-A1C6-84931C1E7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068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F0E-8008-46A8-B88C-B0F93430662C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3CC-5664-4865-A1C6-84931C1E7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087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F0E-8008-46A8-B88C-B0F93430662C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3CC-5664-4865-A1C6-84931C1E7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736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F0E-8008-46A8-B88C-B0F93430662C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3CC-5664-4865-A1C6-84931C1E7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2880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F0E-8008-46A8-B88C-B0F93430662C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3CC-5664-4865-A1C6-84931C1E7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3852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F0E-8008-46A8-B88C-B0F93430662C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3CC-5664-4865-A1C6-84931C1E7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413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F0E-8008-46A8-B88C-B0F93430662C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3CC-5664-4865-A1C6-84931C1E7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3175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F0E-8008-46A8-B88C-B0F93430662C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3CC-5664-4865-A1C6-84931C1E7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190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F0E-8008-46A8-B88C-B0F93430662C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3CC-5664-4865-A1C6-84931C1E7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0589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83F0E-8008-46A8-B88C-B0F93430662C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833CC-5664-4865-A1C6-84931C1E7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937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903858"/>
            <a:ext cx="12122092" cy="2619518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Vztahy s nemocnicemi mimo VFN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/>
              <a:t>Porada přednostů 17.3. </a:t>
            </a:r>
            <a:r>
              <a:rPr lang="cs-CZ" dirty="0"/>
              <a:t>2020</a:t>
            </a:r>
          </a:p>
          <a:p>
            <a:endParaRPr lang="cs-CZ" dirty="0"/>
          </a:p>
          <a:p>
            <a:r>
              <a:rPr lang="cs-CZ" dirty="0"/>
              <a:t>Martina Vašáková</a:t>
            </a:r>
          </a:p>
          <a:p>
            <a:r>
              <a:rPr lang="cs-CZ" dirty="0"/>
              <a:t>Pneumologická klinika 1. LF UK a Thomayerovy nemocnice</a:t>
            </a:r>
          </a:p>
        </p:txBody>
      </p:sp>
      <p:pic>
        <p:nvPicPr>
          <p:cNvPr id="4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4019" y="463336"/>
            <a:ext cx="1223962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7984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798C7-6793-4620-B0AC-B608D66B5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Současné žhavé problémy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9473B4-9C07-4692-AACB-F8A21216F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Výuka v době COVID</a:t>
            </a:r>
          </a:p>
          <a:p>
            <a:pPr lvl="1"/>
            <a:r>
              <a:rPr lang="cs-CZ" b="1" dirty="0"/>
              <a:t>ochranné pomůcky </a:t>
            </a:r>
            <a:r>
              <a:rPr lang="cs-CZ" dirty="0"/>
              <a:t>pro mediky v době respiračních nákaz</a:t>
            </a:r>
          </a:p>
          <a:p>
            <a:pPr lvl="1"/>
            <a:r>
              <a:rPr lang="cs-CZ" dirty="0"/>
              <a:t>Testování mediků na COVID- AG či PCR testy</a:t>
            </a:r>
          </a:p>
          <a:p>
            <a:pPr lvl="1"/>
            <a:r>
              <a:rPr lang="cs-CZ" dirty="0"/>
              <a:t>Umožnění </a:t>
            </a:r>
            <a:r>
              <a:rPr lang="cs-CZ" b="1" dirty="0"/>
              <a:t>náhrady praktické výuky </a:t>
            </a:r>
            <a:r>
              <a:rPr lang="cs-CZ" dirty="0"/>
              <a:t>prací na klinikách v době nařízení pracovní povinnosti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Různá výuková zátěž klinik</a:t>
            </a:r>
            <a:r>
              <a:rPr lang="cs-CZ" dirty="0"/>
              <a:t> dle exkluzivity oborů na 1.LF (plastika, neurochirurgie versus onkologie)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Ne vždy ohodnocení dle </a:t>
            </a:r>
            <a:r>
              <a:rPr lang="cs-CZ" b="1" dirty="0" err="1"/>
              <a:t>pedag</a:t>
            </a:r>
            <a:r>
              <a:rPr lang="cs-CZ" b="1" dirty="0"/>
              <a:t>. výkonu</a:t>
            </a:r>
          </a:p>
          <a:p>
            <a:endParaRPr lang="cs-CZ" dirty="0"/>
          </a:p>
          <a:p>
            <a:r>
              <a:rPr lang="cs-CZ" b="1" dirty="0"/>
              <a:t>Organizační struktura klinik mimo VFN</a:t>
            </a:r>
            <a:r>
              <a:rPr lang="cs-CZ" dirty="0"/>
              <a:t>- t.č. v řešení- FNB</a:t>
            </a:r>
          </a:p>
        </p:txBody>
      </p:sp>
    </p:spTree>
    <p:extLst>
      <p:ext uri="{BB962C8B-B14F-4D97-AF65-F5344CB8AC3E}">
        <p14:creationId xmlns:p14="http://schemas.microsoft.com/office/powerpoint/2010/main" val="457575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Nemocnice s probíhající klinickou výukou 1.LF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VFN- 35 klinik a ústavů</a:t>
            </a:r>
          </a:p>
          <a:p>
            <a:r>
              <a:rPr lang="cs-CZ" dirty="0">
                <a:solidFill>
                  <a:srgbClr val="FF0000"/>
                </a:solidFill>
              </a:rPr>
              <a:t>Mimo VFN- celkem 24 klinik a ústavů</a:t>
            </a:r>
          </a:p>
          <a:p>
            <a:pPr lvl="1"/>
            <a:r>
              <a:rPr lang="cs-CZ" dirty="0"/>
              <a:t>ÚVN- 7 klinik</a:t>
            </a:r>
          </a:p>
          <a:p>
            <a:pPr lvl="1"/>
            <a:r>
              <a:rPr lang="cs-CZ" dirty="0"/>
              <a:t>Nemocnice Na Bulovce- 6 klinik</a:t>
            </a:r>
          </a:p>
          <a:p>
            <a:pPr lvl="1"/>
            <a:r>
              <a:rPr lang="cs-CZ" dirty="0"/>
              <a:t>Thomayerova nemocnice- 5 klinik</a:t>
            </a:r>
          </a:p>
          <a:p>
            <a:pPr lvl="1"/>
            <a:r>
              <a:rPr lang="cs-CZ" dirty="0"/>
              <a:t>FN Motol- 4 kliniky</a:t>
            </a:r>
          </a:p>
          <a:p>
            <a:pPr lvl="1"/>
            <a:r>
              <a:rPr lang="cs-CZ" dirty="0"/>
              <a:t>ÚHKT- 1 ústav</a:t>
            </a:r>
          </a:p>
          <a:p>
            <a:pPr lvl="1"/>
            <a:r>
              <a:rPr lang="cs-CZ" dirty="0"/>
              <a:t>Revmatologický ústav- 1 klinika</a:t>
            </a:r>
          </a:p>
        </p:txBody>
      </p:sp>
    </p:spTree>
    <p:extLst>
      <p:ext uri="{BB962C8B-B14F-4D97-AF65-F5344CB8AC3E}">
        <p14:creationId xmlns:p14="http://schemas.microsoft.com/office/powerpoint/2010/main" val="555467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A36EA6-479C-4BAF-AB6A-6C3C4E33E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10" y="0"/>
            <a:ext cx="11728579" cy="1325563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Fakultní Thomayerova nemocnice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BEA798-2519-4539-8F49-30D493783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897" y="1468073"/>
            <a:ext cx="10665903" cy="4708890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Spolupráce vesměs hodnocena jako dobrá!</a:t>
            </a:r>
          </a:p>
          <a:p>
            <a:pPr lvl="1"/>
            <a:r>
              <a:rPr lang="cs-CZ" b="1" dirty="0"/>
              <a:t>Extrémní póly</a:t>
            </a:r>
          </a:p>
          <a:p>
            <a:pPr lvl="2"/>
            <a:r>
              <a:rPr lang="cs-CZ" dirty="0"/>
              <a:t>ARK- Spolupráce velmi dobrá až výborná, požadavky, zpravidla skromné zdárně vyřešeny</a:t>
            </a:r>
          </a:p>
          <a:p>
            <a:pPr lvl="2"/>
            <a:r>
              <a:rPr lang="cs-CZ" dirty="0"/>
              <a:t>Pediatrická klinika TN- dostává méně mzdových prostředků i prostředků na vybavení pro výuku</a:t>
            </a:r>
          </a:p>
          <a:p>
            <a:pPr lvl="0"/>
            <a:r>
              <a:rPr lang="cs-CZ" b="1" dirty="0">
                <a:solidFill>
                  <a:srgbClr val="FF0000"/>
                </a:solidFill>
              </a:rPr>
              <a:t>Náměty</a:t>
            </a:r>
          </a:p>
          <a:p>
            <a:pPr lvl="0"/>
            <a:r>
              <a:rPr lang="cs-CZ" b="1" dirty="0"/>
              <a:t>Podpora vybavení místností pro výuku a podpora nákupu pomůcek v nemocnicích</a:t>
            </a:r>
          </a:p>
          <a:p>
            <a:pPr lvl="0"/>
            <a:r>
              <a:rPr lang="cs-CZ" b="1" dirty="0"/>
              <a:t>Podpora a spolupráce s IT- distanční výuka</a:t>
            </a:r>
          </a:p>
          <a:p>
            <a:pPr lvl="0"/>
            <a:r>
              <a:rPr lang="cs-CZ" b="1" dirty="0"/>
              <a:t>Srovnání mzdového limitu s limity ve VFN- dle pedagog. výkonu (ARK, pediatrická klinika)</a:t>
            </a:r>
          </a:p>
          <a:p>
            <a:pPr lvl="0"/>
            <a:r>
              <a:rPr lang="cs-CZ" b="1" dirty="0"/>
              <a:t>Věda a výzkum- spolupráce na vědeckých projektech, podíly z IP</a:t>
            </a:r>
            <a:endParaRPr lang="cs-CZ" dirty="0"/>
          </a:p>
          <a:p>
            <a:pPr lvl="0"/>
            <a:r>
              <a:rPr lang="cs-CZ" b="1" dirty="0"/>
              <a:t>Onkologická klinika- snaha o zavedení oboru PDSB </a:t>
            </a:r>
            <a:r>
              <a:rPr lang="cs-CZ" b="1" dirty="0">
                <a:solidFill>
                  <a:srgbClr val="FF0000"/>
                </a:solidFill>
              </a:rPr>
              <a:t>Experimentální onkologie </a:t>
            </a:r>
            <a:r>
              <a:rPr lang="cs-CZ" dirty="0">
                <a:solidFill>
                  <a:srgbClr val="FF0000"/>
                </a:solidFill>
              </a:rPr>
              <a:t> </a:t>
            </a:r>
          </a:p>
          <a:p>
            <a:pPr lvl="0"/>
            <a:r>
              <a:rPr lang="cs-CZ" b="1" dirty="0">
                <a:solidFill>
                  <a:srgbClr val="FF0000"/>
                </a:solidFill>
              </a:rPr>
              <a:t>Problémy</a:t>
            </a:r>
          </a:p>
          <a:p>
            <a:r>
              <a:rPr lang="cs-CZ" b="1" dirty="0"/>
              <a:t>Výuka v době COVID</a:t>
            </a:r>
            <a:r>
              <a:rPr lang="cs-CZ" dirty="0"/>
              <a:t>- </a:t>
            </a:r>
            <a:r>
              <a:rPr lang="cs-CZ" b="1" dirty="0"/>
              <a:t>ochranné pomůcky </a:t>
            </a:r>
            <a:r>
              <a:rPr lang="cs-CZ" dirty="0"/>
              <a:t>pro mediky v době respiračních nákaz</a:t>
            </a:r>
          </a:p>
          <a:p>
            <a:r>
              <a:rPr lang="cs-CZ" dirty="0"/>
              <a:t>Umožnění </a:t>
            </a:r>
            <a:r>
              <a:rPr lang="cs-CZ" b="1" dirty="0"/>
              <a:t>náhrady praktické výuky </a:t>
            </a:r>
            <a:r>
              <a:rPr lang="cs-CZ" dirty="0"/>
              <a:t>prací na klinikách</a:t>
            </a:r>
          </a:p>
          <a:p>
            <a:pPr lvl="0"/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7295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BA978C56-C251-488A-B7CB-6D4A2A855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FN Bulovka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C12C1A8-1EB7-4D61-A4DE-B0518209B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Různá zátěž klinik </a:t>
            </a:r>
            <a:r>
              <a:rPr lang="cs-CZ" dirty="0"/>
              <a:t>dle exkluzivity oborů na 1. LF (plastika versus onkologie např)</a:t>
            </a:r>
          </a:p>
          <a:p>
            <a:r>
              <a:rPr lang="cs-CZ" b="1" dirty="0">
                <a:solidFill>
                  <a:srgbClr val="FF0000"/>
                </a:solidFill>
              </a:rPr>
              <a:t>Návrhy:</a:t>
            </a:r>
          </a:p>
          <a:p>
            <a:pPr lvl="1"/>
            <a:r>
              <a:rPr lang="cs-CZ" dirty="0"/>
              <a:t>Výuka- menší skupinky studentů lepší pro chirurgické obory, více úvazků, více mzdových prostředků</a:t>
            </a:r>
          </a:p>
          <a:p>
            <a:pPr lvl="1"/>
            <a:r>
              <a:rPr lang="cs-CZ" dirty="0"/>
              <a:t>Společný výzkum, podpora </a:t>
            </a:r>
            <a:r>
              <a:rPr lang="cs-CZ" dirty="0" err="1"/>
              <a:t>VaV</a:t>
            </a:r>
            <a:endParaRPr lang="cs-CZ" dirty="0"/>
          </a:p>
          <a:p>
            <a:pPr lvl="1"/>
            <a:r>
              <a:rPr lang="cs-CZ" b="1" dirty="0"/>
              <a:t>Člen kolegia děkana přítomen na VR</a:t>
            </a:r>
          </a:p>
          <a:p>
            <a:pPr lvl="1"/>
            <a:r>
              <a:rPr lang="cs-CZ" dirty="0"/>
              <a:t>Spokojenost se spoluprací s 1. LF- někdy spíše vlažná </a:t>
            </a:r>
          </a:p>
          <a:p>
            <a:pPr lvl="1"/>
            <a:r>
              <a:rPr lang="cs-CZ" b="1" dirty="0"/>
              <a:t>Problém- vztah přednosta- primář</a:t>
            </a:r>
          </a:p>
        </p:txBody>
      </p:sp>
    </p:spTree>
    <p:extLst>
      <p:ext uri="{BB962C8B-B14F-4D97-AF65-F5344CB8AC3E}">
        <p14:creationId xmlns:p14="http://schemas.microsoft.com/office/powerpoint/2010/main" val="1325662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D4A1D-D98B-4ED6-A9B2-CEA98D91F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028" y="0"/>
            <a:ext cx="10515600" cy="1325563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ÚVN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CEEBE5C-D6D6-4787-987B-91AFA027EA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0256" y="989814"/>
            <a:ext cx="12031744" cy="573149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cs-CZ" b="1" dirty="0" err="1">
                <a:solidFill>
                  <a:srgbClr val="FF0000"/>
                </a:solidFill>
                <a:latin typeface="Calibri" panose="020F0502020204030204" pitchFamily="34" charset="0"/>
              </a:rPr>
              <a:t>Neurochir</a:t>
            </a:r>
            <a:r>
              <a:rPr lang="cs-CZ" b="1" dirty="0">
                <a:solidFill>
                  <a:srgbClr val="FF0000"/>
                </a:solidFill>
                <a:latin typeface="Calibri" panose="020F0502020204030204" pitchFamily="34" charset="0"/>
              </a:rPr>
              <a:t>. klinika</a:t>
            </a:r>
          </a:p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</a:rPr>
              <a:t>jediné neurochirurgické pracoviště v rámci 1.LF UK, jediným armádním neurochirurgickým pracovištěm- není možné výuku sdílet s  jinými nemocnicemi  </a:t>
            </a:r>
          </a:p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</a:rPr>
              <a:t>Plat docenta na plný fakultní úvazek je pod průměrným platem učitele základní školy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  <a:latin typeface="Calibri" panose="020F0502020204030204" pitchFamily="34" charset="0"/>
              </a:rPr>
              <a:t>Ortopedická klinika spolupráce :</a:t>
            </a:r>
            <a:endParaRPr lang="cs-CZ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</a:rPr>
              <a:t>Anatomický ústav, doc. Naňka </a:t>
            </a:r>
          </a:p>
          <a:p>
            <a:r>
              <a:rPr lang="cs-CZ" dirty="0">
                <a:latin typeface="Calibri" panose="020F0502020204030204" pitchFamily="34" charset="0"/>
              </a:rPr>
              <a:t>Chirurgická klinika 1. LF UK a TN, MUDr. Kostlivý - PGS, společné publikace, konzultace pacientů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Přání a návrhy:</a:t>
            </a:r>
          </a:p>
          <a:p>
            <a:r>
              <a:rPr lang="cs-CZ" dirty="0">
                <a:latin typeface="Calibri" panose="020F0502020204030204" pitchFamily="34" charset="0"/>
              </a:rPr>
              <a:t>Zvýšení spolupráce v oblasti vědy a výzkumu (PGS, granty, </a:t>
            </a:r>
            <a:r>
              <a:rPr lang="cs-CZ" dirty="0" err="1">
                <a:latin typeface="Calibri" panose="020F0502020204030204" pitchFamily="34" charset="0"/>
              </a:rPr>
              <a:t>vnitrofakultní</a:t>
            </a:r>
            <a:r>
              <a:rPr lang="cs-CZ" dirty="0">
                <a:latin typeface="Calibri" panose="020F0502020204030204" pitchFamily="34" charset="0"/>
              </a:rPr>
              <a:t> spolupráce). </a:t>
            </a:r>
          </a:p>
          <a:p>
            <a:r>
              <a:rPr lang="cs-CZ" dirty="0">
                <a:latin typeface="Calibri" panose="020F0502020204030204" pitchFamily="34" charset="0"/>
              </a:rPr>
              <a:t>Do budoucna se zdá výhodná kombinace distanční a prezenční výuku, která umožní větší podíl praxe v průběhu výuky.</a:t>
            </a:r>
          </a:p>
          <a:p>
            <a:r>
              <a:rPr lang="cs-CZ" dirty="0">
                <a:latin typeface="Calibri" panose="020F0502020204030204" pitchFamily="34" charset="0"/>
              </a:rPr>
              <a:t>Možnost individualizace stáží v rámci výuky – malé skupinky</a:t>
            </a:r>
            <a:endParaRPr lang="cs-CZ" dirty="0"/>
          </a:p>
          <a:p>
            <a:pPr indent="0">
              <a:lnSpc>
                <a:spcPct val="115000"/>
              </a:lnSpc>
              <a:buNone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115000"/>
              </a:lnSpc>
              <a:buNone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760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D4A1D-D98B-4ED6-A9B2-CEA98D91F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642" y="0"/>
            <a:ext cx="10515600" cy="132556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ÚHKT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F7F2064-D236-4966-BC8A-8204C120F4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5036" y="2102177"/>
            <a:ext cx="10594206" cy="4074784"/>
          </a:xfrm>
        </p:spPr>
        <p:txBody>
          <a:bodyPr/>
          <a:lstStyle/>
          <a:p>
            <a:r>
              <a:rPr lang="nl-NL" b="1" dirty="0">
                <a:solidFill>
                  <a:srgbClr val="FF0000"/>
                </a:solidFill>
                <a:latin typeface="Calibri" panose="020F0502020204030204" pitchFamily="34" charset="0"/>
              </a:rPr>
              <a:t>Spolupráce s 1. LF UK </a:t>
            </a:r>
            <a:endParaRPr lang="cs-CZ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lvl="1"/>
            <a:r>
              <a:rPr lang="cs-CZ" dirty="0">
                <a:latin typeface="Calibri" panose="020F0502020204030204" pitchFamily="34" charset="0"/>
              </a:rPr>
              <a:t>Nabízí  specializovanější formy studia- </a:t>
            </a:r>
            <a:r>
              <a:rPr lang="cs-CZ" dirty="0" err="1">
                <a:latin typeface="Calibri" panose="020F0502020204030204" pitchFamily="34" charset="0"/>
              </a:rPr>
              <a:t>extrakurikulární</a:t>
            </a:r>
            <a:r>
              <a:rPr lang="cs-CZ" dirty="0">
                <a:latin typeface="Calibri" panose="020F0502020204030204" pitchFamily="34" charset="0"/>
              </a:rPr>
              <a:t> výuka, práce studentů v laboratořích</a:t>
            </a:r>
          </a:p>
          <a:p>
            <a:pPr marL="0" indent="0">
              <a:buNone/>
            </a:pPr>
            <a:endParaRPr lang="cs-CZ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4111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89BF25-0D02-4703-ACC5-B6CE7EA30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80645"/>
            <a:ext cx="10515600" cy="1325563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Revmatologická klinika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CADFF8-A8C1-4658-B636-A51B330E3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761" y="880599"/>
            <a:ext cx="11562477" cy="5560329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buSzPts val="1400"/>
            </a:pPr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Spolupráce s 1.LF:</a:t>
            </a:r>
          </a:p>
          <a:p>
            <a:pPr lvl="1">
              <a:lnSpc>
                <a:spcPct val="115000"/>
              </a:lnSpc>
              <a:buSzPts val="1400"/>
            </a:pPr>
            <a:r>
              <a:rPr lang="cs-CZ" sz="3200" dirty="0" err="1">
                <a:latin typeface="Calibri" panose="020F0502020204030204" pitchFamily="34" charset="0"/>
                <a:ea typeface="Calibri" panose="020F0502020204030204" pitchFamily="34" charset="0"/>
              </a:rPr>
              <a:t>Aterosklerosa</a:t>
            </a: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</a:rPr>
              <a:t> a KV riziko u vybraných revmatických onemocnění- Prof. Vrablík</a:t>
            </a:r>
          </a:p>
          <a:p>
            <a:pPr lvl="1">
              <a:lnSpc>
                <a:spcPct val="115000"/>
              </a:lnSpc>
              <a:buSzPts val="1400"/>
            </a:pP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Progres Q25- Komplikace metabolic</a:t>
            </a: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</a:rPr>
              <a:t>kých chorob – Prof. </a:t>
            </a:r>
            <a:r>
              <a:rPr lang="cs-CZ" sz="3200" dirty="0" err="1">
                <a:latin typeface="Calibri" panose="020F0502020204030204" pitchFamily="34" charset="0"/>
                <a:ea typeface="Calibri" panose="020F0502020204030204" pitchFamily="34" charset="0"/>
              </a:rPr>
              <a:t>Škrha</a:t>
            </a:r>
            <a:endParaRPr lang="cs-CZ" sz="3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115000"/>
              </a:lnSpc>
              <a:buNone/>
            </a:pPr>
            <a:endParaRPr lang="cs-CZ" sz="8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098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6755" y="161466"/>
            <a:ext cx="12191999" cy="1275126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Zapojení nemocnic mimo VFN do výuky, </a:t>
            </a:r>
            <a:r>
              <a:rPr lang="cs-CZ" sz="3200" b="1" dirty="0" err="1">
                <a:solidFill>
                  <a:srgbClr val="FF0000"/>
                </a:solidFill>
              </a:rPr>
              <a:t>VaV</a:t>
            </a:r>
            <a:r>
              <a:rPr lang="cs-CZ" sz="3200" b="1" dirty="0">
                <a:solidFill>
                  <a:srgbClr val="FF0000"/>
                </a:solidFill>
              </a:rPr>
              <a:t> a akademického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Zvětšení kapacity pro výuku</a:t>
            </a:r>
          </a:p>
          <a:p>
            <a:pPr lvl="1"/>
            <a:r>
              <a:rPr lang="cs-CZ" dirty="0"/>
              <a:t>Obvykle se na výuce daného předmětu podílejí méně než VFN</a:t>
            </a:r>
          </a:p>
          <a:p>
            <a:pPr lvl="2"/>
            <a:r>
              <a:rPr lang="cs-CZ" dirty="0"/>
              <a:t>Výjimky</a:t>
            </a:r>
          </a:p>
          <a:p>
            <a:pPr lvl="1"/>
            <a:r>
              <a:rPr lang="cs-CZ" dirty="0"/>
              <a:t>Obvykle menší počet akademických pracovníků- úvazků</a:t>
            </a:r>
          </a:p>
          <a:p>
            <a:pPr lvl="1"/>
            <a:r>
              <a:rPr lang="cs-CZ" dirty="0"/>
              <a:t>Menší zkušenosti s výukou</a:t>
            </a:r>
          </a:p>
          <a:p>
            <a:pPr lvl="1"/>
            <a:r>
              <a:rPr lang="cs-CZ" dirty="0"/>
              <a:t>? Nevyhovující prostory a nutnost je zřídit? </a:t>
            </a:r>
          </a:p>
          <a:p>
            <a:pPr lvl="2"/>
            <a:r>
              <a:rPr lang="cs-CZ" dirty="0"/>
              <a:t>Šatny, posluchárny, výukové pomůcky…</a:t>
            </a:r>
          </a:p>
          <a:p>
            <a:r>
              <a:rPr lang="cs-CZ" b="1" dirty="0"/>
              <a:t>Možnost vědeckého a akademického rozvoje pracovníků i mimo VFN</a:t>
            </a:r>
          </a:p>
        </p:txBody>
      </p:sp>
    </p:spTree>
    <p:extLst>
      <p:ext uri="{BB962C8B-B14F-4D97-AF65-F5344CB8AC3E}">
        <p14:creationId xmlns:p14="http://schemas.microsoft.com/office/powerpoint/2010/main" val="2456158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Harmonizace výuky  ???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1108" y="1949193"/>
            <a:ext cx="10515600" cy="4351338"/>
          </a:xfrm>
        </p:spPr>
        <p:txBody>
          <a:bodyPr/>
          <a:lstStyle/>
          <a:p>
            <a:r>
              <a:rPr lang="cs-CZ" dirty="0"/>
              <a:t>Společný přednáškový základ?</a:t>
            </a:r>
          </a:p>
          <a:p>
            <a:r>
              <a:rPr lang="cs-CZ" dirty="0"/>
              <a:t>Společné vzdělávací materiály?</a:t>
            </a:r>
          </a:p>
          <a:p>
            <a:r>
              <a:rPr lang="cs-CZ" dirty="0"/>
              <a:t>Rozdělení studentů až na praktickou výuku? </a:t>
            </a:r>
          </a:p>
          <a:p>
            <a:r>
              <a:rPr lang="cs-CZ" dirty="0"/>
              <a:t>Snaha o stanovení závazných základních kritérií pro praktickou výuku?</a:t>
            </a:r>
          </a:p>
          <a:p>
            <a:r>
              <a:rPr lang="cs-CZ" dirty="0"/>
              <a:t>Hodnocení kvality?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35016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563</Words>
  <Application>Microsoft Office PowerPoint</Application>
  <PresentationFormat>Širokoúhlá obrazovka</PresentationFormat>
  <Paragraphs>83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Vztahy s nemocnicemi mimo VFN</vt:lpstr>
      <vt:lpstr>Nemocnice s probíhající klinickou výukou 1.LF</vt:lpstr>
      <vt:lpstr>Fakultní Thomayerova nemocnice</vt:lpstr>
      <vt:lpstr>FN Bulovka</vt:lpstr>
      <vt:lpstr>ÚVN</vt:lpstr>
      <vt:lpstr>ÚHKT</vt:lpstr>
      <vt:lpstr>Revmatologická klinika </vt:lpstr>
      <vt:lpstr>Zapojení nemocnic mimo VFN do výuky, VaV a akademického prostředí</vt:lpstr>
      <vt:lpstr>Harmonizace výuky  ???</vt:lpstr>
      <vt:lpstr>Současné žhavé problémy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Vztahy s nemocnicemi</dc:title>
  <dc:creator>Martina Vašáková</dc:creator>
  <cp:lastModifiedBy>Vašáková Martina prof. MUDr. Ph.D.</cp:lastModifiedBy>
  <cp:revision>26</cp:revision>
  <dcterms:created xsi:type="dcterms:W3CDTF">2020-09-16T15:15:51Z</dcterms:created>
  <dcterms:modified xsi:type="dcterms:W3CDTF">2021-04-22T13:11:45Z</dcterms:modified>
</cp:coreProperties>
</file>