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šáková Martina  prof. MUDr., Ph.D." userId="c4fc3ce8-7eb4-48d2-bf18-940f594d30ff" providerId="ADAL" clId="{CB8062A2-B1FA-446A-936D-3BDB94D6C798}"/>
    <pc:docChg chg="modSld">
      <pc:chgData name="Vašáková Martina  prof. MUDr., Ph.D." userId="c4fc3ce8-7eb4-48d2-bf18-940f594d30ff" providerId="ADAL" clId="{CB8062A2-B1FA-446A-936D-3BDB94D6C798}" dt="2021-03-25T13:45:23.961" v="22" actId="255"/>
      <pc:docMkLst>
        <pc:docMk/>
      </pc:docMkLst>
      <pc:sldChg chg="modSp mod">
        <pc:chgData name="Vašáková Martina  prof. MUDr., Ph.D." userId="c4fc3ce8-7eb4-48d2-bf18-940f594d30ff" providerId="ADAL" clId="{CB8062A2-B1FA-446A-936D-3BDB94D6C798}" dt="2021-03-25T13:45:23.961" v="22" actId="255"/>
        <pc:sldMkLst>
          <pc:docMk/>
          <pc:sldMk cId="159760655" sldId="257"/>
        </pc:sldMkLst>
        <pc:spChg chg="mod">
          <ac:chgData name="Vašáková Martina  prof. MUDr., Ph.D." userId="c4fc3ce8-7eb4-48d2-bf18-940f594d30ff" providerId="ADAL" clId="{CB8062A2-B1FA-446A-936D-3BDB94D6C798}" dt="2021-03-25T13:45:23.961" v="22" actId="255"/>
          <ac:spMkLst>
            <pc:docMk/>
            <pc:sldMk cId="159760655" sldId="257"/>
            <ac:spMk id="5" creationId="{FF7F2064-D236-4966-BC8A-8204C120F4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01EAA-5A2B-41D4-BDFF-B9B6B8FF7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028453-A031-475B-BA1E-A8ECDD18E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034BCD-A08F-40DB-BFAA-D27C148FF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27B162-E126-4D1C-B729-AA83CCD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81EE0B-33F4-4B4E-BAAD-6FA6C317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28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E4F63-F59F-46CA-B846-B7528A47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0FD081-1E5C-4E1A-959C-31F889E50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502A52-A10B-4EAC-A771-EF9EC54A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0338E2-E23A-42F4-9988-C724BD2F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3BD960-BCFA-42FE-ACEB-F1F76AF4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4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8D1E91-E247-4890-A3C7-66FE5A951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DF1096-5FED-440F-9EAA-766B6EB41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A29C6C-B0B4-438D-8EFB-CAACE58F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6E2F0E-212B-4C44-9807-573E877CA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305825-5BA2-4C02-B2C8-36C4D699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27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6DC90-0E56-4BB1-BE96-674BEC7E7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2F67C-A7C9-4728-BE18-D9BCB54C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E426CF-3D65-4CA5-9475-7113AC85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7DC461-9F3D-4067-91D9-E5AE6F6D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0E3C03-A311-443B-81B8-428E9022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87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A5151-3C46-408F-8CA0-1D9BE7B2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896EB1-EE52-4D00-8AA3-F89300CE9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39040-F61D-4F3B-994B-BA8C73A6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F0F1FF-0743-41DF-AC86-09A1283E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2E2343-E86E-49E5-8C8F-0DE150D5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02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24987-0EE1-4825-A2E3-739EF732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B5C24-A11B-4273-8416-2C56F8CD6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A175CC-6BDB-4DB0-A7FF-7E7DAFE30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3DE0AC-DE5A-4FDC-9B87-B134B052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75B10-4C92-490B-A87F-2A83A73F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AFAFED-5D04-4CAB-A4A6-1B9F8E4D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93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10EC3-4993-4AF1-8607-9EA08D4D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79ACC4-0A7C-4567-8989-FC07DFCF1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6505D2-A690-4FC2-A512-7B163CB32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505DEF-0CDF-4A76-90ED-4FAF7D038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05343B-8298-41AA-B7E6-D87EB041E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6F5B5F-7F0D-4A8E-9FFD-6DA45315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EA7FE6-4965-4ABC-92A2-718AA64C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73EEBA-B3B5-43E7-AAE8-EAA18544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5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09F3C-9EC5-4A75-8C91-370994B2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387B7E-DD63-453E-9126-953B3D9CA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C965BF-89C9-48B1-B4B7-887A09F9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619250-466C-4D11-ABEA-30150B3B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22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607143-DFE0-4F58-B284-6573AB34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922696-5AD6-48F2-8B49-6A5A9E8B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7C061A-760C-4250-80B9-F82F263F4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26C7B-5D71-453C-A681-30EEC04E0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02CDB2-A3FA-42D6-AEF7-B0041E463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A3AA7A-C979-49AB-97C9-93CA8CE2D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47CA69-987E-4BFF-957F-0E28D6D1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1BDA1A-C6FF-44C6-9C78-1DB253FB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740FE1-464F-45CD-B240-7EBD747B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3A96F-49B1-4F7B-AD89-F0125655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0A314A-1DE8-40E3-907D-4F37F3749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55CA42-696E-4F15-825F-D7B2E2EC7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580803-F55E-4F43-BA46-8AC9ADB7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75FF6A-486F-4603-A246-FA68E2D19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3B542E-417C-4B84-83AB-F559A1CD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62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98E68D-6D08-4711-8143-9D3CED65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50D5A6-E12F-43F4-82DC-081D0F2E5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8634F2-74CE-4690-8F4C-3FAEE5DCB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58BFA-13BE-454C-99E2-08F4C6D8FB1C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BBF453-B39F-4871-BD34-BBB33904B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49C7F4-0E61-46E3-9D28-0FA3524D9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4B8C4-DA03-417A-84E3-5441AC623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82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kt.cz/zamestnanci/kotlin" TargetMode="External"/><Relationship Id="rId2" Type="http://schemas.openxmlformats.org/officeDocument/2006/relationships/hyperlink" Target="https://www.uhkt.cz/zamestnanci/cetkovsk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7EB83-DFBD-4153-AEEC-27D7D01B0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703" y="1198485"/>
            <a:ext cx="11132598" cy="177553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ÚHKT a Revmatologický ústav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C67886-FF97-4535-AC50-E2AB4497B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Kolegium děkana 29.3.2021</a:t>
            </a:r>
          </a:p>
          <a:p>
            <a:r>
              <a:rPr lang="cs-CZ" dirty="0"/>
              <a:t>Martina Vašáková</a:t>
            </a:r>
          </a:p>
        </p:txBody>
      </p:sp>
    </p:spTree>
    <p:extLst>
      <p:ext uri="{BB962C8B-B14F-4D97-AF65-F5344CB8AC3E}">
        <p14:creationId xmlns:p14="http://schemas.microsoft.com/office/powerpoint/2010/main" val="146200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D4A1D-D98B-4ED6-A9B2-CEA98D91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642" y="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ÚHKT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6DCF8-8E7E-47DA-AB97-D17C4CCC9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4873" y="1098958"/>
            <a:ext cx="6034650" cy="56038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b="1" i="0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Přednosta: </a:t>
            </a:r>
            <a:r>
              <a:rPr lang="cs-CZ" sz="8000" b="1" dirty="0">
                <a:hlinkClick r:id="rId2"/>
              </a:rPr>
              <a:t>prof. MUDr. Petr Cetkovský, Ph.D., MBA</a:t>
            </a:r>
            <a:endParaRPr lang="cs-CZ" sz="8000" b="1" dirty="0"/>
          </a:p>
          <a:p>
            <a:pPr marL="0" indent="0">
              <a:buNone/>
            </a:pPr>
            <a:r>
              <a:rPr lang="cs-CZ" sz="8000" b="1" dirty="0">
                <a:solidFill>
                  <a:srgbClr val="000000"/>
                </a:solidFill>
                <a:latin typeface="Calibri" panose="020F0502020204030204" pitchFamily="34" charset="0"/>
              </a:rPr>
              <a:t>Zástupce: </a:t>
            </a:r>
            <a:r>
              <a:rPr lang="cs-CZ" sz="8000" b="1" dirty="0">
                <a:hlinkClick r:id="rId3"/>
              </a:rPr>
              <a:t>doc. Ing. Mgr. Bc. Roman </a:t>
            </a:r>
            <a:r>
              <a:rPr lang="cs-CZ" sz="8000" b="1" dirty="0" err="1">
                <a:hlinkClick r:id="rId3"/>
              </a:rPr>
              <a:t>Kotlín</a:t>
            </a:r>
            <a:r>
              <a:rPr lang="cs-CZ" sz="8000" b="1" dirty="0">
                <a:hlinkClick r:id="rId3"/>
              </a:rPr>
              <a:t>, Ph.D. MHA</a:t>
            </a:r>
            <a:endParaRPr lang="cs-CZ" sz="8000" b="1" dirty="0"/>
          </a:p>
          <a:p>
            <a:pPr marL="0" indent="0">
              <a:buNone/>
            </a:pPr>
            <a:endParaRPr lang="cs-CZ" sz="80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8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Počet pedagogických pracovníků- </a:t>
            </a:r>
            <a:r>
              <a:rPr lang="cs-CZ" sz="8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20, úvazků </a:t>
            </a:r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2, admin 0,2</a:t>
            </a:r>
            <a:r>
              <a:rPr lang="cs-CZ" sz="8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8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Odučené hodiny za každý ročník:</a:t>
            </a:r>
            <a:endParaRPr lang="cs-CZ" sz="8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8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530 včetně přísedících u zkoušek</a:t>
            </a:r>
          </a:p>
          <a:p>
            <a:pPr marL="0" indent="0">
              <a:buNone/>
            </a:pPr>
            <a:r>
              <a:rPr lang="cs-CZ" sz="8000" dirty="0"/>
              <a:t>Postgraduální výuka, výuka SZP</a:t>
            </a:r>
          </a:p>
          <a:p>
            <a:r>
              <a:rPr lang="pt-BR" sz="8000" b="1" dirty="0">
                <a:solidFill>
                  <a:srgbClr val="000000"/>
                </a:solidFill>
                <a:latin typeface="Calibri" panose="020F0502020204030204" pitchFamily="34" charset="0"/>
              </a:rPr>
              <a:t>Věda a výzkum – </a:t>
            </a:r>
            <a:r>
              <a:rPr lang="cs-CZ" sz="8000" b="1" dirty="0">
                <a:solidFill>
                  <a:srgbClr val="000000"/>
                </a:solidFill>
                <a:latin typeface="Calibri" panose="020F0502020204030204" pitchFamily="34" charset="0"/>
              </a:rPr>
              <a:t>pouze zdroje mimo 1.LF UK</a:t>
            </a:r>
          </a:p>
          <a:p>
            <a:r>
              <a:rPr lang="cs-CZ" sz="8000" b="1" dirty="0">
                <a:solidFill>
                  <a:srgbClr val="000000"/>
                </a:solidFill>
                <a:latin typeface="Calibri" panose="020F0502020204030204" pitchFamily="34" charset="0"/>
              </a:rPr>
              <a:t>Úsek pro vědu,+ výzkum a vývoj</a:t>
            </a:r>
          </a:p>
          <a:p>
            <a:r>
              <a:rPr lang="cs-CZ" sz="8000" b="1" dirty="0">
                <a:solidFill>
                  <a:srgbClr val="000000"/>
                </a:solidFill>
                <a:latin typeface="Calibri" panose="020F0502020204030204" pitchFamily="34" charset="0"/>
              </a:rPr>
              <a:t>7 oddělení vlastní výzkumné programy:</a:t>
            </a:r>
          </a:p>
          <a:p>
            <a:pPr lvl="1"/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Oddělení molekulární genetiky</a:t>
            </a:r>
          </a:p>
          <a:p>
            <a:pPr lvl="1"/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Oddělení HLA</a:t>
            </a:r>
          </a:p>
          <a:p>
            <a:pPr lvl="1"/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Oddělení cytogenetiky</a:t>
            </a:r>
          </a:p>
          <a:p>
            <a:pPr lvl="1"/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Oddělení biochemie</a:t>
            </a:r>
          </a:p>
          <a:p>
            <a:pPr lvl="1"/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Oddělení imunologie</a:t>
            </a:r>
          </a:p>
          <a:p>
            <a:pPr lvl="1"/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Oddělení </a:t>
            </a:r>
            <a:r>
              <a:rPr lang="cs-CZ" sz="8000" dirty="0" err="1">
                <a:solidFill>
                  <a:srgbClr val="000000"/>
                </a:solidFill>
                <a:latin typeface="Calibri" panose="020F0502020204030204" pitchFamily="34" charset="0"/>
              </a:rPr>
              <a:t>proteomiky</a:t>
            </a:r>
            <a:endParaRPr lang="cs-CZ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cs-CZ" sz="8000" dirty="0">
                <a:solidFill>
                  <a:srgbClr val="000000"/>
                </a:solidFill>
                <a:latin typeface="Calibri" panose="020F0502020204030204" pitchFamily="34" charset="0"/>
              </a:rPr>
              <a:t>Oddělení genomiky</a:t>
            </a:r>
          </a:p>
          <a:p>
            <a:pPr marL="0" indent="0">
              <a:buNone/>
            </a:pPr>
            <a:endParaRPr lang="cs-CZ" sz="9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7F2064-D236-4966-BC8A-8204C120F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3260" y="1256144"/>
            <a:ext cx="5488497" cy="4920818"/>
          </a:xfrm>
        </p:spPr>
        <p:txBody>
          <a:bodyPr/>
          <a:lstStyle/>
          <a:p>
            <a:r>
              <a:rPr lang="nl-NL" b="1" dirty="0">
                <a:solidFill>
                  <a:srgbClr val="FF0000"/>
                </a:solidFill>
                <a:latin typeface="Calibri" panose="020F0502020204030204" pitchFamily="34" charset="0"/>
              </a:rPr>
              <a:t>Spolupráce s 1. LF UK </a:t>
            </a:r>
            <a:endParaRPr lang="cs-CZ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</a:rPr>
              <a:t>Nabízí  specializovanější formy studia-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</a:rPr>
              <a:t>extrakurikulární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</a:rPr>
              <a:t> výuka, práce studentů v laboratořích</a:t>
            </a:r>
          </a:p>
          <a:p>
            <a:r>
              <a:rPr lang="cs-CZ" sz="1800" b="1" dirty="0">
                <a:latin typeface="Calibri" panose="020F0502020204030204" pitchFamily="34" charset="0"/>
              </a:rPr>
              <a:t>Návrhy na zlepšení - neuvedeno</a:t>
            </a:r>
            <a:endParaRPr lang="cs-CZ" sz="1800" dirty="0">
              <a:latin typeface="Calibri" panose="020F0502020204030204" pitchFamily="34" charset="0"/>
            </a:endParaRPr>
          </a:p>
          <a:p>
            <a:r>
              <a:rPr lang="cs-CZ" sz="1800" b="1" dirty="0">
                <a:latin typeface="Calibri" panose="020F0502020204030204" pitchFamily="34" charset="0"/>
              </a:rPr>
              <a:t>Spokojenost/nespokojenost- neuvedeno</a:t>
            </a:r>
            <a:endParaRPr lang="cs-CZ" sz="1800" dirty="0"/>
          </a:p>
          <a:p>
            <a:pPr marL="0" indent="0">
              <a:buNone/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6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9BF25-0D02-4703-ACC5-B6CE7EA3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064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Revmatologická klinika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ADFF8-A8C1-4658-B636-A51B330E3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0" y="1125696"/>
            <a:ext cx="11562477" cy="556032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SzPts val="1400"/>
              <a:buNone/>
            </a:pPr>
            <a:r>
              <a:rPr lang="cs-CZ" sz="2000" dirty="0"/>
              <a:t>Přednosta kliniky: Prof. MUDr. Karel Pavelka, DrSc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buSzPts val="1400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pedagogických pracovníků: 29</a:t>
            </a:r>
          </a:p>
          <a:p>
            <a:pPr>
              <a:lnSpc>
                <a:spcPct val="115000"/>
              </a:lnSpc>
              <a:buSzPts val="1400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Celkový počet pedagog. úvazků : 4,5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buSzPts val="1400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Odučené hodiny za každý ročník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(předměty, hodiny): 500 hodin- stáže v jedné hodině učí 3 vyučující</a:t>
            </a:r>
          </a:p>
          <a:p>
            <a:pPr>
              <a:lnSpc>
                <a:spcPct val="115000"/>
              </a:lnSpc>
              <a:buSzPts val="1400"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</a:rPr>
              <a:t>Věda a výzkum-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granty AZV, GAUK, Progres Q 25, 26, 40</a:t>
            </a:r>
          </a:p>
          <a:p>
            <a:pPr>
              <a:lnSpc>
                <a:spcPct val="115000"/>
              </a:lnSpc>
              <a:buSzPts val="1400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Mezinárodní projekty a aktivity? 0</a:t>
            </a:r>
          </a:p>
          <a:p>
            <a:pPr>
              <a:lnSpc>
                <a:spcPct val="115000"/>
              </a:lnSpc>
              <a:buSzPts val="1400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Spolupráce s 1.LF:</a:t>
            </a:r>
          </a:p>
          <a:p>
            <a:pPr lvl="1">
              <a:lnSpc>
                <a:spcPct val="115000"/>
              </a:lnSpc>
              <a:buSzPts val="1400"/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Aterosklerosa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 a KV riziko u vybraných revmatických onemocnění- Prof. Vrablík</a:t>
            </a:r>
          </a:p>
          <a:p>
            <a:pPr lvl="1">
              <a:lnSpc>
                <a:spcPct val="115000"/>
              </a:lnSpc>
              <a:buSzPts val="1400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Progres Q25- Komplikace metabolic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kých chorob – Prof.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Škrha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buSzPts val="1400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</a:rPr>
              <a:t>ávrhy na zlepšení 0</a:t>
            </a:r>
          </a:p>
          <a:p>
            <a:pPr>
              <a:lnSpc>
                <a:spcPct val="115000"/>
              </a:lnSpc>
              <a:buSzPts val="1400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Spokojenost se spoluprací- dobrá</a:t>
            </a:r>
            <a:endParaRPr lang="cs-CZ" sz="8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020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10276D64F97F418908A0A00F3776C7" ma:contentTypeVersion="9" ma:contentTypeDescription="Vytvoří nový dokument" ma:contentTypeScope="" ma:versionID="5c52cb47cc41a5b543592625aab49ad3">
  <xsd:schema xmlns:xsd="http://www.w3.org/2001/XMLSchema" xmlns:xs="http://www.w3.org/2001/XMLSchema" xmlns:p="http://schemas.microsoft.com/office/2006/metadata/properties" xmlns:ns3="47b0d451-edd3-4d50-b531-658c05b9e8b5" targetNamespace="http://schemas.microsoft.com/office/2006/metadata/properties" ma:root="true" ma:fieldsID="891cad4b6e5b0123244b47a754d7bddb" ns3:_="">
    <xsd:import namespace="47b0d451-edd3-4d50-b531-658c05b9e8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0d451-edd3-4d50-b531-658c05b9e8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29CCCF-99AC-472A-A838-1F8145177C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b0d451-edd3-4d50-b531-658c05b9e8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4ED37B-1501-4976-BC97-3630E1B6BD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3B33EA-DA9C-4A6E-85D4-F5446E3C30BB}">
  <ds:schemaRefs>
    <ds:schemaRef ds:uri="http://purl.org/dc/terms/"/>
    <ds:schemaRef ds:uri="http://schemas.openxmlformats.org/package/2006/metadata/core-properties"/>
    <ds:schemaRef ds:uri="47b0d451-edd3-4d50-b531-658c05b9e8b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232</Words>
  <Application>Microsoft Office PowerPoint</Application>
  <PresentationFormat>Širokoúhlá obrazovka</PresentationFormat>
  <Paragraphs>37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ÚHKT a Revmatologický ústav</vt:lpstr>
      <vt:lpstr>ÚHKT</vt:lpstr>
      <vt:lpstr>Revmatologická klinika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Ústřední vojenská nemocnice</dc:title>
  <dc:creator>Vašáková Martina  prof. MUDr., Ph.D.</dc:creator>
  <cp:lastModifiedBy>Vašáková Martina  prof. MUDr., Ph.D.</cp:lastModifiedBy>
  <cp:revision>17</cp:revision>
  <dcterms:created xsi:type="dcterms:W3CDTF">2021-02-24T13:46:05Z</dcterms:created>
  <dcterms:modified xsi:type="dcterms:W3CDTF">2021-03-25T13:45:31Z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0x010100E110276D64F97F418908A0A00F3776C7</vt:lpwstr>
  </property>
</Properties>
</file>