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73" r:id="rId3"/>
    <p:sldId id="276" r:id="rId4"/>
    <p:sldId id="277" r:id="rId5"/>
    <p:sldId id="278" r:id="rId6"/>
    <p:sldId id="280" r:id="rId7"/>
    <p:sldId id="279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303BC695-90AF-4DBB-969F-099787784D16}">
          <p14:sldIdLst>
            <p14:sldId id="256"/>
          </p14:sldIdLst>
        </p14:section>
        <p14:section name="Oddíl bez názvu" id="{237B1147-1F65-459A-9A36-26A860D37A88}">
          <p14:sldIdLst>
            <p14:sldId id="273"/>
            <p14:sldId id="276"/>
            <p14:sldId id="277"/>
            <p14:sldId id="278"/>
            <p14:sldId id="280"/>
            <p14:sldId id="2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ECAE"/>
    <a:srgbClr val="FDF8F1"/>
    <a:srgbClr val="121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20" autoAdjust="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290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3B2A9-F504-4126-AFA0-D763EBBBC6CE}" type="datetimeFigureOut">
              <a:rPr lang="cs-CZ" smtClean="0"/>
              <a:t>10.03.2021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EE5EF1-E992-4ED7-BAF7-64DD8FF33A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564858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DEA64A-B9E6-41F4-8643-4B2A78C0C848}" type="datetimeFigureOut">
              <a:rPr lang="cs-CZ" smtClean="0"/>
              <a:t>10.03.2021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97F713-0508-4F9F-BAFB-143390E0F8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694586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176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lide 1. LF "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text 2"/>
          <p:cNvSpPr txBox="1">
            <a:spLocks/>
          </p:cNvSpPr>
          <p:nvPr userDrawn="1"/>
        </p:nvSpPr>
        <p:spPr>
          <a:xfrm>
            <a:off x="4237620" y="2045904"/>
            <a:ext cx="3430724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algn="l"/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1" hasCustomPrompt="1"/>
          </p:nvPr>
        </p:nvSpPr>
        <p:spPr>
          <a:xfrm>
            <a:off x="4237620" y="1412776"/>
            <a:ext cx="4319588" cy="3867633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3200" b="1" kern="0" cap="small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název prezentace nebo výzkumu</a:t>
            </a:r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quarter" idx="15" hasCustomPrompt="1"/>
          </p:nvPr>
        </p:nvSpPr>
        <p:spPr>
          <a:xfrm>
            <a:off x="468313" y="1773238"/>
            <a:ext cx="3527425" cy="35961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Autor prezentace</a:t>
            </a:r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sz="quarter" idx="16" hasCustomPrompt="1"/>
          </p:nvPr>
        </p:nvSpPr>
        <p:spPr>
          <a:xfrm>
            <a:off x="468313" y="2132856"/>
            <a:ext cx="3527425" cy="950912"/>
          </a:xfrm>
          <a:prstGeom prst="rect">
            <a:avLst/>
          </a:prstGeom>
          <a:noFill/>
        </p:spPr>
        <p:txBody>
          <a:bodyPr/>
          <a:lstStyle>
            <a:lvl1pPr marL="0" indent="0" algn="r">
              <a:buNone/>
              <a:defRPr sz="1800" baseline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Název ústavu nebo kliniky</a:t>
            </a:r>
          </a:p>
        </p:txBody>
      </p:sp>
      <p:sp>
        <p:nvSpPr>
          <p:cNvPr id="32" name="Zástupný symbol pro text 31"/>
          <p:cNvSpPr>
            <a:spLocks noGrp="1"/>
          </p:cNvSpPr>
          <p:nvPr>
            <p:ph type="body" sz="quarter" idx="17" hasCustomPrompt="1"/>
          </p:nvPr>
        </p:nvSpPr>
        <p:spPr>
          <a:xfrm>
            <a:off x="179512" y="6569075"/>
            <a:ext cx="2736850" cy="24430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– název prezentace</a:t>
            </a:r>
          </a:p>
        </p:txBody>
      </p:sp>
      <p:sp>
        <p:nvSpPr>
          <p:cNvPr id="34" name="Zástupný symbol pro text 31"/>
          <p:cNvSpPr>
            <a:spLocks noGrp="1"/>
          </p:cNvSpPr>
          <p:nvPr>
            <p:ph type="body" sz="quarter" idx="18" hasCustomPrompt="1"/>
          </p:nvPr>
        </p:nvSpPr>
        <p:spPr>
          <a:xfrm>
            <a:off x="7020272" y="6569075"/>
            <a:ext cx="1944762" cy="24430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Název ústavu</a:t>
            </a:r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77" y="3475850"/>
            <a:ext cx="2590056" cy="88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892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cap="none" baseline="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1" name="Zástupný symbol pro text 31"/>
          <p:cNvSpPr>
            <a:spLocks noGrp="1"/>
          </p:cNvSpPr>
          <p:nvPr>
            <p:ph type="body" sz="quarter" idx="17" hasCustomPrompt="1"/>
          </p:nvPr>
        </p:nvSpPr>
        <p:spPr>
          <a:xfrm>
            <a:off x="179512" y="6569075"/>
            <a:ext cx="2736850" cy="24430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– název prezentace</a:t>
            </a:r>
          </a:p>
        </p:txBody>
      </p:sp>
      <p:sp>
        <p:nvSpPr>
          <p:cNvPr id="12" name="Zástupný symbol pro text 31"/>
          <p:cNvSpPr>
            <a:spLocks noGrp="1"/>
          </p:cNvSpPr>
          <p:nvPr>
            <p:ph type="body" sz="quarter" idx="18" hasCustomPrompt="1"/>
          </p:nvPr>
        </p:nvSpPr>
        <p:spPr>
          <a:xfrm>
            <a:off x="7020272" y="6569075"/>
            <a:ext cx="1944762" cy="24430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Název ústavu</a:t>
            </a:r>
          </a:p>
        </p:txBody>
      </p:sp>
    </p:spTree>
    <p:extLst>
      <p:ext uri="{BB962C8B-B14F-4D97-AF65-F5344CB8AC3E}">
        <p14:creationId xmlns:p14="http://schemas.microsoft.com/office/powerpoint/2010/main" val="2517261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4248472" cy="4680520"/>
          </a:xfrm>
          <a:prstGeom prst="rect">
            <a:avLst/>
          </a:prstGeom>
        </p:spPr>
        <p:txBody>
          <a:bodyPr/>
          <a:lstStyle>
            <a:lvl1pPr>
              <a:defRPr sz="1600" b="0" cap="none" baseline="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95536" y="620688"/>
            <a:ext cx="8280920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Nadpis</a:t>
            </a:r>
          </a:p>
        </p:txBody>
      </p:sp>
      <p:sp>
        <p:nvSpPr>
          <p:cNvPr id="10" name="Zástupný symbol pro text 31"/>
          <p:cNvSpPr>
            <a:spLocks noGrp="1"/>
          </p:cNvSpPr>
          <p:nvPr>
            <p:ph type="body" sz="quarter" idx="17" hasCustomPrompt="1"/>
          </p:nvPr>
        </p:nvSpPr>
        <p:spPr>
          <a:xfrm>
            <a:off x="179512" y="6569075"/>
            <a:ext cx="2736850" cy="24430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– název prezentace</a:t>
            </a:r>
          </a:p>
        </p:txBody>
      </p:sp>
      <p:sp>
        <p:nvSpPr>
          <p:cNvPr id="11" name="Zástupný symbol pro text 31"/>
          <p:cNvSpPr>
            <a:spLocks noGrp="1"/>
          </p:cNvSpPr>
          <p:nvPr>
            <p:ph type="body" sz="quarter" idx="18" hasCustomPrompt="1"/>
          </p:nvPr>
        </p:nvSpPr>
        <p:spPr>
          <a:xfrm>
            <a:off x="7020272" y="6569075"/>
            <a:ext cx="1944762" cy="24430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Název ústavu</a:t>
            </a:r>
          </a:p>
        </p:txBody>
      </p:sp>
      <p:sp>
        <p:nvSpPr>
          <p:cNvPr id="5" name="Zástupný symbol pro obrázek 4"/>
          <p:cNvSpPr>
            <a:spLocks noGrp="1"/>
          </p:cNvSpPr>
          <p:nvPr>
            <p:ph type="pic" sz="quarter" idx="19" hasCustomPrompt="1"/>
          </p:nvPr>
        </p:nvSpPr>
        <p:spPr>
          <a:xfrm>
            <a:off x="4787900" y="1268413"/>
            <a:ext cx="3887788" cy="4681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Vložte obrázek</a:t>
            </a:r>
          </a:p>
        </p:txBody>
      </p:sp>
    </p:spTree>
    <p:extLst>
      <p:ext uri="{BB962C8B-B14F-4D97-AF65-F5344CB8AC3E}">
        <p14:creationId xmlns:p14="http://schemas.microsoft.com/office/powerpoint/2010/main" val="1614387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lide 1. LF +  VFN"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text 2"/>
          <p:cNvSpPr txBox="1">
            <a:spLocks/>
          </p:cNvSpPr>
          <p:nvPr userDrawn="1"/>
        </p:nvSpPr>
        <p:spPr>
          <a:xfrm>
            <a:off x="4237620" y="2045904"/>
            <a:ext cx="3430724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algn="l"/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1" hasCustomPrompt="1"/>
          </p:nvPr>
        </p:nvSpPr>
        <p:spPr>
          <a:xfrm>
            <a:off x="4237620" y="1412776"/>
            <a:ext cx="4319588" cy="3867633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3200" b="1" kern="0" cap="small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název prezentace nebo výzkumu</a:t>
            </a:r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quarter" idx="15" hasCustomPrompt="1"/>
          </p:nvPr>
        </p:nvSpPr>
        <p:spPr>
          <a:xfrm>
            <a:off x="468313" y="1773238"/>
            <a:ext cx="3527425" cy="35961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Autor prezentace</a:t>
            </a:r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sz="quarter" idx="16" hasCustomPrompt="1"/>
          </p:nvPr>
        </p:nvSpPr>
        <p:spPr>
          <a:xfrm>
            <a:off x="468313" y="2132856"/>
            <a:ext cx="3527425" cy="950912"/>
          </a:xfrm>
          <a:prstGeom prst="rect">
            <a:avLst/>
          </a:prstGeom>
          <a:noFill/>
        </p:spPr>
        <p:txBody>
          <a:bodyPr/>
          <a:lstStyle>
            <a:lvl1pPr marL="0" indent="0" algn="r">
              <a:buNone/>
              <a:defRPr sz="1800" baseline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Název ústavu nebo kliniky</a:t>
            </a:r>
          </a:p>
        </p:txBody>
      </p:sp>
      <p:sp>
        <p:nvSpPr>
          <p:cNvPr id="32" name="Zástupný symbol pro text 31"/>
          <p:cNvSpPr>
            <a:spLocks noGrp="1"/>
          </p:cNvSpPr>
          <p:nvPr>
            <p:ph type="body" sz="quarter" idx="17" hasCustomPrompt="1"/>
          </p:nvPr>
        </p:nvSpPr>
        <p:spPr>
          <a:xfrm>
            <a:off x="179512" y="6569075"/>
            <a:ext cx="2736850" cy="24430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– název prezentace</a:t>
            </a:r>
          </a:p>
        </p:txBody>
      </p:sp>
      <p:sp>
        <p:nvSpPr>
          <p:cNvPr id="34" name="Zástupný symbol pro text 31"/>
          <p:cNvSpPr>
            <a:spLocks noGrp="1"/>
          </p:cNvSpPr>
          <p:nvPr>
            <p:ph type="body" sz="quarter" idx="18" hasCustomPrompt="1"/>
          </p:nvPr>
        </p:nvSpPr>
        <p:spPr>
          <a:xfrm>
            <a:off x="7020272" y="6569075"/>
            <a:ext cx="1944762" cy="24430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Název ústavu</a:t>
            </a:r>
          </a:p>
        </p:txBody>
      </p:sp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77" y="3475850"/>
            <a:ext cx="2590056" cy="88925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98" y="4727924"/>
            <a:ext cx="3301422" cy="68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458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lide vlastní logo"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text 2"/>
          <p:cNvSpPr txBox="1">
            <a:spLocks/>
          </p:cNvSpPr>
          <p:nvPr userDrawn="1"/>
        </p:nvSpPr>
        <p:spPr>
          <a:xfrm>
            <a:off x="4237620" y="2045904"/>
            <a:ext cx="3430724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algn="l"/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1" hasCustomPrompt="1"/>
          </p:nvPr>
        </p:nvSpPr>
        <p:spPr>
          <a:xfrm>
            <a:off x="4237620" y="1412776"/>
            <a:ext cx="4319588" cy="3867633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3200" b="1" kern="0" cap="small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název prezentace nebo výzkumu</a:t>
            </a:r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quarter" idx="15" hasCustomPrompt="1"/>
          </p:nvPr>
        </p:nvSpPr>
        <p:spPr>
          <a:xfrm>
            <a:off x="468313" y="1773238"/>
            <a:ext cx="3527425" cy="35961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Autor prezentace</a:t>
            </a:r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sz="quarter" idx="16" hasCustomPrompt="1"/>
          </p:nvPr>
        </p:nvSpPr>
        <p:spPr>
          <a:xfrm>
            <a:off x="468313" y="2132856"/>
            <a:ext cx="3527425" cy="950912"/>
          </a:xfrm>
          <a:prstGeom prst="rect">
            <a:avLst/>
          </a:prstGeom>
          <a:noFill/>
        </p:spPr>
        <p:txBody>
          <a:bodyPr/>
          <a:lstStyle>
            <a:lvl1pPr marL="0" indent="0" algn="r">
              <a:buNone/>
              <a:defRPr sz="1800" baseline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Název ústavu nebo kliniky</a:t>
            </a:r>
          </a:p>
        </p:txBody>
      </p:sp>
      <p:sp>
        <p:nvSpPr>
          <p:cNvPr id="32" name="Zástupný symbol pro text 31"/>
          <p:cNvSpPr>
            <a:spLocks noGrp="1"/>
          </p:cNvSpPr>
          <p:nvPr>
            <p:ph type="body" sz="quarter" idx="17" hasCustomPrompt="1"/>
          </p:nvPr>
        </p:nvSpPr>
        <p:spPr>
          <a:xfrm>
            <a:off x="179512" y="6569075"/>
            <a:ext cx="2736850" cy="24430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– název prezentace</a:t>
            </a:r>
          </a:p>
        </p:txBody>
      </p:sp>
      <p:sp>
        <p:nvSpPr>
          <p:cNvPr id="34" name="Zástupný symbol pro text 31"/>
          <p:cNvSpPr>
            <a:spLocks noGrp="1"/>
          </p:cNvSpPr>
          <p:nvPr>
            <p:ph type="body" sz="quarter" idx="18" hasCustomPrompt="1"/>
          </p:nvPr>
        </p:nvSpPr>
        <p:spPr>
          <a:xfrm>
            <a:off x="7020272" y="6569075"/>
            <a:ext cx="1944762" cy="24430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Název ústavu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sz="quarter" idx="19"/>
          </p:nvPr>
        </p:nvSpPr>
        <p:spPr>
          <a:xfrm>
            <a:off x="2594546" y="3068960"/>
            <a:ext cx="1257374" cy="12961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4832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31"/>
          <p:cNvSpPr>
            <a:spLocks noGrp="1"/>
          </p:cNvSpPr>
          <p:nvPr>
            <p:ph type="body" sz="quarter" idx="17" hasCustomPrompt="1"/>
          </p:nvPr>
        </p:nvSpPr>
        <p:spPr>
          <a:xfrm>
            <a:off x="179512" y="6569075"/>
            <a:ext cx="2736850" cy="24430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– název prezentace</a:t>
            </a:r>
          </a:p>
        </p:txBody>
      </p:sp>
      <p:sp>
        <p:nvSpPr>
          <p:cNvPr id="10" name="Zástupný symbol pro text 31"/>
          <p:cNvSpPr>
            <a:spLocks noGrp="1"/>
          </p:cNvSpPr>
          <p:nvPr>
            <p:ph type="body" sz="quarter" idx="18" hasCustomPrompt="1"/>
          </p:nvPr>
        </p:nvSpPr>
        <p:spPr>
          <a:xfrm>
            <a:off x="7020272" y="6569075"/>
            <a:ext cx="1944762" cy="24430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Název ústavu</a:t>
            </a:r>
          </a:p>
        </p:txBody>
      </p:sp>
    </p:spTree>
    <p:extLst>
      <p:ext uri="{BB962C8B-B14F-4D97-AF65-F5344CB8AC3E}">
        <p14:creationId xmlns:p14="http://schemas.microsoft.com/office/powerpoint/2010/main" val="3976444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Zástupný symbol pro text 31"/>
          <p:cNvSpPr>
            <a:spLocks noGrp="1"/>
          </p:cNvSpPr>
          <p:nvPr>
            <p:ph type="body" sz="quarter" idx="17" hasCustomPrompt="1"/>
          </p:nvPr>
        </p:nvSpPr>
        <p:spPr>
          <a:xfrm>
            <a:off x="179512" y="6569075"/>
            <a:ext cx="2736850" cy="24430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– název prezentace</a:t>
            </a:r>
          </a:p>
        </p:txBody>
      </p:sp>
      <p:sp>
        <p:nvSpPr>
          <p:cNvPr id="11" name="Zástupný symbol pro text 31"/>
          <p:cNvSpPr>
            <a:spLocks noGrp="1"/>
          </p:cNvSpPr>
          <p:nvPr>
            <p:ph type="body" sz="quarter" idx="18" hasCustomPrompt="1"/>
          </p:nvPr>
        </p:nvSpPr>
        <p:spPr>
          <a:xfrm>
            <a:off x="7020272" y="6569075"/>
            <a:ext cx="1944762" cy="24430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Název ústavu</a:t>
            </a:r>
          </a:p>
        </p:txBody>
      </p:sp>
    </p:spTree>
    <p:extLst>
      <p:ext uri="{BB962C8B-B14F-4D97-AF65-F5344CB8AC3E}">
        <p14:creationId xmlns:p14="http://schemas.microsoft.com/office/powerpoint/2010/main" val="2783964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476672"/>
            <a:ext cx="4038600" cy="5649491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476672"/>
            <a:ext cx="4038600" cy="5649491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1" name="Zástupný symbol pro text 31"/>
          <p:cNvSpPr>
            <a:spLocks noGrp="1"/>
          </p:cNvSpPr>
          <p:nvPr>
            <p:ph type="body" sz="quarter" idx="17" hasCustomPrompt="1"/>
          </p:nvPr>
        </p:nvSpPr>
        <p:spPr>
          <a:xfrm>
            <a:off x="179512" y="6569075"/>
            <a:ext cx="2736850" cy="24430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– název prezentace</a:t>
            </a:r>
          </a:p>
        </p:txBody>
      </p:sp>
      <p:sp>
        <p:nvSpPr>
          <p:cNvPr id="12" name="Zástupný symbol pro text 31"/>
          <p:cNvSpPr>
            <a:spLocks noGrp="1"/>
          </p:cNvSpPr>
          <p:nvPr>
            <p:ph type="body" sz="quarter" idx="18" hasCustomPrompt="1"/>
          </p:nvPr>
        </p:nvSpPr>
        <p:spPr>
          <a:xfrm>
            <a:off x="7020272" y="6569075"/>
            <a:ext cx="1944762" cy="24430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Název ústavu</a:t>
            </a:r>
          </a:p>
        </p:txBody>
      </p:sp>
    </p:spTree>
    <p:extLst>
      <p:ext uri="{BB962C8B-B14F-4D97-AF65-F5344CB8AC3E}">
        <p14:creationId xmlns:p14="http://schemas.microsoft.com/office/powerpoint/2010/main" val="2198521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868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340768"/>
            <a:ext cx="4040188" cy="478539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548680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340768"/>
            <a:ext cx="4041775" cy="478539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3" name="Zástupný symbol pro text 31"/>
          <p:cNvSpPr>
            <a:spLocks noGrp="1"/>
          </p:cNvSpPr>
          <p:nvPr>
            <p:ph type="body" sz="quarter" idx="17" hasCustomPrompt="1"/>
          </p:nvPr>
        </p:nvSpPr>
        <p:spPr>
          <a:xfrm>
            <a:off x="179512" y="6569075"/>
            <a:ext cx="2736850" cy="24430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– název prezentace</a:t>
            </a:r>
          </a:p>
        </p:txBody>
      </p:sp>
      <p:sp>
        <p:nvSpPr>
          <p:cNvPr id="14" name="Zástupný symbol pro text 31"/>
          <p:cNvSpPr>
            <a:spLocks noGrp="1"/>
          </p:cNvSpPr>
          <p:nvPr>
            <p:ph type="body" sz="quarter" idx="18" hasCustomPrompt="1"/>
          </p:nvPr>
        </p:nvSpPr>
        <p:spPr>
          <a:xfrm>
            <a:off x="7020272" y="6569075"/>
            <a:ext cx="1944762" cy="24430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Název ústavu</a:t>
            </a:r>
          </a:p>
        </p:txBody>
      </p:sp>
    </p:spTree>
    <p:extLst>
      <p:ext uri="{BB962C8B-B14F-4D97-AF65-F5344CB8AC3E}">
        <p14:creationId xmlns:p14="http://schemas.microsoft.com/office/powerpoint/2010/main" val="1908991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1" name="Zástupný symbol pro text 31"/>
          <p:cNvSpPr>
            <a:spLocks noGrp="1"/>
          </p:cNvSpPr>
          <p:nvPr>
            <p:ph type="body" sz="quarter" idx="17" hasCustomPrompt="1"/>
          </p:nvPr>
        </p:nvSpPr>
        <p:spPr>
          <a:xfrm>
            <a:off x="179512" y="6569075"/>
            <a:ext cx="2736850" cy="24430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– název prezentace</a:t>
            </a:r>
          </a:p>
        </p:txBody>
      </p:sp>
      <p:sp>
        <p:nvSpPr>
          <p:cNvPr id="12" name="Zástupný symbol pro text 31"/>
          <p:cNvSpPr>
            <a:spLocks noGrp="1"/>
          </p:cNvSpPr>
          <p:nvPr>
            <p:ph type="body" sz="quarter" idx="18" hasCustomPrompt="1"/>
          </p:nvPr>
        </p:nvSpPr>
        <p:spPr>
          <a:xfrm>
            <a:off x="7020272" y="6569075"/>
            <a:ext cx="1944762" cy="24430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Název ústavu</a:t>
            </a:r>
          </a:p>
        </p:txBody>
      </p:sp>
    </p:spTree>
    <p:extLst>
      <p:ext uri="{BB962C8B-B14F-4D97-AF65-F5344CB8AC3E}">
        <p14:creationId xmlns:p14="http://schemas.microsoft.com/office/powerpoint/2010/main" val="3227499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121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389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9" r:id="rId4"/>
    <p:sldLayoutId id="2147483654" r:id="rId5"/>
    <p:sldLayoutId id="2147483651" r:id="rId6"/>
    <p:sldLayoutId id="2147483652" r:id="rId7"/>
    <p:sldLayoutId id="2147483653" r:id="rId8"/>
    <p:sldLayoutId id="2147483656" r:id="rId9"/>
    <p:sldLayoutId id="2147483657" r:id="rId10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 cap="small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r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b="1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1"/>
          </p:nvPr>
        </p:nvSpPr>
        <p:spPr>
          <a:xfrm>
            <a:off x="4237647" y="1495183"/>
            <a:ext cx="4319588" cy="3867633"/>
          </a:xfrm>
        </p:spPr>
        <p:txBody>
          <a:bodyPr/>
          <a:lstStyle/>
          <a:p>
            <a:r>
              <a:rPr lang="cs-CZ" sz="3500" dirty="0"/>
              <a:t>SPOLEK MEDIKŮ ČESKÝCH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6"/>
          </p:nvPr>
        </p:nvSpPr>
        <p:spPr>
          <a:xfrm>
            <a:off x="467544" y="2484252"/>
            <a:ext cx="3527425" cy="950912"/>
          </a:xfrm>
        </p:spPr>
        <p:txBody>
          <a:bodyPr/>
          <a:lstStyle/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Výroční zpráva 2020</a:t>
            </a:r>
          </a:p>
          <a:p>
            <a:endParaRPr lang="cs-CZ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SMČ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E313396-BAD4-4D8D-8871-55D790589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016" y="1569852"/>
            <a:ext cx="112495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ástupný text 7">
            <a:extLst>
              <a:ext uri="{FF2B5EF4-FFF2-40B4-BE49-F238E27FC236}">
                <a16:creationId xmlns:a16="http://schemas.microsoft.com/office/drawing/2014/main" id="{A635D799-6B72-449C-8121-46CF501D163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cs-CZ" dirty="0"/>
              <a:t>Výroční zpráva 2020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9196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3E5C42F1-75F8-4AF1-AD6E-AF105E1A8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Kdo jsme?</a:t>
            </a:r>
          </a:p>
        </p:txBody>
      </p:sp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899904E9-8C15-4FF9-9C8D-F0A841429A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/>
          <a:p>
            <a:pPr algn="just"/>
            <a:r>
              <a:rPr lang="cs-CZ" dirty="0"/>
              <a:t>Spolek mediků českých navazuje na tradici </a:t>
            </a:r>
            <a:r>
              <a:rPr lang="cs-CZ" b="1" dirty="0"/>
              <a:t>Spolku českých mediků založeného roku 1863 </a:t>
            </a:r>
            <a:r>
              <a:rPr lang="cs-CZ" dirty="0"/>
              <a:t>jako hrdá stavovská organizace studentů lékařské fakulty v Praze a později dalších lékařských fakult. V roce 1999 byl Spolek mediků českých zaregistrován u ministerstva vnitra jako nezisková organizace s platnými stanovami a vnitřní strukturou, která zastupuje zájmy studentů lékařských fakult, de facto hlavně 1. LF UK.</a:t>
            </a:r>
          </a:p>
          <a:p>
            <a:endParaRPr lang="cs-CZ" dirty="0"/>
          </a:p>
          <a:p>
            <a:r>
              <a:rPr lang="cs-CZ" dirty="0"/>
              <a:t>SMČ sídlí ve Faustově domě v druhém patře.</a:t>
            </a:r>
          </a:p>
        </p:txBody>
      </p:sp>
      <p:sp>
        <p:nvSpPr>
          <p:cNvPr id="12" name="Zástupný text 11">
            <a:extLst>
              <a:ext uri="{FF2B5EF4-FFF2-40B4-BE49-F238E27FC236}">
                <a16:creationId xmlns:a16="http://schemas.microsoft.com/office/drawing/2014/main" id="{E13C58FF-0836-4DF9-9BF6-68AF5EE171B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cs-CZ" dirty="0"/>
              <a:t>SMČ</a:t>
            </a:r>
          </a:p>
          <a:p>
            <a:endParaRPr lang="cs-CZ" dirty="0"/>
          </a:p>
        </p:txBody>
      </p:sp>
      <p:pic>
        <p:nvPicPr>
          <p:cNvPr id="15" name="Zástupný obsah 14">
            <a:extLst>
              <a:ext uri="{FF2B5EF4-FFF2-40B4-BE49-F238E27FC236}">
                <a16:creationId xmlns:a16="http://schemas.microsoft.com/office/drawing/2014/main" id="{FE39E783-F20D-47F2-B5D5-8F03E10DB0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7116" y="877515"/>
            <a:ext cx="3606517" cy="2685980"/>
          </a:xfrm>
          <a:prstGeom prst="rect">
            <a:avLst/>
          </a:prstGeom>
        </p:spPr>
      </p:pic>
      <p:pic>
        <p:nvPicPr>
          <p:cNvPr id="16" name="Zástupný symbol pro obsah 7" descr="800px-Prague_Faust_house.JPG">
            <a:extLst>
              <a:ext uri="{FF2B5EF4-FFF2-40B4-BE49-F238E27FC236}">
                <a16:creationId xmlns:a16="http://schemas.microsoft.com/office/drawing/2014/main" id="{3A3BC7E5-DD61-4D7E-863B-A3CA56911F3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59047" y="350837"/>
            <a:ext cx="1905877" cy="2541964"/>
          </a:xfrm>
          <a:prstGeom prst="rect">
            <a:avLst/>
          </a:prstGeom>
        </p:spPr>
      </p:pic>
      <p:pic>
        <p:nvPicPr>
          <p:cNvPr id="17" name="Picture 2" descr="Na obrÃ¡zku mÅ¯Å¾e bÃ½t: 15 lidÃ­, smÄjÃ­cÃ­ se lidÃ©, sedÃ­cÃ­ lidÃ© a uvnitÅ">
            <a:extLst>
              <a:ext uri="{FF2B5EF4-FFF2-40B4-BE49-F238E27FC236}">
                <a16:creationId xmlns:a16="http://schemas.microsoft.com/office/drawing/2014/main" id="{68CADF52-1638-43BF-9CEE-AE8F9D0D5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088" y="3245440"/>
            <a:ext cx="3965917" cy="297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ál 17">
            <a:extLst>
              <a:ext uri="{FF2B5EF4-FFF2-40B4-BE49-F238E27FC236}">
                <a16:creationId xmlns:a16="http://schemas.microsoft.com/office/drawing/2014/main" id="{B9713055-DAEE-4464-B5E8-102B801451B7}"/>
              </a:ext>
            </a:extLst>
          </p:cNvPr>
          <p:cNvSpPr/>
          <p:nvPr/>
        </p:nvSpPr>
        <p:spPr>
          <a:xfrm>
            <a:off x="4327116" y="2172720"/>
            <a:ext cx="1152674" cy="72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52F2C0-E29C-4795-BCC1-DF4D74B5D9C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58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3E5C42F1-75F8-4AF1-AD6E-AF105E1A8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děláme?</a:t>
            </a: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EF81AEED-F023-4749-9FB8-0980FD648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899904E9-8C15-4FF9-9C8D-F0A841429A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/>
          <a:p>
            <a:pPr algn="just"/>
            <a:r>
              <a:rPr lang="cs-CZ" dirty="0"/>
              <a:t>V současné době je </a:t>
            </a:r>
            <a:r>
              <a:rPr lang="cs-CZ" b="1" dirty="0"/>
              <a:t>převážná část aktivit SMČ orientována na volný čas studentů</a:t>
            </a:r>
            <a:r>
              <a:rPr lang="cs-CZ" dirty="0"/>
              <a:t>. Studium medicíny by totiž nemělo být je o učení, ale i o poznávání lidí a společenském životě. Vycházíme z toho, že společenský život na fakultě je důležitý jak pro celkovou spokojenost studentů a příjemnou atmosféru, tak i k utváření osobního vztahu studentů ke své fakultě</a:t>
            </a:r>
          </a:p>
          <a:p>
            <a:endParaRPr lang="cs-CZ" dirty="0"/>
          </a:p>
        </p:txBody>
      </p:sp>
      <p:sp>
        <p:nvSpPr>
          <p:cNvPr id="12" name="Zástupný text 11">
            <a:extLst>
              <a:ext uri="{FF2B5EF4-FFF2-40B4-BE49-F238E27FC236}">
                <a16:creationId xmlns:a16="http://schemas.microsoft.com/office/drawing/2014/main" id="{E13C58FF-0836-4DF9-9BF6-68AF5EE171B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cs-CZ" dirty="0"/>
              <a:t>SMČ</a:t>
            </a:r>
          </a:p>
          <a:p>
            <a:endParaRPr lang="cs-CZ" dirty="0"/>
          </a:p>
        </p:txBody>
      </p:sp>
      <p:pic>
        <p:nvPicPr>
          <p:cNvPr id="15" name="Picture 2" descr="Na obrÃ¡zku mÅ¯Å¾e bÃ½t: sedÃ­cÃ­ lidÃ© a uvnitÅ">
            <a:extLst>
              <a:ext uri="{FF2B5EF4-FFF2-40B4-BE49-F238E27FC236}">
                <a16:creationId xmlns:a16="http://schemas.microsoft.com/office/drawing/2014/main" id="{A248391D-A0D7-4702-811C-F439545EC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33"/>
          <a:stretch/>
        </p:blipFill>
        <p:spPr bwMode="auto">
          <a:xfrm>
            <a:off x="4375612" y="273050"/>
            <a:ext cx="3511818" cy="315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Na obrÃ¡zku mÅ¯Å¾e bÃ½t: 2 lidÃ©, smÄjÃ­cÃ­ se lidÃ©, sedÃ­cÃ­ lidÃ© a uvnitÅ">
            <a:extLst>
              <a:ext uri="{FF2B5EF4-FFF2-40B4-BE49-F238E27FC236}">
                <a16:creationId xmlns:a16="http://schemas.microsoft.com/office/drawing/2014/main" id="{03A60E12-BCAA-4F2A-AB13-C3F9D5365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964" y="2960143"/>
            <a:ext cx="3306375" cy="330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8D1E42D5-3968-477D-8355-817A57B40A2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9" t="1701" r="6601" b="1701"/>
          <a:stretch/>
        </p:blipFill>
        <p:spPr>
          <a:xfrm>
            <a:off x="6764514" y="2547104"/>
            <a:ext cx="2225295" cy="357905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3BE906-5474-4789-96E4-A28107660FD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cs-CZ" dirty="0"/>
              <a:t>Výroční zpráva 2020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1732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3E5C42F1-75F8-4AF1-AD6E-AF105E1A8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Členové, členství</a:t>
            </a:r>
          </a:p>
        </p:txBody>
      </p:sp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899904E9-8C15-4FF9-9C8D-F0A841429A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/>
          <a:p>
            <a:pPr algn="just"/>
            <a:r>
              <a:rPr lang="cs-CZ" dirty="0"/>
              <a:t>K dnešnímu dni čítá SMČ skoro 3800 členů. Členem se může stát kdokoli, kdo studuje na lékařské fakultě. Je jedno, jestli bakalářský nebo magisterský obor. Registrační poplatek činí 200Kč a je </a:t>
            </a:r>
            <a:r>
              <a:rPr lang="cs-CZ" b="1" dirty="0"/>
              <a:t>jednorázový</a:t>
            </a:r>
            <a:r>
              <a:rPr lang="cs-CZ" dirty="0"/>
              <a:t>. Členové mohou využívat zázemí SMČ – klubovnu, knihovnu i počítačové učebnu. Zároveň nabízíme studentům možnost tisku a vazby skript, ke studiu je jim k dispozici knihovna, která je  neustále doplňována novými tituly. Naše klubovna je nejen místem ke studiu, ale i  místem k odpočinku, kde mohou trávit studenti svůj volný čas a potkat i nové kamarády z fakulty.</a:t>
            </a:r>
          </a:p>
        </p:txBody>
      </p:sp>
      <p:sp>
        <p:nvSpPr>
          <p:cNvPr id="11" name="Zástupný text 10">
            <a:extLst>
              <a:ext uri="{FF2B5EF4-FFF2-40B4-BE49-F238E27FC236}">
                <a16:creationId xmlns:a16="http://schemas.microsoft.com/office/drawing/2014/main" id="{B0805198-A091-420A-A043-7F35A599EE8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cs-CZ" dirty="0"/>
              <a:t>Výroční zpráva 2020</a:t>
            </a:r>
          </a:p>
          <a:p>
            <a:endParaRPr lang="cs-CZ" dirty="0"/>
          </a:p>
        </p:txBody>
      </p:sp>
      <p:sp>
        <p:nvSpPr>
          <p:cNvPr id="12" name="Zástupný text 11">
            <a:extLst>
              <a:ext uri="{FF2B5EF4-FFF2-40B4-BE49-F238E27FC236}">
                <a16:creationId xmlns:a16="http://schemas.microsoft.com/office/drawing/2014/main" id="{E13C58FF-0836-4DF9-9BF6-68AF5EE171B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cs-CZ" dirty="0"/>
              <a:t>SMČ</a:t>
            </a:r>
          </a:p>
          <a:p>
            <a:endParaRPr lang="cs-CZ" dirty="0"/>
          </a:p>
        </p:txBody>
      </p:sp>
      <p:pic>
        <p:nvPicPr>
          <p:cNvPr id="7" name="Content Placeholder 6" descr="Na obrÃ¡zku mÅ¯Å¾e bÃ½t: sedÃ­cÃ­ lidÃ© a uvnitÅ">
            <a:extLst>
              <a:ext uri="{FF2B5EF4-FFF2-40B4-BE49-F238E27FC236}">
                <a16:creationId xmlns:a16="http://schemas.microsoft.com/office/drawing/2014/main" id="{46D5C8F5-E486-49B7-9821-303A00DB23A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894" y="854075"/>
            <a:ext cx="4868872" cy="271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 descr="Obsah obrázku budova, osoba, exteriér, pózování&#10;&#10;Popis byl vytvořen automaticky">
            <a:extLst>
              <a:ext uri="{FF2B5EF4-FFF2-40B4-BE49-F238E27FC236}">
                <a16:creationId xmlns:a16="http://schemas.microsoft.com/office/drawing/2014/main" id="{54D52417-920D-41B3-96D5-E1F4FC5AE0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039" y="3766716"/>
            <a:ext cx="3378969" cy="253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025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3E5C42F1-75F8-4AF1-AD6E-AF105E1A8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Akce, činnost</a:t>
            </a:r>
          </a:p>
        </p:txBody>
      </p:sp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899904E9-8C15-4FF9-9C8D-F0A841429A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8686800" cy="4691063"/>
          </a:xfrm>
        </p:spPr>
        <p:txBody>
          <a:bodyPr/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1200" b="1" dirty="0"/>
              <a:t>PIKNIK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1200" b="1" dirty="0"/>
              <a:t>MIKULÁŠSKÁ NADÍLKA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1200" b="1" dirty="0"/>
              <a:t>6 + 1 PARTY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1200" b="1" dirty="0"/>
              <a:t>ESO (ERASMUS STUDENTS‘ ORGANIIZATION)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1200" b="1" dirty="0"/>
              <a:t>BADMINTONOVÝ TURNAJ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1200" b="1" dirty="0"/>
              <a:t>MEDICKÝ BOWLING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1200" b="1" dirty="0"/>
              <a:t>MAGICKÁ PARTY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1200" b="1" dirty="0"/>
              <a:t>SMLSNI SI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1200" b="1" dirty="0"/>
              <a:t>PŘEDNÁŠKOVÉ VEČERY – PRÁCE VE FRANCII, PROMOCÍ TO NEKONČÍ, ZE ŽIVOTA PRAKTICKÉHO LÉKAŘE, CO MĚ ČEKÁ PO ŠKOLE A JINÉ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1200" b="1" dirty="0"/>
              <a:t>DOD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1200" b="1" dirty="0"/>
              <a:t>REPREZENTAČNÍ PLES MEDIKŮ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1200" b="1" dirty="0"/>
              <a:t>JEDNIČKA NA STARTU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1200" b="1" dirty="0"/>
              <a:t> A DALŠÍ…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cs-CZ" b="1" dirty="0"/>
          </a:p>
          <a:p>
            <a:endParaRPr lang="cs-CZ" dirty="0"/>
          </a:p>
        </p:txBody>
      </p:sp>
      <p:sp>
        <p:nvSpPr>
          <p:cNvPr id="11" name="Zástupný text 10">
            <a:extLst>
              <a:ext uri="{FF2B5EF4-FFF2-40B4-BE49-F238E27FC236}">
                <a16:creationId xmlns:a16="http://schemas.microsoft.com/office/drawing/2014/main" id="{B0805198-A091-420A-A043-7F35A599EE8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cs-CZ" dirty="0"/>
              <a:t>Výroční zpráva 2020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12" name="Zástupný text 11">
            <a:extLst>
              <a:ext uri="{FF2B5EF4-FFF2-40B4-BE49-F238E27FC236}">
                <a16:creationId xmlns:a16="http://schemas.microsoft.com/office/drawing/2014/main" id="{E13C58FF-0836-4DF9-9BF6-68AF5EE171B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cs-CZ" dirty="0"/>
              <a:t>SMČ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8554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9F979-7AEC-48DC-AC73-A617D7F83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Vize 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9C2141-E4A9-46D7-8D5B-7A65750BFA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7427168" cy="4691063"/>
          </a:xfrm>
        </p:spPr>
        <p:txBody>
          <a:bodyPr/>
          <a:lstStyle/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Pokračovat v započaté spolupráci se studenty a fakultou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cs-CZ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Aktivně zapojit studenty do chodu spolku</a:t>
            </a:r>
            <a:endParaRPr lang="en-GB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Organizovat tradiční akce, navázání spolupráce s novými organizacemi (Neúnavní, SML, Diagn</a:t>
            </a:r>
            <a:r>
              <a:rPr lang="cs-CZ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óza zdravotnictví, Zapiš se někomu do života…)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Prohloubit spolupráci se spolky 1. LF </a:t>
            </a: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Rozvíjet mezifakultní spolupráci nejen se spolky lékařských fakult, ale i ostatními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E6B8A2-2034-4480-8F37-A1F2C83933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cs-CZ" dirty="0"/>
              <a:t>Výroční zpráva 2020</a:t>
            </a:r>
          </a:p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47B69BB-A739-4482-A896-A0CF629A14D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cs-CZ" dirty="0"/>
              <a:t>SMČ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0426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899904E9-8C15-4FF9-9C8D-F0A841429A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91336" y="2461556"/>
            <a:ext cx="2736304" cy="4691063"/>
          </a:xfrm>
        </p:spPr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cs-CZ" sz="1600" b="1" dirty="0"/>
              <a:t>smc@lf1.cuni.cz</a:t>
            </a:r>
          </a:p>
          <a:p>
            <a:endParaRPr lang="cs-CZ" dirty="0"/>
          </a:p>
          <a:p>
            <a:r>
              <a:rPr lang="cs-CZ" sz="1600" b="1" dirty="0"/>
              <a:t>@</a:t>
            </a:r>
            <a:r>
              <a:rPr lang="cs-CZ" sz="1600" b="1" dirty="0" err="1"/>
              <a:t>spolekmedikuceskych</a:t>
            </a:r>
            <a:endParaRPr lang="cs-CZ" sz="1600" b="1" dirty="0"/>
          </a:p>
          <a:p>
            <a:endParaRPr lang="cs-CZ" sz="1600" b="1" dirty="0"/>
          </a:p>
          <a:p>
            <a:r>
              <a:rPr lang="cs-CZ" sz="1600" b="1" dirty="0"/>
              <a:t>@</a:t>
            </a:r>
            <a:r>
              <a:rPr lang="cs-CZ" sz="1600" b="1" dirty="0" err="1"/>
              <a:t>spolekmedikuceskych</a:t>
            </a:r>
            <a:endParaRPr lang="cs-CZ" sz="1600" b="1" dirty="0"/>
          </a:p>
          <a:p>
            <a:endParaRPr lang="cs-CZ" sz="1600" b="1" dirty="0"/>
          </a:p>
          <a:p>
            <a:endParaRPr lang="cs-CZ" sz="1600" b="1" dirty="0"/>
          </a:p>
          <a:p>
            <a:endParaRPr lang="cs-CZ" sz="1600" b="1" dirty="0"/>
          </a:p>
        </p:txBody>
      </p:sp>
      <p:sp>
        <p:nvSpPr>
          <p:cNvPr id="11" name="Zástupný text 10">
            <a:extLst>
              <a:ext uri="{FF2B5EF4-FFF2-40B4-BE49-F238E27FC236}">
                <a16:creationId xmlns:a16="http://schemas.microsoft.com/office/drawing/2014/main" id="{B0805198-A091-420A-A043-7F35A599EE8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cs-CZ" dirty="0"/>
              <a:t>Výroční zpráva 2020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12" name="Zástupný text 11">
            <a:extLst>
              <a:ext uri="{FF2B5EF4-FFF2-40B4-BE49-F238E27FC236}">
                <a16:creationId xmlns:a16="http://schemas.microsoft.com/office/drawing/2014/main" id="{E13C58FF-0836-4DF9-9BF6-68AF5EE171B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cs-CZ" dirty="0"/>
              <a:t>SMČ</a:t>
            </a:r>
          </a:p>
          <a:p>
            <a:endParaRPr lang="cs-CZ" dirty="0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ABB66612-172D-4910-A788-B3C621762E2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783" y="1010445"/>
            <a:ext cx="1804433" cy="1464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B733DD4A-F750-41DB-970E-4EE8688DE1F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059" y="3457106"/>
            <a:ext cx="456582" cy="437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2E184429-59F9-418A-99BF-3ED71D512BA2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8" t="10651" r="13955" b="14793"/>
          <a:stretch/>
        </p:blipFill>
        <p:spPr bwMode="auto">
          <a:xfrm>
            <a:off x="2831808" y="4048169"/>
            <a:ext cx="470832" cy="4371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Grafický objekt 2" descr="E-mail">
            <a:extLst>
              <a:ext uri="{FF2B5EF4-FFF2-40B4-BE49-F238E27FC236}">
                <a16:creationId xmlns:a16="http://schemas.microsoft.com/office/drawing/2014/main" id="{D726A0AE-C8D0-4FFC-9187-81D6236D6B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06464" y="2828224"/>
            <a:ext cx="535772" cy="53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064817"/>
      </p:ext>
    </p:extLst>
  </p:cSld>
  <p:clrMapOvr>
    <a:masterClrMapping/>
  </p:clrMapOvr>
</p:sld>
</file>

<file path=ppt/theme/theme1.xml><?xml version="1.0" encoding="utf-8"?>
<a:theme xmlns:a="http://schemas.openxmlformats.org/drawingml/2006/main" name="sablona-2017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sablona-2017</Template>
  <TotalTime>240</TotalTime>
  <Words>406</Words>
  <Application>Microsoft Office PowerPoint</Application>
  <PresentationFormat>On-screen Show (4:3)</PresentationFormat>
  <Paragraphs>51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Helvetica</vt:lpstr>
      <vt:lpstr>Times New Roman</vt:lpstr>
      <vt:lpstr>Wingdings</vt:lpstr>
      <vt:lpstr>sablona-2017</vt:lpstr>
      <vt:lpstr>PowerPoint Presentation</vt:lpstr>
      <vt:lpstr>Kdo jsme?</vt:lpstr>
      <vt:lpstr>Co děláme?</vt:lpstr>
      <vt:lpstr>Členové, členství</vt:lpstr>
      <vt:lpstr>Akce, činnost</vt:lpstr>
      <vt:lpstr>Vize </vt:lpstr>
      <vt:lpstr>PowerPoint Presentation</vt:lpstr>
    </vt:vector>
  </TitlesOfParts>
  <Company>1.LF.UK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User</dc:creator>
  <cp:lastModifiedBy>Ales Brtnik, WOOD &amp; Co.</cp:lastModifiedBy>
  <cp:revision>24</cp:revision>
  <dcterms:created xsi:type="dcterms:W3CDTF">2017-12-20T12:04:12Z</dcterms:created>
  <dcterms:modified xsi:type="dcterms:W3CDTF">2021-03-10T18:56:35Z</dcterms:modified>
</cp:coreProperties>
</file>