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67" r:id="rId6"/>
    <p:sldId id="268" r:id="rId7"/>
    <p:sldId id="262" r:id="rId8"/>
    <p:sldId id="263" r:id="rId9"/>
    <p:sldId id="264" r:id="rId10"/>
    <p:sldId id="265" r:id="rId11"/>
    <p:sldId id="259" r:id="rId12"/>
    <p:sldId id="260" r:id="rId13"/>
    <p:sldId id="269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C01EAA-5A2B-41D4-BDFF-B9B6B8FF78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4028453-A031-475B-BA1E-A8ECDD18E5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D034BCD-A08F-40DB-BFAA-D27C148FF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58BFA-13BE-454C-99E2-08F4C6D8FB1C}" type="datetimeFigureOut">
              <a:rPr lang="cs-CZ" smtClean="0"/>
              <a:t>26.02.2021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827B162-E126-4D1C-B729-AA83CCD79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281EE0B-33F4-4B4E-BAAD-6FA6C3172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4B8C4-DA03-417A-84E3-5441AC6230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6286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4E4F63-F59F-46CA-B846-B7528A477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10FD081-1E5C-4E1A-959C-31F889E50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4502A52-A10B-4EAC-A771-EF9EC54A3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58BFA-13BE-454C-99E2-08F4C6D8FB1C}" type="datetimeFigureOut">
              <a:rPr lang="cs-CZ" smtClean="0"/>
              <a:t>26.02.2021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30338E2-E23A-42F4-9988-C724BD2FB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83BD960-BCFA-42FE-ACEB-F1F76AF4A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4B8C4-DA03-417A-84E3-5441AC6230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1475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88D1E91-E247-4890-A3C7-66FE5A951E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8DF1096-5FED-440F-9EAA-766B6EB41A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DA29C6C-B0B4-438D-8EFB-CAACE58FE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58BFA-13BE-454C-99E2-08F4C6D8FB1C}" type="datetimeFigureOut">
              <a:rPr lang="cs-CZ" smtClean="0"/>
              <a:t>26.02.2021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26E2F0E-212B-4C44-9807-573E877CA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E305825-5BA2-4C02-B2C8-36C4D699E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4B8C4-DA03-417A-84E3-5441AC6230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4276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56DC90-0E56-4BB1-BE96-674BEC7E7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D2F67C-A7C9-4728-BE18-D9BCB54C4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BE426CF-3D65-4CA5-9475-7113AC852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58BFA-13BE-454C-99E2-08F4C6D8FB1C}" type="datetimeFigureOut">
              <a:rPr lang="cs-CZ" smtClean="0"/>
              <a:t>26.02.2021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7DC461-9F3D-4067-91D9-E5AE6F6D3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00E3C03-A311-443B-81B8-428E9022D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4B8C4-DA03-417A-84E3-5441AC6230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0876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CA5151-3C46-408F-8CA0-1D9BE7B2C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E896EB1-EE52-4D00-8AA3-F89300CE9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0639040-F61D-4F3B-994B-BA8C73A64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58BFA-13BE-454C-99E2-08F4C6D8FB1C}" type="datetimeFigureOut">
              <a:rPr lang="cs-CZ" smtClean="0"/>
              <a:t>26.02.2021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CF0F1FF-0743-41DF-AC86-09A1283E5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02E2343-E86E-49E5-8C8F-0DE150D50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4B8C4-DA03-417A-84E3-5441AC6230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7026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E24987-0EE1-4825-A2E3-739EF7325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4B5C24-A11B-4273-8416-2C56F8CD6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CA175CC-6BDB-4DB0-A7FF-7E7DAFE306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E3DE0AC-DE5A-4FDC-9B87-B134B0526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58BFA-13BE-454C-99E2-08F4C6D8FB1C}" type="datetimeFigureOut">
              <a:rPr lang="cs-CZ" smtClean="0"/>
              <a:t>26.02.2021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4C75B10-4C92-490B-A87F-2A83A73FD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CAFAFED-5D04-4CAB-A4A6-1B9F8E4DA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4B8C4-DA03-417A-84E3-5441AC6230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7935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F10EC3-4993-4AF1-8607-9EA08D4D3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A79ACC4-0A7C-4567-8989-FC07DFCF1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E6505D2-A690-4FC2-A512-7B163CB327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B505DEF-0CDF-4A76-90ED-4FAF7D0387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805343B-8298-41AA-B7E6-D87EB041EF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16F5B5F-7F0D-4A8E-9FFD-6DA453151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58BFA-13BE-454C-99E2-08F4C6D8FB1C}" type="datetimeFigureOut">
              <a:rPr lang="cs-CZ" smtClean="0"/>
              <a:t>26.02.2021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8EA7FE6-4965-4ABC-92A2-718AA64C2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C73EEBA-B3B5-43E7-AAE8-EAA18544E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4B8C4-DA03-417A-84E3-5441AC6230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5952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309F3C-9EC5-4A75-8C91-370994B25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9387B7E-DD63-453E-9126-953B3D9CA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58BFA-13BE-454C-99E2-08F4C6D8FB1C}" type="datetimeFigureOut">
              <a:rPr lang="cs-CZ" smtClean="0"/>
              <a:t>26.02.2021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DC965BF-89C9-48B1-B4B7-887A09F98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F619250-466C-4D11-ABEA-30150B3BC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4B8C4-DA03-417A-84E3-5441AC6230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7228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2607143-DFE0-4F58-B284-6573AB34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58BFA-13BE-454C-99E2-08F4C6D8FB1C}" type="datetimeFigureOut">
              <a:rPr lang="cs-CZ" smtClean="0"/>
              <a:t>26.02.2021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D922696-5AD6-48F2-8B49-6A5A9E8B1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27C061A-760C-4250-80B9-F82F263F4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4B8C4-DA03-417A-84E3-5441AC6230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7607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926C7B-5D71-453C-A681-30EEC04E0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02CDB2-A3FA-42D6-AEF7-B0041E463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0A3AA7A-C979-49AB-97C9-93CA8CE2D5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347CA69-987E-4BFF-957F-0E28D6D1B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58BFA-13BE-454C-99E2-08F4C6D8FB1C}" type="datetimeFigureOut">
              <a:rPr lang="cs-CZ" smtClean="0"/>
              <a:t>26.02.2021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61BDA1A-C6FF-44C6-9C78-1DB253FB5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A740FE1-464F-45CD-B240-7EBD747B3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4B8C4-DA03-417A-84E3-5441AC6230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3924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43A96F-49B1-4F7B-AD89-F01256550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00A314A-1DE8-40E3-907D-4F37F37497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A55CA42-696E-4F15-825F-D7B2E2EC77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A580803-F55E-4F43-BA46-8AC9ADB7D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58BFA-13BE-454C-99E2-08F4C6D8FB1C}" type="datetimeFigureOut">
              <a:rPr lang="cs-CZ" smtClean="0"/>
              <a:t>26.02.2021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A75FF6A-486F-4603-A246-FA68E2D19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A3B542E-417C-4B84-83AB-F559A1CD8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4B8C4-DA03-417A-84E3-5441AC6230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2625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798E68D-6D08-4711-8143-9D3CED652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150D5A6-E12F-43F4-82DC-081D0F2E5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D8634F2-74CE-4690-8F4C-3FAEE5DCB5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58BFA-13BE-454C-99E2-08F4C6D8FB1C}" type="datetimeFigureOut">
              <a:rPr lang="cs-CZ" smtClean="0"/>
              <a:t>26.02.2021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BBF453-B39F-4871-BD34-BBB33904BB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549C7F4-0E61-46E3-9D28-0FA3524D9F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4B8C4-DA03-417A-84E3-5441AC6230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8828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vn.cz/cs/vedeni-kliniky-ort/zastupce-prednosty-pro-pedagogickou-a-vedeckovyzkumnou-cinnost" TargetMode="External"/><Relationship Id="rId2" Type="http://schemas.openxmlformats.org/officeDocument/2006/relationships/hyperlink" Target="https://www.uvn.cz/cs/vedeni-kliniky-ort/prednosta-kliniky-ortopedie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C7EB83-DFBD-4153-AEEC-27D7D01B0F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703" y="1198485"/>
            <a:ext cx="11132598" cy="1775534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Ústřední vojenská nemocnice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4C67886-FF97-4535-AC50-E2AB4497BD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Kolegium děkana 1.3.2021</a:t>
            </a:r>
          </a:p>
          <a:p>
            <a:r>
              <a:rPr lang="cs-CZ" dirty="0"/>
              <a:t>Martina Vašáková</a:t>
            </a:r>
          </a:p>
        </p:txBody>
      </p:sp>
    </p:spTree>
    <p:extLst>
      <p:ext uri="{BB962C8B-B14F-4D97-AF65-F5344CB8AC3E}">
        <p14:creationId xmlns:p14="http://schemas.microsoft.com/office/powerpoint/2010/main" val="1462003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32D8FC-9B39-4CF5-AD08-B56B4E3E5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899"/>
            <a:ext cx="10515600" cy="1325563"/>
          </a:xfrm>
        </p:spPr>
        <p:txBody>
          <a:bodyPr/>
          <a:lstStyle/>
          <a:p>
            <a:r>
              <a:rPr lang="nl-NL" sz="44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Klinika ortopedie 1. LF UK a ÚVN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2448EF-38C8-4B10-9E06-3B998AADA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283" y="1199627"/>
            <a:ext cx="11797717" cy="565837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2800" b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Mezinárodní projekty a aktivity </a:t>
            </a:r>
            <a:endParaRPr lang="cs-CZ" sz="2800" b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2800" b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Dlouhodobá spolupráce s </a:t>
            </a:r>
            <a:r>
              <a:rPr lang="cs-CZ" sz="2800" b="1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UniversitätsCentrum</a:t>
            </a:r>
            <a:r>
              <a:rPr lang="cs-CZ" sz="2800" b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sz="2800" b="1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für</a:t>
            </a:r>
            <a:r>
              <a:rPr lang="cs-CZ" sz="2800" b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sz="2800" b="1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Orthopädie</a:t>
            </a:r>
            <a:r>
              <a:rPr lang="cs-CZ" sz="2800" b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sz="2800" b="1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und</a:t>
            </a:r>
            <a:r>
              <a:rPr lang="cs-CZ" sz="2800" b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sz="2800" b="1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Unfallchirurgie</a:t>
            </a:r>
            <a:r>
              <a:rPr lang="cs-CZ" sz="2800" b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v Drážďanech, Prof. </a:t>
            </a:r>
            <a:r>
              <a:rPr lang="cs-CZ" sz="2800" b="1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Rammelt</a:t>
            </a:r>
            <a:r>
              <a:rPr lang="cs-CZ" sz="2800" b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sz="2800" b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 společné publikace (20 článků, 2 monografie), výměnné stáže, kurzy, symposia </a:t>
            </a:r>
          </a:p>
          <a:p>
            <a:pPr marL="0" indent="0">
              <a:buNone/>
            </a:pPr>
            <a:r>
              <a:rPr lang="nl-NL" sz="2800" b="1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Spolupráce s 1. LF UK </a:t>
            </a:r>
            <a:endParaRPr lang="cs-CZ" sz="2800" b="0" u="none" strike="noStrike" baseline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2800" b="1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Anatomický ústav, doc. Naňka - </a:t>
            </a:r>
            <a:r>
              <a:rPr lang="cs-CZ" sz="2800" b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kooperace PGS, spolupráce při výuce </a:t>
            </a:r>
            <a:r>
              <a:rPr lang="cs-CZ" sz="2800" b="1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VP - Anatomie a chirurgie končetinových kloubů</a:t>
            </a:r>
            <a:r>
              <a:rPr lang="cs-CZ" sz="2800" b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, grantové záměry (nyní bez grantu), publikace, kurzy - každoroční </a:t>
            </a:r>
            <a:r>
              <a:rPr lang="cs-CZ" sz="2800" b="1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Klinicko-anatomické symposium </a:t>
            </a:r>
            <a:r>
              <a:rPr lang="cs-CZ" sz="2800" b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(11 ročníků) </a:t>
            </a:r>
          </a:p>
          <a:p>
            <a:pPr marL="0" indent="0">
              <a:buNone/>
            </a:pPr>
            <a:r>
              <a:rPr lang="cs-CZ" sz="2800" b="1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Chirurgická klinika 1. LF UK a TN, MUDr. Kostlivý </a:t>
            </a:r>
            <a:r>
              <a:rPr lang="cs-CZ" sz="2800" b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- PGS, společné publikace, konzultace pacientů </a:t>
            </a:r>
          </a:p>
          <a:p>
            <a:pPr marL="0" indent="0">
              <a:buNone/>
            </a:pPr>
            <a:r>
              <a:rPr lang="cs-CZ" sz="2800" b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Návrhy na zlepšení </a:t>
            </a:r>
            <a:endParaRPr lang="cs-CZ" sz="2800" b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2800" b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Možnost individualizace stáží v rámci výuky - při první vlně </a:t>
            </a:r>
            <a:r>
              <a:rPr lang="cs-CZ" sz="2800" b="0" u="none" strike="noStrike" baseline="0" dirty="0" err="1">
                <a:solidFill>
                  <a:srgbClr val="FF0000"/>
                </a:solidFill>
                <a:latin typeface="Calibri" panose="020F0502020204030204" pitchFamily="34" charset="0"/>
              </a:rPr>
              <a:t>COVIDu</a:t>
            </a:r>
            <a:r>
              <a:rPr lang="cs-CZ" sz="2800" b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 jsme učili blokově po malých skupinkách. Myslím, že tato organizace byla výhodnější jak pro studenty tak pro vyučující. </a:t>
            </a:r>
          </a:p>
          <a:p>
            <a:pPr marL="0" indent="0">
              <a:buNone/>
            </a:pPr>
            <a:r>
              <a:rPr lang="cs-CZ" sz="2800" b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Spokojenost/nespokojenost </a:t>
            </a:r>
            <a:endParaRPr lang="cs-CZ" sz="2800" b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2800" b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 organizací výuky, finančním ohodnocením i spoluprací s děkanátem 1. LF UK jsme spokojeni. </a:t>
            </a:r>
          </a:p>
          <a:p>
            <a:pPr marL="0" indent="0">
              <a:buNone/>
            </a:pPr>
            <a:r>
              <a:rPr lang="cs-CZ" sz="2800" b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Uvítali bychom možnost individualizace stáží v rámci výuky (viz. bod 8)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5437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5669C6-75C1-4ADA-A403-E40A53C65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293" y="-71103"/>
            <a:ext cx="10515600" cy="1325563"/>
          </a:xfrm>
        </p:spPr>
        <p:txBody>
          <a:bodyPr/>
          <a:lstStyle/>
          <a:p>
            <a:r>
              <a:rPr lang="cs-CZ" sz="44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Interní klinika 1. LF UK a ÚVN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903427-1EFC-48F0-AF23-3DD3D41629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9293" y="1003176"/>
            <a:ext cx="5932947" cy="5661783"/>
          </a:xfrm>
        </p:spPr>
        <p:txBody>
          <a:bodyPr>
            <a:normAutofit fontScale="25000" lnSpcReduction="20000"/>
          </a:bodyPr>
          <a:lstStyle/>
          <a:p>
            <a:pPr algn="l"/>
            <a:endParaRPr lang="cs-CZ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80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přednosta: </a:t>
            </a:r>
            <a:r>
              <a:rPr lang="cs-CZ" sz="8000" dirty="0"/>
              <a:t>prof. MUDr. Petr Urbánek, CSc.</a:t>
            </a:r>
          </a:p>
          <a:p>
            <a:pPr marL="0" indent="0">
              <a:buNone/>
            </a:pPr>
            <a:r>
              <a:rPr lang="cs-CZ" sz="8000" dirty="0">
                <a:effectLst/>
              </a:rPr>
              <a:t>Primář: doc. MUDr. Martin Malý, Ph.D.</a:t>
            </a:r>
          </a:p>
          <a:p>
            <a:pPr marL="0" indent="0">
              <a:buNone/>
            </a:pPr>
            <a:r>
              <a:rPr lang="cs-CZ" sz="8000" dirty="0"/>
              <a:t>Zástupce pro </a:t>
            </a:r>
            <a:r>
              <a:rPr lang="cs-CZ" sz="8000" dirty="0" err="1"/>
              <a:t>VaV</a:t>
            </a:r>
            <a:r>
              <a:rPr lang="cs-CZ" sz="8000" dirty="0"/>
              <a:t>: MUDr. Tomáš Hnátek, Ph.D</a:t>
            </a:r>
          </a:p>
          <a:p>
            <a:pPr marL="0" indent="0">
              <a:buNone/>
            </a:pPr>
            <a:endParaRPr lang="cs-CZ" sz="8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80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Počet pedagogických pracovníků</a:t>
            </a:r>
            <a:endParaRPr lang="cs-CZ" sz="8000" b="0" i="0" u="none" strike="noStrike" baseline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80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34 pedagogických pracovníků : 2 </a:t>
            </a:r>
            <a:r>
              <a:rPr lang="cs-CZ" sz="8000" b="0" i="0" u="none" strike="noStrike" baseline="0" dirty="0" err="1">
                <a:solidFill>
                  <a:srgbClr val="FF0000"/>
                </a:solidFill>
                <a:latin typeface="Calibri" panose="020F0502020204030204" pitchFamily="34" charset="0"/>
              </a:rPr>
              <a:t>prof.,</a:t>
            </a:r>
            <a:r>
              <a:rPr lang="cs-CZ" sz="80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 4 docenti, 28 odborných asistentů </a:t>
            </a:r>
          </a:p>
          <a:p>
            <a:pPr marL="0" indent="0">
              <a:buNone/>
            </a:pPr>
            <a:r>
              <a:rPr lang="cs-CZ" sz="8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 nepedagogičtí pracovníci (sekretářka + knihovnice) </a:t>
            </a:r>
          </a:p>
          <a:p>
            <a:pPr marL="0" indent="0">
              <a:buNone/>
            </a:pPr>
            <a:r>
              <a:rPr lang="cs-CZ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Úvazky- </a:t>
            </a:r>
            <a:r>
              <a:rPr lang="cs-CZ" sz="8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4,65 pedagogického úvazku (v tom započítáno 0,4 úvazku přednosty) </a:t>
            </a:r>
          </a:p>
          <a:p>
            <a:pPr marL="0" indent="0">
              <a:buNone/>
            </a:pPr>
            <a:r>
              <a:rPr lang="cs-CZ" sz="8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0,7 úvazku nepedagogických pracovníků </a:t>
            </a:r>
          </a:p>
          <a:p>
            <a:pPr marL="0" indent="0">
              <a:buNone/>
            </a:pPr>
            <a:r>
              <a:rPr lang="cs-CZ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Odučené hodiny za každý ročník</a:t>
            </a:r>
            <a:endParaRPr lang="cs-CZ" sz="8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80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Gastroenterologie 5. ročník: </a:t>
            </a:r>
            <a:r>
              <a:rPr lang="cs-CZ" sz="8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56 výukových hodin/3 týdenní blok x 10 bloků = 560 hodin (z 10 výukových bloků je 8 českých 2 anglické) </a:t>
            </a:r>
          </a:p>
          <a:p>
            <a:pPr marL="0" indent="0">
              <a:buNone/>
            </a:pPr>
            <a:r>
              <a:rPr lang="cs-CZ" sz="80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Interna </a:t>
            </a:r>
            <a:r>
              <a:rPr lang="cs-CZ" sz="8000" b="0" i="0" u="none" strike="noStrike" baseline="0" dirty="0" err="1">
                <a:solidFill>
                  <a:srgbClr val="FF0000"/>
                </a:solidFill>
                <a:latin typeface="Calibri" panose="020F0502020204030204" pitchFamily="34" charset="0"/>
              </a:rPr>
              <a:t>předstátnicová</a:t>
            </a:r>
            <a:r>
              <a:rPr lang="cs-CZ" sz="80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 stáž 6. ročník: </a:t>
            </a:r>
            <a:r>
              <a:rPr lang="cs-CZ" sz="8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30 výukových hodin/blok x 5 bloků = 150 hodin (z 5 výukových bloků jsou 4 české 1 anglický) </a:t>
            </a: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88A221E-E5F7-484E-A33C-F3D750B787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2470" y="1003176"/>
            <a:ext cx="5285530" cy="517378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t-BR" sz="80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Věda a výzkum – institucionální podpora </a:t>
            </a:r>
            <a:endParaRPr lang="cs-CZ" sz="8000" b="0" i="0" u="none" strike="noStrike" baseline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80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Progres Q 28 </a:t>
            </a:r>
          </a:p>
          <a:p>
            <a:pPr marL="0" indent="0">
              <a:buNone/>
            </a:pPr>
            <a:r>
              <a:rPr lang="pt-BR" sz="80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Institucionální podpora Ministersva obrany MO 1012 </a:t>
            </a:r>
          </a:p>
          <a:p>
            <a:pPr marL="0" indent="0">
              <a:buNone/>
            </a:pPr>
            <a:endParaRPr lang="cs-CZ" sz="8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Mzdové prostředky a provozní náklady </a:t>
            </a:r>
            <a:endParaRPr lang="cs-CZ" sz="8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sz="8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Mzdový limit/rok (bez mzdy přednosty): 1 740 000 Kč </a:t>
            </a:r>
          </a:p>
          <a:p>
            <a:pPr marL="0" indent="0">
              <a:buNone/>
            </a:pPr>
            <a:endParaRPr lang="cs-CZ" sz="8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Mezinárodní projekty a aktivity </a:t>
            </a:r>
            <a:endParaRPr lang="cs-CZ" sz="8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s-CZ" sz="8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Spolupráce s 1. LF UK: </a:t>
            </a:r>
            <a:r>
              <a:rPr lang="cs-CZ" sz="8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Centrum GI (prof. Zavoral, prof. Šedo) </a:t>
            </a:r>
          </a:p>
          <a:p>
            <a:pPr marL="0" indent="0">
              <a:buNone/>
            </a:pPr>
            <a:endParaRPr lang="cs-CZ" sz="8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80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Návrhy na zlepšení : 0</a:t>
            </a:r>
            <a:endParaRPr lang="cs-CZ" sz="8000" b="0" i="0" u="none" strike="noStrike" baseline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s-CZ" sz="8000" b="0" i="0" u="none" strike="noStrike" baseline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80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Spokojenost/nespokojenost: 0</a:t>
            </a:r>
            <a:endParaRPr lang="cs-CZ" sz="8000" b="0" i="0" u="none" strike="noStrike" baseline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3876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4E414A-A725-461D-8927-989BB6D30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" y="0"/>
            <a:ext cx="12212320" cy="1818639"/>
          </a:xfrm>
        </p:spPr>
        <p:txBody>
          <a:bodyPr>
            <a:normAutofit fontScale="90000"/>
          </a:bodyPr>
          <a:lstStyle/>
          <a:p>
            <a:r>
              <a:rPr lang="cs-CZ" sz="44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Klinika anesteziologie, resuscitace a intenzivní medicíny 1. LF UK a ÚVN</a:t>
            </a:r>
            <a:br>
              <a:rPr lang="cs-CZ" sz="4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F90C32-ED92-4732-A7A8-A1B1FE6416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4559" y="1291905"/>
            <a:ext cx="7110322" cy="544417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Přednosta: MUDr. Tomáš </a:t>
            </a:r>
            <a:r>
              <a:rPr lang="cs-CZ" sz="80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Tyll</a:t>
            </a:r>
            <a:r>
              <a:rPr lang="cs-CZ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Ph.D</a:t>
            </a:r>
          </a:p>
          <a:p>
            <a:pPr marL="0" indent="0">
              <a:buNone/>
            </a:pPr>
            <a:r>
              <a:rPr lang="cs-CZ" sz="8000" b="1" dirty="0">
                <a:solidFill>
                  <a:srgbClr val="000000"/>
                </a:solidFill>
                <a:latin typeface="Calibri" panose="020F0502020204030204" pitchFamily="34" charset="0"/>
              </a:rPr>
              <a:t>Zástupce: MUDr. Antonín Spálený</a:t>
            </a:r>
            <a:endParaRPr lang="cs-CZ" sz="80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Počet pedagogických pracovníků </a:t>
            </a:r>
            <a:r>
              <a:rPr lang="cs-CZ" sz="8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17 </a:t>
            </a:r>
          </a:p>
          <a:p>
            <a:pPr marL="0" indent="0">
              <a:buNone/>
            </a:pPr>
            <a:endParaRPr lang="cs-CZ" sz="8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Úvazky</a:t>
            </a:r>
            <a:r>
              <a:rPr lang="cs-CZ" sz="800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cs-CZ" sz="8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1 asistent úvazek 0,05, 10 asistentů úvazek 0,1, 5 asistentů úvazek 0,2, </a:t>
            </a:r>
            <a:r>
              <a:rPr lang="pt-BR" sz="8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1 administrativní pracovník úvazek 0,2 </a:t>
            </a:r>
            <a:r>
              <a:rPr lang="pt-BR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Celkově 2,25 úvazku. </a:t>
            </a:r>
            <a:endParaRPr lang="pt-BR" sz="8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Odučené hodiny za každý ročník</a:t>
            </a:r>
            <a:endParaRPr lang="cs-CZ" sz="8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80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- Anesteziologie a neodkladná medicína: 80 hod/semestr </a:t>
            </a:r>
          </a:p>
          <a:p>
            <a:pPr marL="0" indent="0">
              <a:buNone/>
            </a:pPr>
            <a:r>
              <a:rPr lang="en-US" sz="80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- </a:t>
            </a:r>
            <a:r>
              <a:rPr lang="en-US" sz="8000" b="0" i="0" u="none" strike="noStrike" baseline="0" dirty="0" err="1">
                <a:solidFill>
                  <a:srgbClr val="FF0000"/>
                </a:solidFill>
                <a:latin typeface="Calibri" panose="020F0502020204030204" pitchFamily="34" charset="0"/>
              </a:rPr>
              <a:t>Anaesthesiology</a:t>
            </a:r>
            <a:r>
              <a:rPr lang="en-US" sz="80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 and Emergency medicine: 48 </a:t>
            </a:r>
            <a:r>
              <a:rPr lang="en-US" sz="8000" b="0" i="0" u="none" strike="noStrike" baseline="0" dirty="0" err="1">
                <a:solidFill>
                  <a:srgbClr val="FF0000"/>
                </a:solidFill>
                <a:latin typeface="Calibri" panose="020F0502020204030204" pitchFamily="34" charset="0"/>
              </a:rPr>
              <a:t>hod</a:t>
            </a:r>
            <a:r>
              <a:rPr lang="en-US" sz="80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/</a:t>
            </a:r>
            <a:r>
              <a:rPr lang="en-US" sz="8000" b="0" i="0" u="none" strike="noStrike" baseline="0" dirty="0" err="1">
                <a:solidFill>
                  <a:srgbClr val="FF0000"/>
                </a:solidFill>
                <a:latin typeface="Calibri" panose="020F0502020204030204" pitchFamily="34" charset="0"/>
              </a:rPr>
              <a:t>semestr</a:t>
            </a:r>
            <a:r>
              <a:rPr lang="en-US" sz="80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cs-CZ" sz="80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- Anesteziologie a akutní medicína: 36 hod/semestr </a:t>
            </a:r>
          </a:p>
          <a:p>
            <a:pPr marL="0" indent="0">
              <a:buNone/>
            </a:pPr>
            <a:r>
              <a:rPr lang="en-US" sz="80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- </a:t>
            </a:r>
            <a:r>
              <a:rPr lang="en-US" sz="8000" b="0" i="0" u="none" strike="noStrike" baseline="0" dirty="0" err="1">
                <a:solidFill>
                  <a:srgbClr val="FF0000"/>
                </a:solidFill>
                <a:latin typeface="Calibri" panose="020F0502020204030204" pitchFamily="34" charset="0"/>
              </a:rPr>
              <a:t>Anaesthesiology</a:t>
            </a:r>
            <a:r>
              <a:rPr lang="en-US" sz="80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 and Acute medicine: 3 </a:t>
            </a:r>
            <a:r>
              <a:rPr lang="en-US" sz="8000" b="0" i="0" u="none" strike="noStrike" baseline="0" dirty="0" err="1">
                <a:solidFill>
                  <a:srgbClr val="FF0000"/>
                </a:solidFill>
                <a:latin typeface="Calibri" panose="020F0502020204030204" pitchFamily="34" charset="0"/>
              </a:rPr>
              <a:t>hod</a:t>
            </a:r>
            <a:r>
              <a:rPr lang="en-US" sz="80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/</a:t>
            </a:r>
            <a:r>
              <a:rPr lang="en-US" sz="8000" b="0" i="0" u="none" strike="noStrike" baseline="0" dirty="0" err="1">
                <a:solidFill>
                  <a:srgbClr val="FF0000"/>
                </a:solidFill>
                <a:latin typeface="Calibri" panose="020F0502020204030204" pitchFamily="34" charset="0"/>
              </a:rPr>
              <a:t>semestr</a:t>
            </a:r>
            <a:r>
              <a:rPr lang="en-US" sz="80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cs-CZ" sz="80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- Praktické základy první pomoci u život ohrožujících stavů (PVP): 18/semestr </a:t>
            </a:r>
          </a:p>
          <a:p>
            <a:pPr marL="0" indent="0">
              <a:buNone/>
            </a:pPr>
            <a:r>
              <a:rPr lang="cs-CZ" sz="80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- Perioperační medicína (PVP): 24/ jen letní semestr </a:t>
            </a:r>
          </a:p>
          <a:p>
            <a:pPr marL="0" indent="0">
              <a:buNone/>
            </a:pPr>
            <a:r>
              <a:rPr lang="cs-CZ" sz="80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- Medicína za mimořádných podmínek (PVP sdílený): 9 hod/ jen zimní semestr </a:t>
            </a: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7285A00-9927-44C0-B05F-6DE490C9ED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76159" y="1417739"/>
            <a:ext cx="5020720" cy="531834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t-BR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Věda a výzkum – institucionální podpora </a:t>
            </a:r>
            <a:endParaRPr lang="cs-CZ" sz="8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80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2x doktorandské studium (FBMI, Kladno) </a:t>
            </a:r>
          </a:p>
          <a:p>
            <a:pPr marL="0" indent="0">
              <a:buNone/>
            </a:pPr>
            <a:r>
              <a:rPr lang="cs-CZ" sz="80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1x doktorandské studium (2.LF UK Praha) </a:t>
            </a:r>
          </a:p>
          <a:p>
            <a:pPr marL="0" indent="0">
              <a:buNone/>
            </a:pPr>
            <a:r>
              <a:rPr lang="cs-CZ" sz="80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As. plk. Tomáš </a:t>
            </a:r>
            <a:r>
              <a:rPr lang="cs-CZ" sz="8000" b="0" i="0" u="none" strike="noStrike" baseline="0" dirty="0" err="1">
                <a:solidFill>
                  <a:srgbClr val="FF0000"/>
                </a:solidFill>
                <a:latin typeface="Calibri" panose="020F0502020204030204" pitchFamily="34" charset="0"/>
              </a:rPr>
              <a:t>Henlín</a:t>
            </a:r>
            <a:r>
              <a:rPr lang="cs-CZ" sz="80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, Ph.D. – člen Sboru hlavních odborníků Ministerstva obrany ČR </a:t>
            </a:r>
          </a:p>
          <a:p>
            <a:pPr marL="0" indent="0">
              <a:buNone/>
            </a:pPr>
            <a:r>
              <a:rPr lang="cs-CZ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Mezinárodní projekty a aktivity: </a:t>
            </a:r>
            <a:endParaRPr lang="cs-CZ" sz="8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8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Kongres anestezie a intenzivní péče za mimořádných podmínek </a:t>
            </a:r>
          </a:p>
          <a:p>
            <a:pPr marL="0" indent="0">
              <a:buNone/>
            </a:pPr>
            <a:r>
              <a:rPr lang="cs-CZ" sz="8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Kurz simulační medicíny </a:t>
            </a:r>
          </a:p>
          <a:p>
            <a:pPr marL="0" indent="0">
              <a:buNone/>
            </a:pPr>
            <a:r>
              <a:rPr lang="cs-CZ" sz="80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Spolupráce s 1. LF UK: </a:t>
            </a:r>
            <a:r>
              <a:rPr lang="cs-CZ" sz="80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výuka povinných předmětů i PVP, dohled na přijímacím řízení (česká a anglická paralelka) </a:t>
            </a:r>
          </a:p>
          <a:p>
            <a:pPr marL="0" indent="0">
              <a:buNone/>
            </a:pPr>
            <a:r>
              <a:rPr lang="cs-CZ" sz="80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Návrhy na zlepšení: </a:t>
            </a:r>
            <a:r>
              <a:rPr lang="cs-CZ" sz="80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velké poděkování paní </a:t>
            </a:r>
            <a:r>
              <a:rPr lang="cs-CZ" sz="8000" b="0" i="0" u="none" strike="noStrike" baseline="0" dirty="0" err="1">
                <a:solidFill>
                  <a:srgbClr val="FF0000"/>
                </a:solidFill>
                <a:latin typeface="Calibri" panose="020F0502020204030204" pitchFamily="34" charset="0"/>
              </a:rPr>
              <a:t>Džupinkové</a:t>
            </a:r>
            <a:r>
              <a:rPr lang="cs-CZ" sz="80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 z IT oddělení LF, která osobně přišla do ÚVN a zaučila lékaře-asistenty v používání MS </a:t>
            </a:r>
            <a:r>
              <a:rPr lang="cs-CZ" sz="8000" b="0" i="0" u="none" strike="noStrike" baseline="0" dirty="0" err="1">
                <a:solidFill>
                  <a:srgbClr val="FF0000"/>
                </a:solidFill>
                <a:latin typeface="Calibri" panose="020F0502020204030204" pitchFamily="34" charset="0"/>
              </a:rPr>
              <a:t>Teams</a:t>
            </a:r>
            <a:r>
              <a:rPr lang="cs-CZ" sz="80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, výborný osobní přístup. </a:t>
            </a:r>
          </a:p>
          <a:p>
            <a:pPr marL="0" indent="0">
              <a:buNone/>
            </a:pPr>
            <a:r>
              <a:rPr lang="cs-CZ" sz="80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Spokojenost 8/10 </a:t>
            </a:r>
            <a:endParaRPr lang="cs-CZ" sz="8000" b="0" i="0" u="none" strike="noStrike" baseline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5888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A0316D-4D4D-4619-9B7C-B6EBD3AB8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Děkuji Vám za pozornost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ECCB9D-5B59-4F77-8317-434E8C32B6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2128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3D9369-BBAC-48D0-9A44-AE28544C3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076A5B0-6696-4301-AF8C-4108407160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8924" y="119491"/>
            <a:ext cx="4763825" cy="6738509"/>
          </a:xfrm>
        </p:spPr>
      </p:pic>
    </p:spTree>
    <p:extLst>
      <p:ext uri="{BB962C8B-B14F-4D97-AF65-F5344CB8AC3E}">
        <p14:creationId xmlns:p14="http://schemas.microsoft.com/office/powerpoint/2010/main" val="1647662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2D4A1D-D98B-4ED6-A9B2-CEA98D91F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028" y="0"/>
            <a:ext cx="10515600" cy="1325563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Klinika infekčních nemocí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A6DCF8-8E7E-47DA-AB97-D17C4CCC98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1492" y="729204"/>
            <a:ext cx="6713318" cy="6041985"/>
          </a:xfrm>
        </p:spPr>
        <p:txBody>
          <a:bodyPr>
            <a:normAutofit fontScale="25000" lnSpcReduction="20000"/>
          </a:bodyPr>
          <a:lstStyle/>
          <a:p>
            <a:pPr algn="l"/>
            <a:endParaRPr lang="cs-CZ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cs-CZ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Přednosta: Prof. MUDr. Michal Holub., Ph.D</a:t>
            </a:r>
          </a:p>
          <a:p>
            <a:pPr marL="0" indent="0">
              <a:buNone/>
            </a:pPr>
            <a:r>
              <a:rPr lang="cs-CZ" sz="8000" b="1" dirty="0">
                <a:solidFill>
                  <a:srgbClr val="000000"/>
                </a:solidFill>
                <a:latin typeface="Calibri" panose="020F0502020204030204" pitchFamily="34" charset="0"/>
              </a:rPr>
              <a:t>Primář: MUDr. Milan Zlámal</a:t>
            </a:r>
          </a:p>
          <a:p>
            <a:pPr marL="0" indent="0">
              <a:buNone/>
            </a:pPr>
            <a:endParaRPr lang="cs-CZ" sz="80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Počet pedagogických pracovníků- </a:t>
            </a:r>
            <a:r>
              <a:rPr lang="cs-CZ" sz="8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6, úvazků 5 </a:t>
            </a:r>
          </a:p>
          <a:p>
            <a:pPr marL="0" indent="0">
              <a:buNone/>
            </a:pPr>
            <a:r>
              <a:rPr lang="cs-CZ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Odučené hodiny za každý ročník:</a:t>
            </a:r>
            <a:endParaRPr lang="cs-CZ" sz="8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8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B00121 Infekční lékařství 75 hod. (spolu s KITN N Na Bulovce) </a:t>
            </a:r>
          </a:p>
          <a:p>
            <a:pPr marL="0" indent="0">
              <a:buNone/>
            </a:pPr>
            <a:r>
              <a:rPr lang="cs-CZ" sz="8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B01168 Infekční lékařství (zubní lékařství) 25 hod. (spolu s KITN NNB) </a:t>
            </a:r>
          </a:p>
          <a:p>
            <a:pPr marL="0" indent="0">
              <a:buNone/>
            </a:pPr>
            <a:r>
              <a:rPr lang="cs-CZ" sz="8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B80121 Infekční lékařství (AP) 75 hod. </a:t>
            </a:r>
          </a:p>
          <a:p>
            <a:pPr marL="0" indent="0">
              <a:buNone/>
            </a:pPr>
            <a:r>
              <a:rPr lang="cs-CZ" sz="8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B81168 Infekční lékařství (zubní lékařství AP) 25 hod. (spolu s KITN NNB) </a:t>
            </a:r>
          </a:p>
          <a:p>
            <a:pPr marL="0" indent="0">
              <a:buNone/>
            </a:pPr>
            <a:r>
              <a:rPr lang="pl-PL" sz="8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B02989 Infektologie v praxi 15 hod. </a:t>
            </a:r>
          </a:p>
          <a:p>
            <a:pPr marL="0" indent="0">
              <a:buNone/>
            </a:pPr>
            <a:r>
              <a:rPr lang="cs-CZ" sz="8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B81673 Propedeutika infekčních onemocnění (AP) 15 hod. </a:t>
            </a:r>
          </a:p>
          <a:p>
            <a:pPr marL="0" indent="0">
              <a:buNone/>
            </a:pPr>
            <a:r>
              <a:rPr lang="pl-PL" sz="8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B00054 Integrovaný blok mikrobiologie a patologie 25 hod. </a:t>
            </a:r>
          </a:p>
          <a:p>
            <a:pPr marL="0" indent="0">
              <a:buNone/>
            </a:pPr>
            <a:r>
              <a:rPr lang="cs-CZ" sz="8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(společně ÚIM, KIN, KITN, ÚP) </a:t>
            </a:r>
          </a:p>
          <a:p>
            <a:pPr marL="0" indent="0">
              <a:buNone/>
            </a:pPr>
            <a:r>
              <a:rPr lang="cs-CZ" sz="8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B80054 Integrovaný blok mikrobiologie a patologie (AP) 25 hod. </a:t>
            </a:r>
          </a:p>
          <a:p>
            <a:pPr marL="0" indent="0">
              <a:buNone/>
            </a:pPr>
            <a:r>
              <a:rPr lang="cs-CZ" sz="8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(společně ÚIM, KIN, KITN, ÚP) </a:t>
            </a: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D7F9F25-85E5-4C89-A506-A6AEA3CEBC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71190" y="729205"/>
            <a:ext cx="5420810" cy="544775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t-BR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Věda a výzkum – institucionální podpora </a:t>
            </a:r>
            <a:endParaRPr lang="cs-CZ" sz="8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80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PROGRES Q26-7 (1. LF UK) </a:t>
            </a:r>
          </a:p>
          <a:p>
            <a:pPr marL="0" indent="0">
              <a:buNone/>
            </a:pPr>
            <a:r>
              <a:rPr lang="nl-NL" sz="80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SVV 260520 (1. LF UK) </a:t>
            </a:r>
          </a:p>
          <a:p>
            <a:pPr marL="0" indent="0">
              <a:buNone/>
            </a:pPr>
            <a:r>
              <a:rPr lang="pt-BR" sz="8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MO 1012 (institucionální podpora ÚVN) </a:t>
            </a:r>
          </a:p>
          <a:p>
            <a:pPr marL="0" indent="0">
              <a:buNone/>
            </a:pPr>
            <a:r>
              <a:rPr lang="cs-CZ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Mzdové prostředky a provozní náklady </a:t>
            </a:r>
            <a:endParaRPr lang="cs-CZ" sz="8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s-CZ" sz="8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Mezinárodní projekty a aktivity </a:t>
            </a:r>
            <a:endParaRPr lang="cs-CZ" sz="8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80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Biomedical</a:t>
            </a:r>
            <a:r>
              <a:rPr lang="cs-CZ" sz="8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Center, Lund University, Švédsko (prof. </a:t>
            </a:r>
            <a:r>
              <a:rPr lang="cs-CZ" sz="80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Heiko</a:t>
            </a:r>
            <a:r>
              <a:rPr lang="cs-CZ" sz="8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sz="80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Herwald</a:t>
            </a:r>
            <a:r>
              <a:rPr lang="cs-CZ" sz="8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dr. </a:t>
            </a:r>
            <a:r>
              <a:rPr lang="cs-CZ" sz="80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Linder</a:t>
            </a:r>
            <a:r>
              <a:rPr lang="cs-CZ" sz="8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 – neformální spolupráce na projektech </a:t>
            </a:r>
          </a:p>
          <a:p>
            <a:pPr marL="0" indent="0">
              <a:buNone/>
            </a:pPr>
            <a:r>
              <a:rPr lang="nl-NL" sz="80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Spolupráce s 1. LF UK </a:t>
            </a:r>
            <a:endParaRPr lang="cs-CZ" sz="8000" b="0" i="0" u="none" strike="noStrike" baseline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80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spolupráce na výuce (KITN NNB, ÚIM 1. LF, 4. </a:t>
            </a:r>
            <a:r>
              <a:rPr lang="cs-CZ" sz="8000" b="0" i="0" u="none" strike="noStrike" baseline="0" dirty="0" err="1">
                <a:solidFill>
                  <a:srgbClr val="FF0000"/>
                </a:solidFill>
                <a:latin typeface="Calibri" panose="020F0502020204030204" pitchFamily="34" charset="0"/>
              </a:rPr>
              <a:t>int</a:t>
            </a:r>
            <a:r>
              <a:rPr lang="cs-CZ" sz="80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. klinika 1. LF a VFN) </a:t>
            </a:r>
          </a:p>
          <a:p>
            <a:pPr marL="0" indent="0">
              <a:buNone/>
            </a:pPr>
            <a:r>
              <a:rPr lang="cs-CZ" sz="80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spolupráce ve výzkumu s pracovišti 1. LF UK při řešení projektů </a:t>
            </a:r>
          </a:p>
          <a:p>
            <a:pPr marL="0" indent="0">
              <a:buNone/>
            </a:pPr>
            <a:r>
              <a:rPr lang="cs-CZ" sz="80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Návrhy na zlepšení </a:t>
            </a:r>
            <a:endParaRPr lang="cs-CZ" sz="8000" b="0" i="0" u="none" strike="noStrike" baseline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80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Spokojenost/nespokojenost </a:t>
            </a:r>
            <a:r>
              <a:rPr lang="cs-CZ" sz="80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spolupráce s 1. LF UK funguje na dobré úrovni, nadále je třeba pokračovat v prohlubování spolupráce mezi fakultními pracovišti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760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89BF25-0D02-4703-ACC5-B6CE7EA30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0645"/>
            <a:ext cx="10515600" cy="1325563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Neurochirurgická a </a:t>
            </a:r>
            <a:r>
              <a:rPr lang="cs-CZ" b="1" dirty="0" err="1">
                <a:solidFill>
                  <a:srgbClr val="FF0000"/>
                </a:solidFill>
              </a:rPr>
              <a:t>neuroonkologická</a:t>
            </a:r>
            <a:r>
              <a:rPr lang="cs-CZ" b="1" dirty="0">
                <a:solidFill>
                  <a:srgbClr val="FF0000"/>
                </a:solidFill>
              </a:rPr>
              <a:t> klinika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CADFF8-A8C1-4658-B636-A51B330E3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2251394"/>
            <a:ext cx="12001500" cy="4606606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15000"/>
              </a:lnSpc>
              <a:buSzPts val="1400"/>
              <a:buNone/>
            </a:pPr>
            <a:r>
              <a:rPr lang="cs-CZ" sz="8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Počet pedagogických pracovníků: na plný úvazek 2, částečný úvazek na 1.LFUK  13</a:t>
            </a:r>
          </a:p>
          <a:p>
            <a:pPr marL="0" indent="0">
              <a:lnSpc>
                <a:spcPct val="115000"/>
              </a:lnSpc>
              <a:buSzPts val="1400"/>
              <a:buNone/>
            </a:pPr>
            <a:r>
              <a:rPr lang="cs-CZ" sz="8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Celkový počet pedagog. úvazků : 4,7</a:t>
            </a:r>
            <a:endParaRPr lang="cs-CZ" sz="8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  <a:buSzPts val="1400"/>
              <a:buNone/>
            </a:pPr>
            <a:r>
              <a:rPr lang="cs-CZ" sz="8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Odučené hodiny za každý ročník </a:t>
            </a:r>
            <a:r>
              <a:rPr lang="cs-CZ" sz="8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(předměty, hodiny)</a:t>
            </a:r>
          </a:p>
          <a:p>
            <a:pPr indent="0">
              <a:lnSpc>
                <a:spcPct val="115000"/>
              </a:lnSpc>
              <a:buNone/>
            </a:pPr>
            <a:r>
              <a:rPr lang="cs-CZ" sz="8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jediné neurochirurgické pracoviště v rámci 1.LF UK</a:t>
            </a:r>
            <a:r>
              <a:rPr lang="cs-CZ" sz="8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cs-CZ" sz="8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jediným armádním neurochirurgickým pracovištěm- není možné výuku sdílet s  jinými nemocnicemi  </a:t>
            </a:r>
          </a:p>
          <a:p>
            <a:pPr indent="0">
              <a:lnSpc>
                <a:spcPct val="115000"/>
              </a:lnSpc>
              <a:buNone/>
            </a:pPr>
            <a:r>
              <a:rPr lang="cs-CZ" sz="8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Předmět:  Neurochirurgie v 5.ročníku v české i anglické paralelce. </a:t>
            </a:r>
          </a:p>
          <a:p>
            <a:pPr indent="0">
              <a:lnSpc>
                <a:spcPct val="115000"/>
              </a:lnSpc>
              <a:buNone/>
            </a:pPr>
            <a:r>
              <a:rPr lang="cs-CZ" sz="8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Stáž je dvoutýdenní, blok má 50 výukových hodin, celkem 11 za školní rok.</a:t>
            </a:r>
          </a:p>
          <a:p>
            <a:pPr indent="0">
              <a:lnSpc>
                <a:spcPct val="115000"/>
              </a:lnSpc>
              <a:buNone/>
            </a:pPr>
            <a:r>
              <a:rPr lang="cs-CZ" sz="8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Prosté počty hodin: výuka 550 hod, zkoušení (30 min/os.) cca 180 hod., celkem cca 730 hod</a:t>
            </a:r>
            <a:r>
              <a:rPr lang="cs-CZ" sz="8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(či 203 500 „</a:t>
            </a:r>
            <a:r>
              <a:rPr lang="cs-CZ" sz="80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studentohodin</a:t>
            </a:r>
            <a:r>
              <a:rPr lang="cs-CZ" sz="8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“).</a:t>
            </a:r>
          </a:p>
          <a:p>
            <a:pPr indent="0">
              <a:lnSpc>
                <a:spcPct val="115000"/>
              </a:lnSpc>
              <a:buNone/>
            </a:pPr>
            <a:r>
              <a:rPr lang="cs-CZ" sz="8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 uvedených hodinách není započten čas, kdy operatér nebo asistent na sále přítomným medikům komentuje výkon, vysvětlí CT a MR dokumentaci, klinické příznaky  atd. To nelze reálně měřit a dělají to i ti, kteří nemají pedagogické úvazky. Denně jsou studenti – podle operačního programu – na dvou až třech sálech několik hodin.</a:t>
            </a:r>
          </a:p>
          <a:p>
            <a:pPr indent="0">
              <a:lnSpc>
                <a:spcPct val="115000"/>
              </a:lnSpc>
              <a:buNone/>
            </a:pPr>
            <a:r>
              <a:rPr lang="cs-CZ" sz="8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0" indent="0">
              <a:lnSpc>
                <a:spcPct val="115000"/>
              </a:lnSpc>
              <a:buNone/>
            </a:pPr>
            <a:endParaRPr lang="cs-CZ" sz="8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6C02BC29-C4BA-48FF-BCD2-8A90FD4D77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947973"/>
              </p:ext>
            </p:extLst>
          </p:nvPr>
        </p:nvGraphicFramePr>
        <p:xfrm>
          <a:off x="679508" y="925830"/>
          <a:ext cx="11321992" cy="1341120"/>
        </p:xfrm>
        <a:graphic>
          <a:graphicData uri="http://schemas.openxmlformats.org/drawingml/2006/table">
            <a:tbl>
              <a:tblPr/>
              <a:tblGrid>
                <a:gridCol w="5887436">
                  <a:extLst>
                    <a:ext uri="{9D8B030D-6E8A-4147-A177-3AD203B41FA5}">
                      <a16:colId xmlns:a16="http://schemas.microsoft.com/office/drawing/2014/main" val="2977894606"/>
                    </a:ext>
                  </a:extLst>
                </a:gridCol>
                <a:gridCol w="5434556">
                  <a:extLst>
                    <a:ext uri="{9D8B030D-6E8A-4147-A177-3AD203B41FA5}">
                      <a16:colId xmlns:a16="http://schemas.microsoft.com/office/drawing/2014/main" val="1755838825"/>
                    </a:ext>
                  </a:extLst>
                </a:gridCol>
              </a:tblGrid>
              <a:tr h="211062">
                <a:tc>
                  <a:txBody>
                    <a:bodyPr/>
                    <a:lstStyle/>
                    <a:p>
                      <a:r>
                        <a:rPr lang="cs-CZ" sz="1600">
                          <a:effectLst/>
                        </a:rPr>
                        <a:t>Přednosta kliniky: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prof. MUDr. David Netuka, Ph.D.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7894735"/>
                  </a:ext>
                </a:extLst>
              </a:tr>
              <a:tr h="211062">
                <a:tc>
                  <a:txBody>
                    <a:bodyPr/>
                    <a:lstStyle/>
                    <a:p>
                      <a:r>
                        <a:rPr lang="cs-CZ" sz="1600"/>
                        <a:t>Přednosta Ústavu klinických neurooborů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prof. MUDr. Vladimír Beneš, DrSc.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7513291"/>
                  </a:ext>
                </a:extLst>
              </a:tr>
              <a:tr h="211062">
                <a:tc>
                  <a:txBody>
                    <a:bodyPr/>
                    <a:lstStyle/>
                    <a:p>
                      <a:r>
                        <a:rPr lang="cs-CZ" sz="1600"/>
                        <a:t>Zástupce přednosty pro věci vojenské: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plk. MUDr. Václav Masopust, Ph.D., MBA, LL.M, DBA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9364543"/>
                  </a:ext>
                </a:extLst>
              </a:tr>
              <a:tr h="211062">
                <a:tc>
                  <a:txBody>
                    <a:bodyPr/>
                    <a:lstStyle/>
                    <a:p>
                      <a:r>
                        <a:rPr lang="cs-CZ" sz="1600" dirty="0"/>
                        <a:t>Zástupce přednosty pro vzdělávací činnost: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doc. MUDr. Ing. Jaroslav Plas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972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2020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26957B-E85C-43BB-B70D-71F9229F7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10515600" cy="1325563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Neurochirurgická a </a:t>
            </a:r>
            <a:r>
              <a:rPr lang="cs-CZ" b="1" dirty="0" err="1">
                <a:solidFill>
                  <a:srgbClr val="FF0000"/>
                </a:solidFill>
              </a:rPr>
              <a:t>neuroonkologická</a:t>
            </a:r>
            <a:r>
              <a:rPr lang="cs-CZ" b="1" dirty="0">
                <a:solidFill>
                  <a:srgbClr val="FF0000"/>
                </a:solidFill>
              </a:rPr>
              <a:t> klinika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1D5850-0F2C-47BB-B402-F5B28C7C00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0391" y="868102"/>
            <a:ext cx="5649410" cy="5308862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0" indent="0">
              <a:lnSpc>
                <a:spcPct val="115000"/>
              </a:lnSpc>
              <a:buSzPts val="1400"/>
              <a:buNone/>
            </a:pPr>
            <a:r>
              <a:rPr lang="cs-CZ" sz="8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Věda a výzkum – institucionální podpora</a:t>
            </a:r>
            <a:endParaRPr lang="cs-CZ" sz="80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SzPts val="1400"/>
              <a:buNone/>
            </a:pPr>
            <a:r>
              <a:rPr lang="cs-CZ" sz="8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 klinice je t.č. 5 doktorandů, všichni z 1.LFUK. </a:t>
            </a:r>
            <a:r>
              <a:rPr lang="cs-CZ" sz="8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Všichni mají též částečný úvazek v ÚVN. 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SzPts val="1400"/>
              <a:buNone/>
            </a:pPr>
            <a:r>
              <a:rPr lang="cs-CZ" sz="8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Ze strany ÚVN  nejsou kladeny překážky řešeným grantům a jiným výzkumným úkolům. 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SzPts val="1400"/>
              <a:buNone/>
            </a:pPr>
            <a:r>
              <a:rPr lang="cs-CZ" sz="80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Doc.Plas</a:t>
            </a:r>
            <a:r>
              <a:rPr lang="cs-CZ" sz="8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je předsedou Etické komise ÚVN. 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SzPts val="1400"/>
              <a:buNone/>
            </a:pPr>
            <a:r>
              <a:rPr lang="cs-CZ" sz="8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Jsme součástí PROGRES.</a:t>
            </a:r>
          </a:p>
          <a:p>
            <a:pPr marL="0" indent="0">
              <a:lnSpc>
                <a:spcPct val="115000"/>
              </a:lnSpc>
              <a:buSzPts val="1400"/>
              <a:buNone/>
            </a:pPr>
            <a:r>
              <a:rPr lang="cs-CZ" sz="8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Mzdové prostředky a provozní náklady</a:t>
            </a:r>
            <a:endParaRPr lang="cs-CZ" sz="80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  <a:buSzPts val="1400"/>
              <a:buNone/>
            </a:pPr>
            <a:r>
              <a:rPr lang="cs-CZ" sz="8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Provozní náklady na výuku  (učebna, sálové převlečení pro studenty atd.) nese ÚVN. </a:t>
            </a:r>
          </a:p>
          <a:p>
            <a:pPr marL="0" indent="0">
              <a:lnSpc>
                <a:spcPct val="115000"/>
              </a:lnSpc>
              <a:buSzPts val="1400"/>
              <a:buNone/>
            </a:pPr>
            <a:r>
              <a:rPr lang="cs-CZ" sz="8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Náklady  na řešené projekty akademického  charakteru (např  retrospektivní studie) jsou zahrnuty v běžných provozních nákladech pracoviště. </a:t>
            </a:r>
          </a:p>
          <a:p>
            <a:pPr marL="0" indent="0">
              <a:lnSpc>
                <a:spcPct val="115000"/>
              </a:lnSpc>
              <a:buSzPts val="1400"/>
              <a:buNone/>
            </a:pPr>
            <a:r>
              <a:rPr lang="cs-CZ" sz="8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 grantů jsou prostředky ve  prospěch instituce řešeny podle platných předpisů jako v jiných nemocnicích.</a:t>
            </a:r>
          </a:p>
          <a:p>
            <a:pPr marL="0" indent="0">
              <a:lnSpc>
                <a:spcPct val="115000"/>
              </a:lnSpc>
              <a:buSzPts val="1400"/>
              <a:buNone/>
            </a:pPr>
            <a:endParaRPr lang="cs-CZ" sz="800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BBBFDC1-E54B-42C5-BF50-32C463001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1419" y="1088546"/>
            <a:ext cx="6278301" cy="530886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SzPts val="1400"/>
              <a:buNone/>
            </a:pP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Mezinárodní projekty a aktivity</a:t>
            </a:r>
            <a:endParaRPr lang="cs-CZ" sz="20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SzPts val="1400"/>
              <a:buNone/>
            </a:pPr>
            <a:r>
              <a:rPr lang="cs-CZ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Přednosta kliniky </a:t>
            </a:r>
            <a:r>
              <a:rPr lang="cs-CZ" sz="20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prof.Netuka</a:t>
            </a:r>
            <a:r>
              <a:rPr lang="cs-CZ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je členem </a:t>
            </a:r>
            <a:r>
              <a:rPr lang="cs-CZ" sz="20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Training</a:t>
            </a:r>
            <a:r>
              <a:rPr lang="cs-CZ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0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Commitee</a:t>
            </a:r>
            <a:r>
              <a:rPr lang="cs-CZ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EANS</a:t>
            </a:r>
          </a:p>
          <a:p>
            <a:pPr marL="0" indent="0">
              <a:lnSpc>
                <a:spcPct val="100000"/>
              </a:lnSpc>
              <a:buSzPts val="1400"/>
              <a:buNone/>
            </a:pPr>
            <a:r>
              <a:rPr lang="cs-CZ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Emeritní přednosta </a:t>
            </a:r>
            <a:r>
              <a:rPr lang="cs-CZ" sz="20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prof.Beneš</a:t>
            </a:r>
            <a:r>
              <a:rPr lang="cs-CZ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je členem ….WFNS.</a:t>
            </a:r>
          </a:p>
          <a:p>
            <a:pPr marL="0" indent="0">
              <a:lnSpc>
                <a:spcPct val="100000"/>
              </a:lnSpc>
              <a:buSzPts val="1400"/>
              <a:buNone/>
            </a:pPr>
            <a:r>
              <a:rPr lang="cs-CZ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Spokojenost/nespokojenost</a:t>
            </a:r>
            <a:endParaRPr lang="cs-CZ" sz="2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0">
              <a:lnSpc>
                <a:spcPct val="100000"/>
              </a:lnSpc>
              <a:buNone/>
            </a:pPr>
            <a:r>
              <a:rPr lang="cs-CZ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 NCH  klinice nikdy nebyla dělící čára mezi zaměstnanci fakulty a zaměstnanci ÚVN. V praxi to ani jinak nejde.</a:t>
            </a:r>
          </a:p>
          <a:p>
            <a:pPr indent="0">
              <a:lnSpc>
                <a:spcPct val="100000"/>
              </a:lnSpc>
              <a:buNone/>
            </a:pPr>
            <a:r>
              <a:rPr lang="cs-CZ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Všichni se vždy věnovali obrovskému operačnímu  provozu i výuce nejen na 1.LFUK, ale i </a:t>
            </a:r>
            <a:r>
              <a:rPr lang="cs-CZ" sz="20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předatestačním</a:t>
            </a:r>
            <a:r>
              <a:rPr lang="cs-CZ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kurzům,  přednášeli na odborných fórech  i dalších pedagogicko-odborných aktivitách. Ze strany ÚVN měla a má klinika jako odborné i výukové pracoviště velkou podporu a vstřícnost. </a:t>
            </a:r>
          </a:p>
          <a:p>
            <a:pPr marL="0" indent="0">
              <a:lnSpc>
                <a:spcPct val="115000"/>
              </a:lnSpc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822060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0B5F16-964E-479A-936C-9CB750ADE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Neurochirurgická a </a:t>
            </a:r>
            <a:r>
              <a:rPr lang="cs-CZ" b="1" dirty="0" err="1">
                <a:solidFill>
                  <a:srgbClr val="FF0000"/>
                </a:solidFill>
              </a:rPr>
              <a:t>neuroonkologická</a:t>
            </a:r>
            <a:r>
              <a:rPr lang="cs-CZ" b="1" dirty="0">
                <a:solidFill>
                  <a:srgbClr val="FF0000"/>
                </a:solidFill>
              </a:rPr>
              <a:t> klinika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E16C9C-5E4F-42A5-ACC3-F237069D1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037" y="1808847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cs-CZ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Plat docenta na plný fakultní úvazek je pod průměrným platem učitele základní školy. Je to levná pedagogická síla, s generační obměnou se budou podobní špatně hledat –platové  nůžky mezi školstvím a zdravotnictvím se otevřely příliš a volba kam nejít je usnadněna.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cs-CZ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Jaroslav Plas, 4.12.2020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4735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988A28-4B55-4D05-84B1-704AE08B2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-162721"/>
            <a:ext cx="10515600" cy="1325563"/>
          </a:xfrm>
        </p:spPr>
        <p:txBody>
          <a:bodyPr/>
          <a:lstStyle/>
          <a:p>
            <a:r>
              <a:rPr lang="pl-PL" sz="4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Oční klinika 1. LF UK a ÚVN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553D97-DE1B-4419-AA69-5D1DB87039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246" y="1162842"/>
            <a:ext cx="5570220" cy="4811395"/>
          </a:xfrm>
        </p:spPr>
        <p:txBody>
          <a:bodyPr>
            <a:normAutofit fontScale="25000" lnSpcReduction="20000"/>
          </a:bodyPr>
          <a:lstStyle/>
          <a:p>
            <a:pPr marL="0" indent="0" algn="l">
              <a:buNone/>
            </a:pPr>
            <a:r>
              <a:rPr lang="cs-CZ" sz="8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Přednosta: </a:t>
            </a:r>
            <a:r>
              <a:rPr lang="cs-CZ" sz="8000" b="1" dirty="0"/>
              <a:t>doc. MUDr. Martin Šín Ph.D., FEBO</a:t>
            </a:r>
            <a:endParaRPr lang="cs-CZ" sz="8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endParaRPr lang="cs-CZ" sz="8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Počet pedagogických pracovníků</a:t>
            </a:r>
            <a:r>
              <a:rPr lang="cs-CZ" sz="8000" dirty="0">
                <a:solidFill>
                  <a:srgbClr val="000000"/>
                </a:solidFill>
                <a:latin typeface="Calibri" panose="020F0502020204030204" pitchFamily="34" charset="0"/>
              </a:rPr>
              <a:t>- </a:t>
            </a:r>
            <a:r>
              <a:rPr lang="cs-CZ" sz="8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15</a:t>
            </a:r>
          </a:p>
          <a:p>
            <a:pPr marL="0" indent="0">
              <a:buNone/>
            </a:pPr>
            <a:r>
              <a:rPr lang="cs-CZ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Úvazky 2,2</a:t>
            </a:r>
            <a:endParaRPr lang="cs-CZ" sz="8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80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Odučené hodiny za každý ročník </a:t>
            </a:r>
            <a:endParaRPr lang="cs-CZ" sz="8000" b="0" i="0" u="none" strike="noStrike" baseline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8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Všeobecné lékařství 7 kruhů po 14 denních blocích (1 týden teoretický, 1 praktický) </a:t>
            </a:r>
          </a:p>
          <a:p>
            <a:pPr marL="0" indent="0">
              <a:buNone/>
            </a:pPr>
            <a:r>
              <a:rPr lang="cs-CZ" sz="8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40 hod/blok, 119 studentů/rok </a:t>
            </a:r>
          </a:p>
          <a:p>
            <a:pPr marL="0" indent="0">
              <a:buNone/>
            </a:pPr>
            <a:r>
              <a:rPr lang="cs-CZ" sz="8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Stomatologové 2 kruhy po týdenních blocích </a:t>
            </a:r>
          </a:p>
          <a:p>
            <a:pPr marL="0" indent="0">
              <a:buNone/>
            </a:pPr>
            <a:r>
              <a:rPr lang="cs-CZ" sz="8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45 studentů </a:t>
            </a:r>
          </a:p>
          <a:p>
            <a:pPr marL="0" indent="0">
              <a:buNone/>
            </a:pPr>
            <a:r>
              <a:rPr lang="cs-CZ" sz="8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Výuka v angličtině 1 kruh 11 studentů 1 týdenní blok </a:t>
            </a:r>
          </a:p>
          <a:p>
            <a:pPr marL="0" indent="0">
              <a:buNone/>
            </a:pPr>
            <a:r>
              <a:rPr lang="pt-BR" sz="80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Věda a výzkum – institucionální podpora </a:t>
            </a:r>
            <a:endParaRPr lang="cs-CZ" sz="8000" b="0" i="0" u="none" strike="noStrike" baseline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8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 současné době žádné granty. </a:t>
            </a:r>
          </a:p>
          <a:p>
            <a:pPr marL="0" indent="0">
              <a:buNone/>
            </a:pPr>
            <a:r>
              <a:rPr lang="cs-CZ" sz="8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Do budoucna bychom určitě uvítali. Jsme nakloněni také postgraduálnímu studiu. </a:t>
            </a:r>
          </a:p>
          <a:p>
            <a:pPr marL="0" indent="0">
              <a:buNone/>
            </a:pPr>
            <a:endParaRPr lang="cs-CZ" sz="8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3C9F369-CFDE-429E-839C-702D72C193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11466" y="1162842"/>
            <a:ext cx="6789420" cy="494633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Mzdové prostředky a provozní náklady </a:t>
            </a:r>
            <a:endParaRPr lang="cs-CZ" sz="8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sz="8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Provozní rozpočet na rok 2020 nám byl stanoven na 20 000 Kč. </a:t>
            </a:r>
          </a:p>
          <a:p>
            <a:pPr marL="0" indent="0">
              <a:buNone/>
            </a:pPr>
            <a:r>
              <a:rPr lang="cs-CZ" sz="8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Mimořádný </a:t>
            </a:r>
            <a:r>
              <a:rPr lang="cs-CZ" sz="80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příspěvěk</a:t>
            </a:r>
            <a:r>
              <a:rPr lang="cs-CZ" sz="8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2019-2020: 100 000Kč. </a:t>
            </a:r>
          </a:p>
          <a:p>
            <a:pPr marL="0" indent="0">
              <a:buNone/>
            </a:pPr>
            <a:r>
              <a:rPr lang="cs-CZ" sz="8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Mzdové náklady. </a:t>
            </a:r>
          </a:p>
          <a:p>
            <a:pPr marL="0" indent="0">
              <a:buNone/>
            </a:pPr>
            <a:r>
              <a:rPr lang="cs-CZ" sz="80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Mezinárodní projekty a aktivity </a:t>
            </a:r>
            <a:endParaRPr lang="cs-CZ" sz="8000" b="0" i="0" u="none" strike="noStrike" baseline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80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Do budoucna bychom se rádi zapojili do mezinárodních projektů a aktivit. </a:t>
            </a:r>
          </a:p>
          <a:p>
            <a:pPr marL="0" indent="0">
              <a:buNone/>
            </a:pPr>
            <a:r>
              <a:rPr lang="nl-NL" sz="80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Spolupráce s 1. LF UK </a:t>
            </a:r>
            <a:endParaRPr lang="cs-CZ" sz="8000" b="0" i="0" u="none" strike="noStrike" baseline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80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Spolupráce funguje výborně, on-line výuka skvělá. </a:t>
            </a:r>
          </a:p>
          <a:p>
            <a:pPr marL="0" indent="0">
              <a:buNone/>
            </a:pPr>
            <a:r>
              <a:rPr lang="cs-CZ" sz="80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Návrhy na zlepšení </a:t>
            </a:r>
            <a:endParaRPr lang="cs-CZ" sz="8000" b="0" i="0" u="none" strike="noStrike" baseline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80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Zvýšení spolupráce v oblasti vědy a výzkumu (PGS, granty, </a:t>
            </a:r>
            <a:r>
              <a:rPr lang="cs-CZ" sz="8000" b="0" i="0" u="none" strike="noStrike" baseline="0" dirty="0" err="1">
                <a:solidFill>
                  <a:srgbClr val="FF0000"/>
                </a:solidFill>
                <a:latin typeface="Calibri" panose="020F0502020204030204" pitchFamily="34" charset="0"/>
              </a:rPr>
              <a:t>vnitrofakultní</a:t>
            </a:r>
            <a:r>
              <a:rPr lang="cs-CZ" sz="80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 spolupráce). </a:t>
            </a:r>
          </a:p>
          <a:p>
            <a:pPr marL="0" indent="0">
              <a:buNone/>
            </a:pPr>
            <a:r>
              <a:rPr lang="cs-CZ" sz="80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Do budoucna se zdá výhodná kombinace distanční a prezenční výuku, která umožní větší podíl praxe v průběhu výuky. </a:t>
            </a:r>
          </a:p>
          <a:p>
            <a:pPr marL="0" indent="0">
              <a:buNone/>
            </a:pPr>
            <a:r>
              <a:rPr lang="cs-CZ" sz="80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Spokojenost/nespokojenost </a:t>
            </a:r>
            <a:endParaRPr lang="cs-CZ" sz="8000" b="0" i="0" u="none" strike="noStrike" baseline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80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Velká spokojenost a poděkování 1. LF za perfektní spolupráci. </a:t>
            </a:r>
            <a:endParaRPr lang="cs-CZ" sz="8000" dirty="0">
              <a:solidFill>
                <a:srgbClr val="FF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2921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708FDB-BAC5-4889-BCC1-9EEDACED0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-129825"/>
            <a:ext cx="10515600" cy="1325563"/>
          </a:xfrm>
        </p:spPr>
        <p:txBody>
          <a:bodyPr/>
          <a:lstStyle/>
          <a:p>
            <a:r>
              <a:rPr lang="cs-CZ" sz="44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Onkologická klinika 1. LF UK, VFN a ÚVN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7A69FC-F402-4CC1-AD84-F933900EEB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1061" y="1526796"/>
            <a:ext cx="5448719" cy="4650167"/>
          </a:xfrm>
        </p:spPr>
        <p:txBody>
          <a:bodyPr>
            <a:normAutofit fontScale="25000" lnSpcReduction="20000"/>
          </a:bodyPr>
          <a:lstStyle/>
          <a:p>
            <a:pPr algn="l"/>
            <a:endParaRPr lang="cs-CZ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8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Přednosta: </a:t>
            </a:r>
            <a:r>
              <a:rPr lang="cs-CZ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Prof. </a:t>
            </a:r>
            <a:r>
              <a:rPr lang="cs-CZ" sz="8000" b="1" dirty="0"/>
              <a:t>Prof. MUDr. Luboš </a:t>
            </a:r>
            <a:r>
              <a:rPr lang="cs-CZ" sz="8000" b="1" dirty="0" err="1"/>
              <a:t>Petruželka</a:t>
            </a:r>
            <a:r>
              <a:rPr lang="cs-CZ" sz="8000" b="1" dirty="0"/>
              <a:t>, CSc.</a:t>
            </a:r>
            <a:endParaRPr lang="cs-CZ" sz="8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8000" dirty="0" err="1">
                <a:solidFill>
                  <a:srgbClr val="000000"/>
                </a:solidFill>
                <a:latin typeface="Calibri" panose="020F0502020204030204" pitchFamily="34" charset="0"/>
              </a:rPr>
              <a:t>Preimář</a:t>
            </a:r>
            <a:r>
              <a:rPr lang="cs-CZ" sz="800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cs-CZ" sz="8000" b="1" dirty="0"/>
              <a:t>MUDr. Patrik </a:t>
            </a:r>
            <a:r>
              <a:rPr lang="cs-CZ" sz="8000" b="1" dirty="0" err="1"/>
              <a:t>Georgiev</a:t>
            </a:r>
            <a:endParaRPr lang="cs-CZ" sz="8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cs-CZ" sz="8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Počet pedagogických pracovníků- </a:t>
            </a:r>
            <a:r>
              <a:rPr lang="pl-PL" sz="8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3, z toho 1xMD </a:t>
            </a:r>
          </a:p>
          <a:p>
            <a:pPr marL="0" indent="0">
              <a:buNone/>
            </a:pPr>
            <a:r>
              <a:rPr lang="cs-CZ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Úvazky- </a:t>
            </a:r>
            <a:r>
              <a:rPr lang="cs-CZ" sz="8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3 vyučující, každý 0,15 úvazku, tj. celkem 0,4 </a:t>
            </a:r>
          </a:p>
          <a:p>
            <a:pPr marL="0" indent="0">
              <a:buNone/>
            </a:pPr>
            <a:r>
              <a:rPr lang="cs-CZ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Odučené hodiny za každý ročník</a:t>
            </a:r>
            <a:endParaRPr lang="cs-CZ" sz="8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8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Onkologie, 20 hodin měsíčně </a:t>
            </a:r>
          </a:p>
          <a:p>
            <a:pPr marL="0" indent="0">
              <a:buNone/>
            </a:pPr>
            <a:r>
              <a:rPr lang="pt-BR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Věda a výzkum – institucionální podpora </a:t>
            </a:r>
            <a:endParaRPr lang="cs-CZ" sz="8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8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Vzhledem k rozsahu činností není na výzkum časový prostor, ani personální kapacita 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27774F2-F712-4D6C-8A5B-E66DFFEAC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0916" y="1951418"/>
            <a:ext cx="5379720" cy="323564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Mzdové prostředky a provozní náklady </a:t>
            </a:r>
            <a:endParaRPr lang="cs-CZ" sz="8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s-CZ" sz="8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8000" b="1" dirty="0">
                <a:solidFill>
                  <a:srgbClr val="FF0000"/>
                </a:solidFill>
                <a:latin typeface="Calibri" panose="020F0502020204030204" pitchFamily="34" charset="0"/>
              </a:rPr>
              <a:t>M</a:t>
            </a:r>
            <a:r>
              <a:rPr lang="cs-CZ" sz="80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ezinárodní projekty a aktivity </a:t>
            </a:r>
            <a:r>
              <a:rPr lang="cs-CZ" sz="8000" dirty="0">
                <a:solidFill>
                  <a:srgbClr val="FF0000"/>
                </a:solidFill>
                <a:latin typeface="Calibri" panose="020F0502020204030204" pitchFamily="34" charset="0"/>
              </a:rPr>
              <a:t>0</a:t>
            </a:r>
            <a:endParaRPr lang="cs-CZ" sz="8000" b="0" i="0" u="none" strike="noStrike" baseline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sz="80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Spolupráce s 1. LF UK </a:t>
            </a:r>
            <a:endParaRPr lang="cs-CZ" sz="8000" b="0" i="0" u="none" strike="noStrike" baseline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80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Výuka onkologie 5. ročník, spolupráce funguje </a:t>
            </a:r>
          </a:p>
          <a:p>
            <a:pPr marL="0" indent="0">
              <a:buNone/>
            </a:pPr>
            <a:endParaRPr lang="cs-CZ" sz="80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80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Návrhy na zlepšení 0</a:t>
            </a:r>
            <a:endParaRPr lang="cs-CZ" sz="8000" b="0" i="0" u="none" strike="noStrike" baseline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s-CZ" sz="8000" b="0" i="0" u="none" strike="noStrike" baseline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80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Spokojenost/nespokojenost 0</a:t>
            </a:r>
            <a:endParaRPr lang="cs-CZ" sz="8000" b="0" i="0" u="none" strike="noStrike" baseline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7694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1AF0AF-75F9-48D2-B5D8-7F3539941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198" y="-115571"/>
            <a:ext cx="10515600" cy="1325563"/>
          </a:xfrm>
        </p:spPr>
        <p:txBody>
          <a:bodyPr/>
          <a:lstStyle/>
          <a:p>
            <a:r>
              <a:rPr lang="nl-NL" sz="44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Klinika ortopedie 1. LF UK a ÚVN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BF41E1-5403-4A87-A0ED-12CEB08209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2420" y="1026954"/>
            <a:ext cx="6004560" cy="5236686"/>
          </a:xfrm>
        </p:spPr>
        <p:txBody>
          <a:bodyPr>
            <a:normAutofit fontScale="25000" lnSpcReduction="20000"/>
          </a:bodyPr>
          <a:lstStyle/>
          <a:p>
            <a:pPr algn="l"/>
            <a:endParaRPr lang="cs-CZ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8000" b="1" u="sng" dirty="0">
                <a:latin typeface="Calibri" panose="020F0502020204030204" pitchFamily="34" charset="0"/>
              </a:rPr>
              <a:t>p</a:t>
            </a:r>
            <a:r>
              <a:rPr lang="cs-CZ" sz="8000" b="1" i="0" u="sng" strike="noStrike" baseline="0" dirty="0">
                <a:latin typeface="Calibri" panose="020F0502020204030204" pitchFamily="34" charset="0"/>
              </a:rPr>
              <a:t>řednosta:</a:t>
            </a:r>
            <a:r>
              <a:rPr lang="nl-NL" sz="8000" b="1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Prof. MUDr. Jan Bartoníček, DrSc.</a:t>
            </a:r>
            <a:endParaRPr lang="cs-CZ" sz="8000" b="1" u="sng" dirty="0"/>
          </a:p>
          <a:p>
            <a:pPr marL="0" indent="0">
              <a:buNone/>
            </a:pPr>
            <a:r>
              <a:rPr lang="cs-CZ" sz="8000" b="1" u="sng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Zástupce pro </a:t>
            </a:r>
            <a:r>
              <a:rPr lang="cs-CZ" sz="8000" b="1" u="sng" dirty="0" err="1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VaV</a:t>
            </a:r>
            <a:r>
              <a:rPr lang="cs-CZ" sz="8000" b="1" u="sng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Doc. MUDr. Michal Tuček, </a:t>
            </a:r>
            <a:r>
              <a:rPr lang="cs-CZ" sz="8000" b="1" u="sng" dirty="0" err="1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</a:t>
            </a:r>
            <a:r>
              <a:rPr lang="cs-CZ" sz="8000" b="1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D.</a:t>
            </a:r>
            <a:endParaRPr lang="cs-CZ" sz="8000" b="1" u="sng" dirty="0"/>
          </a:p>
          <a:p>
            <a:pPr marL="0" indent="0">
              <a:buNone/>
            </a:pPr>
            <a:endParaRPr lang="cs-CZ" sz="8000" b="1" i="0" u="sng" strike="noStrike" baseline="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Počet pedagogických pracovníků: </a:t>
            </a:r>
            <a:r>
              <a:rPr lang="nl-NL" sz="8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pro 1. LF UK </a:t>
            </a:r>
            <a:r>
              <a:rPr lang="nl-NL" sz="80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11 </a:t>
            </a:r>
            <a:r>
              <a:rPr lang="nl-NL" sz="8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+ 4 PGS </a:t>
            </a:r>
          </a:p>
          <a:p>
            <a:pPr marL="0" indent="0">
              <a:buNone/>
            </a:pPr>
            <a:r>
              <a:rPr lang="cs-CZ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Úvazky</a:t>
            </a:r>
            <a:r>
              <a:rPr lang="cs-CZ" sz="8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: vyučující 1,5 + administrativní pracovníci 0,1 </a:t>
            </a:r>
          </a:p>
          <a:p>
            <a:pPr marL="0" indent="0">
              <a:buNone/>
            </a:pPr>
            <a:r>
              <a:rPr lang="cs-CZ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Odučené hodiny za každý ročník:</a:t>
            </a:r>
            <a:endParaRPr lang="cs-CZ" sz="8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8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 </a:t>
            </a:r>
            <a:r>
              <a:rPr lang="cs-CZ" sz="80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Chirurgická propedeutika - 1. LF UK, 3. ročník - </a:t>
            </a:r>
            <a:r>
              <a:rPr lang="cs-CZ" sz="80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128 h </a:t>
            </a:r>
            <a:endParaRPr lang="cs-CZ" sz="8000" b="0" i="0" u="none" strike="noStrike" baseline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80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- Základy válečné chirurgie a chirurgie v mimořádných situacích - 1. LF </a:t>
            </a:r>
          </a:p>
          <a:p>
            <a:pPr marL="0" indent="0">
              <a:buNone/>
            </a:pPr>
            <a:r>
              <a:rPr lang="nl-NL" sz="80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UK, 4-6. ročník VP - </a:t>
            </a:r>
            <a:r>
              <a:rPr lang="nl-NL" sz="80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30 h </a:t>
            </a:r>
            <a:endParaRPr lang="nl-NL" sz="8000" b="0" i="0" u="none" strike="noStrike" baseline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Dále na klinice probíhá výuka pro: </a:t>
            </a:r>
          </a:p>
          <a:p>
            <a:pPr marL="0" indent="0">
              <a:buNone/>
            </a:pPr>
            <a:r>
              <a:rPr lang="cs-CZ" sz="8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2. LF UK - Traumatologie pohybového aparátu, 4. ročník </a:t>
            </a:r>
          </a:p>
          <a:p>
            <a:pPr marL="0" indent="0">
              <a:buNone/>
            </a:pPr>
            <a:r>
              <a:rPr lang="cs-CZ" sz="8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FTVS - Ortopedie a traumatologie - Fyzioterapie, 2. ročník </a:t>
            </a:r>
          </a:p>
          <a:p>
            <a:pPr marL="0" indent="0">
              <a:buNone/>
            </a:pPr>
            <a:r>
              <a:rPr lang="it-IT" sz="8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Ortopedie a traumatalogie - Ortopedická protetika, 2. ročník 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338CFD8-62F9-4319-99C8-93EAA5D989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09992"/>
            <a:ext cx="6019800" cy="44380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0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Věda a výzkum – institucionální podpora </a:t>
            </a:r>
            <a:endParaRPr lang="cs-CZ" sz="2000" b="0" i="0" u="none" strike="noStrike" baseline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2000" b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Ortopedická klinika se účastní </a:t>
            </a:r>
            <a:r>
              <a:rPr lang="cs-CZ" sz="2000" b="1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Dlouhodobého záměru rozvoje výzkumné organizace Ministerstva obrany, Cíl: III-Trauma </a:t>
            </a:r>
            <a:endParaRPr lang="cs-CZ" sz="2000" b="0" u="none" strike="noStrike" baseline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2000" b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1) Efektivní ošetření traumat v oblasti ramenního pletence </a:t>
            </a:r>
          </a:p>
          <a:p>
            <a:pPr marL="0" indent="0">
              <a:buNone/>
            </a:pPr>
            <a:r>
              <a:rPr lang="cs-CZ" sz="2000" b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2) Ošetřování sdružených poranění </a:t>
            </a:r>
          </a:p>
          <a:p>
            <a:pPr marL="0" indent="0">
              <a:buNone/>
            </a:pPr>
            <a:r>
              <a:rPr lang="cs-CZ" sz="2000" b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3) Poranění hlezna a nohy </a:t>
            </a:r>
          </a:p>
          <a:p>
            <a:pPr marL="0" indent="0">
              <a:buNone/>
            </a:pPr>
            <a:r>
              <a:rPr lang="cs-CZ" sz="2000" b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4) Zlomeniny proximálního femuru </a:t>
            </a:r>
          </a:p>
          <a:p>
            <a:pPr marL="0" indent="0">
              <a:buNone/>
            </a:pPr>
            <a:endParaRPr lang="cs-CZ" sz="2000" b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03735020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1950</Words>
  <Application>Microsoft Office PowerPoint</Application>
  <PresentationFormat>Širokoúhlá obrazovka</PresentationFormat>
  <Paragraphs>206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Motiv Office</vt:lpstr>
      <vt:lpstr>Ústřední vojenská nemocnice</vt:lpstr>
      <vt:lpstr>Prezentace aplikace PowerPoint</vt:lpstr>
      <vt:lpstr>Klinika infekčních nemocí</vt:lpstr>
      <vt:lpstr>Neurochirurgická a neuroonkologická klinika </vt:lpstr>
      <vt:lpstr>Neurochirurgická a neuroonkologická klinika </vt:lpstr>
      <vt:lpstr>Neurochirurgická a neuroonkologická klinika </vt:lpstr>
      <vt:lpstr>Oční klinika 1. LF UK a ÚVN </vt:lpstr>
      <vt:lpstr>Onkologická klinika 1. LF UK, VFN a ÚVN</vt:lpstr>
      <vt:lpstr>Klinika ortopedie 1. LF UK a ÚVN </vt:lpstr>
      <vt:lpstr>Klinika ortopedie 1. LF UK a ÚVN</vt:lpstr>
      <vt:lpstr>Interní klinika 1. LF UK a ÚVN </vt:lpstr>
      <vt:lpstr>Klinika anesteziologie, resuscitace a intenzivní medicíny 1. LF UK a ÚVN </vt:lpstr>
      <vt:lpstr>Děkuji Vám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Ústřední vojenská nemocnice</dc:title>
  <dc:creator>Vašáková Martina  prof. MUDr., Ph.D.</dc:creator>
  <cp:lastModifiedBy>Vašáková Martina  prof. MUDr., Ph.D.</cp:lastModifiedBy>
  <cp:revision>12</cp:revision>
  <dcterms:created xsi:type="dcterms:W3CDTF">2021-02-24T13:46:05Z</dcterms:created>
  <dcterms:modified xsi:type="dcterms:W3CDTF">2021-02-26T08:22:35Z</dcterms:modified>
</cp:coreProperties>
</file>