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56" r:id="rId5"/>
    <p:sldId id="257" r:id="rId6"/>
    <p:sldId id="261" r:id="rId7"/>
    <p:sldId id="258" r:id="rId8"/>
    <p:sldId id="259" r:id="rId9"/>
    <p:sldId id="274" r:id="rId10"/>
    <p:sldId id="260" r:id="rId11"/>
    <p:sldId id="275" r:id="rId12"/>
    <p:sldId id="262" r:id="rId13"/>
    <p:sldId id="269" r:id="rId14"/>
    <p:sldId id="276" r:id="rId15"/>
    <p:sldId id="277" r:id="rId16"/>
    <p:sldId id="27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4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0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8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5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4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9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3F0E-8008-46A8-B88C-B0F93430662C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vvi.cz/cep?s=jednoduche-vyhledavani&amp;ss=detail&amp;n=0&amp;h=NU20-03-00016" TargetMode="External"/><Relationship Id="rId2" Type="http://schemas.openxmlformats.org/officeDocument/2006/relationships/hyperlink" Target="https://www.rvvi.cz/cep?s=jednoduche-vyhledavani&amp;ss=detail&amp;n=0&amp;h=NV17-32030A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0668" y="1091546"/>
            <a:ext cx="12155648" cy="251049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Nemocnice mimo VFN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Fakultní nemocnice Bulovka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Kolegium děkana 26.10. 2020</a:t>
            </a:r>
          </a:p>
          <a:p>
            <a:endParaRPr lang="cs-CZ" dirty="0"/>
          </a:p>
          <a:p>
            <a:r>
              <a:rPr lang="cs-CZ" dirty="0"/>
              <a:t>Martina Vašáková</a:t>
            </a:r>
          </a:p>
          <a:p>
            <a:r>
              <a:rPr lang="cs-CZ" dirty="0"/>
              <a:t>Pneumologická klinika 1. LF UK a Thomayerovy nemocnice</a:t>
            </a: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019" y="463336"/>
            <a:ext cx="1223962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84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2EFBE-AB05-46A0-AD99-58F756B8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94" y="2444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Klinika infekčních a tropických nemocí</a:t>
            </a:r>
            <a:br>
              <a:rPr lang="cs-CZ" sz="44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Přednosta: Doc. MUDr. Hanuš Rozsypal, </a:t>
            </a:r>
            <a:r>
              <a:rPr lang="cs-CZ" sz="4400" b="1" dirty="0" err="1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CSc</a:t>
            </a:r>
            <a:br>
              <a:rPr lang="cs-CZ" sz="44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primářka: MUDr. Hana Roháčová, Ph.D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8E6599-9CC6-4B36-9475-78450C373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837" y="1752599"/>
            <a:ext cx="5579964" cy="486098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Počet pedagogických pracovníků</a:t>
            </a: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(zaměstnanci + pracovníci na DPP)</a:t>
            </a:r>
            <a:b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 8                               1</a:t>
            </a:r>
            <a:endParaRPr lang="cs-CZ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Úvazky </a:t>
            </a: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(vyučující + administrativní pracovníci)</a:t>
            </a:r>
            <a:b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 3,1                          1</a:t>
            </a:r>
            <a:endParaRPr lang="cs-CZ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Odučené hodiny za každý ročník </a:t>
            </a: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(předměty, hodiny)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</a:t>
            </a:r>
            <a:r>
              <a:rPr lang="cs-CZ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ročník - všeobecné lékařství </a:t>
            </a: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připadá více než polovina z 8 třítýdenních bloků české paralelky a 2 třítýdenních bloků anglické paralelky o 75 vyučovacích hodinách se zapojením 1-2 vyučujících ve vyučovací hodině, praktická výuka tvoří asi 1/3 času (méně než polovinu ze 75 hodin v bloku odučí Klinika infekčních nemocí 1. LF UK a ÚVN)</a:t>
            </a:r>
            <a:b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 Povinně volitelný předmět </a:t>
            </a: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Propedeutika infekčních nemocí pro 4.-6. ročník – 24 vyučovacích hodin v zimním semestru</a:t>
            </a:r>
            <a:b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cs-CZ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Integrovaná výuka </a:t>
            </a:r>
            <a:r>
              <a:rPr lang="cs-CZ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- 3. ročník Všeobecného lékařství české a anglické paralelky – účast našich vyučujících v rozsahu několika hodin na přednáškových blocích . </a:t>
            </a:r>
            <a:endParaRPr lang="cs-CZ" sz="6400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42733C-BE83-4E45-BD8A-27FB0C3F8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913120" cy="44862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Věda a výzkum – institucionální podpora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 HARM – HCV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klinicko-epidemiologická studie s multicentrickým, neintervenčním, retrospektivně-prospektivním, observačním sledováním pacientů. Jedná se o projekt, který je zaměřený na sběr dat do CLADE-IS Registru o pacientech s chronickou hepatitidou C, léčených přímo působícími antivirotiky. Aktivně jsou zde zapojeni prof. MUDr. Pavel Chalupa, CSc. a MUDr. David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Jilich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grant u 1. LF UK t.č. nemáme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Mzdové prostředky a provozní náklady: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mzdové prostředky včetně odměn pro 9 zaměstnanců o úvazku 4,1, provozní náklady - 40 000,- na kalendářní rok, prostředky k dovybavení prostor pro výuku – od 1. LF UK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46896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6FC42-D43E-48C5-99C1-60B5704E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2100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Klinika infekčních a tropických nemocí</a:t>
            </a:r>
            <a:br>
              <a:rPr lang="cs-CZ" sz="2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Přednosta: Doc. MUDr. Hanuš Rozsypal, </a:t>
            </a:r>
            <a:r>
              <a:rPr lang="cs-CZ" sz="2800" b="1" dirty="0" err="1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CSc</a:t>
            </a:r>
            <a:br>
              <a:rPr lang="cs-CZ" sz="2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primářka: MUDr. Hana Roháčová, Ph.D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3B12B-14CA-4F68-9AA3-944534789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5120" y="1825624"/>
            <a:ext cx="5770880" cy="415956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7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Mezinárodní projekty a aktivity</a:t>
            </a:r>
            <a:b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Významné odborné akce:</a:t>
            </a:r>
          </a:p>
          <a:p>
            <a:pPr marL="342900" lvl="0" indent="-342900" algn="just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5th CEE (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East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Meeting on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Viral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Hepatitis and HIV, Vilnius, Litva, 19.-20. září 2019: MUDr. Viktor Aster, Ph.D. a MUDr. David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Jilich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členové vědeckého výboru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Pracovní kontakty se zahraničními pracovišti: </a:t>
            </a:r>
          </a:p>
          <a:p>
            <a:pPr marL="342900" lvl="0" indent="-342900" algn="just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ECEE Network: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Euroguidelines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Eastern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18 členských zemí - MUDr.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Jilich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spoluzakládající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člen</a:t>
            </a:r>
          </a:p>
          <a:p>
            <a:pPr marL="342900" lvl="0" indent="-342900" algn="just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CHIP –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Copenhagen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HIV Program, University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Copenhagen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Dánsko. Projekty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EuroSIDA</a:t>
            </a:r>
            <a:endParaRPr lang="cs-CZ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RESPOND,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PRePARE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Establishing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hepatitis C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continuum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HIV/hepatitis C virus-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coinfected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EuroSIDA</a:t>
            </a:r>
            <a:endParaRPr lang="cs-CZ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START (University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Minnesota, USA), klíčová randomizovaná studie na 4600 osobách, jejíž předběžné výsledky změnily koncept používání ARV v léčbě HIV</a:t>
            </a:r>
          </a:p>
          <a:p>
            <a:pPr marL="342900" lvl="0" indent="-342900" algn="just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Americký projekt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Lab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7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cs-CZ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Online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3CA674-6CE3-4D50-B3D6-53ABE384F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840" y="1825624"/>
            <a:ext cx="5847080" cy="46413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Aktivní spolupráce</a:t>
            </a:r>
          </a:p>
          <a:p>
            <a:pPr marL="342900" lvl="0" indent="-342900" algn="just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Univerzita Komenského v Bratislavě, </a:t>
            </a:r>
            <a:r>
              <a:rPr lang="cs-CZ" sz="8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Jesseniova</a:t>
            </a:r>
            <a: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lékařská fakulta v Martině, Klinika </a:t>
            </a:r>
            <a:r>
              <a:rPr lang="cs-CZ" sz="8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infektologie</a:t>
            </a:r>
            <a: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cestovní medicíny, kdy se kolegové zúčastňují stáží na našem pracovišti – doc. MUDr. Katarína </a:t>
            </a:r>
            <a:r>
              <a:rPr lang="cs-CZ" sz="8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Šimeková</a:t>
            </a:r>
            <a: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Ph.D. a MUDr. Róbert </a:t>
            </a:r>
            <a:r>
              <a:rPr lang="cs-CZ" sz="8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Rosoľanka</a:t>
            </a:r>
            <a: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Naši pracovníci z Kliniky infekčních nemocí 1. LF UK a NNB se opakovaně zúčastňují na vyzvaných přednáškách v Martině.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8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Spolupráce s 1. LF UK  </a:t>
            </a:r>
            <a:r>
              <a:rPr lang="cs-CZ" sz="8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zaměstnanci se účastní aktivit 1. LF </a:t>
            </a:r>
            <a:br>
              <a:rPr lang="cs-CZ" sz="8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8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8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Návrhy na zlepšení</a:t>
            </a:r>
            <a:br>
              <a:rPr lang="cs-CZ" sz="8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8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8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Spokojenost/nespokojenost – </a:t>
            </a:r>
            <a:r>
              <a:rPr lang="cs-CZ" sz="8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spíše spokojenost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95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A978C56-C251-488A-B7CB-6D4A2A85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C12C1A8-1EB7-4D61-A4DE-B0518209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Různá zátěž klinik dle exkluzivity oborů na 1.LF (plastika versus onkologie, např.)</a:t>
            </a:r>
          </a:p>
          <a:p>
            <a:r>
              <a:rPr lang="cs-CZ" dirty="0"/>
              <a:t>Výuka- menší skupinky studentů lepší pro chirurgické obory, více úvazků, více mzdových prostředků</a:t>
            </a:r>
          </a:p>
          <a:p>
            <a:r>
              <a:rPr lang="cs-CZ" dirty="0"/>
              <a:t>Společný výzkum, podpora </a:t>
            </a:r>
            <a:r>
              <a:rPr lang="cs-CZ" dirty="0" err="1"/>
              <a:t>VaV</a:t>
            </a:r>
            <a:endParaRPr lang="cs-CZ" dirty="0"/>
          </a:p>
          <a:p>
            <a:r>
              <a:rPr lang="cs-CZ" dirty="0"/>
              <a:t>Člen kolegia děkana přítomen na VR</a:t>
            </a:r>
          </a:p>
          <a:p>
            <a:r>
              <a:rPr lang="cs-CZ" dirty="0"/>
              <a:t>Spokojenost se spoluprací s 1. LF- někdy spíše vlažná </a:t>
            </a:r>
          </a:p>
        </p:txBody>
      </p:sp>
    </p:spTree>
    <p:extLst>
      <p:ext uri="{BB962C8B-B14F-4D97-AF65-F5344CB8AC3E}">
        <p14:creationId xmlns:p14="http://schemas.microsoft.com/office/powerpoint/2010/main" val="1325662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Děkuji Vám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14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Od 1.1. z NNB opět fakultní nemocnice- FNB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007" y="1505926"/>
            <a:ext cx="10749793" cy="49869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/>
              <a:t>Šest klinik 1. LF UK</a:t>
            </a:r>
          </a:p>
          <a:p>
            <a:pPr lvl="0"/>
            <a:r>
              <a:rPr lang="cs-CZ" b="1" dirty="0"/>
              <a:t>Chirurgická klinika 1. LF UK, FNB</a:t>
            </a:r>
            <a:endParaRPr lang="cs-CZ" dirty="0"/>
          </a:p>
          <a:p>
            <a:pPr lvl="0"/>
            <a:r>
              <a:rPr lang="cs-CZ" b="1" dirty="0"/>
              <a:t>Gynekologicko- porodnická klinika 1. LF UK a FNB</a:t>
            </a:r>
            <a:endParaRPr lang="cs-CZ" dirty="0"/>
          </a:p>
          <a:p>
            <a:pPr lvl="0"/>
            <a:r>
              <a:rPr lang="cs-CZ" b="1" dirty="0"/>
              <a:t>Klinika plastické chirurgie 1. LF UK a FNB</a:t>
            </a:r>
            <a:endParaRPr lang="cs-CZ" dirty="0"/>
          </a:p>
          <a:p>
            <a:pPr lvl="0"/>
            <a:r>
              <a:rPr lang="cs-CZ" b="1" dirty="0"/>
              <a:t>Ústav radiační onkologie 1. LF UK a FNB</a:t>
            </a:r>
            <a:endParaRPr lang="cs-CZ" dirty="0"/>
          </a:p>
          <a:p>
            <a:pPr lvl="0"/>
            <a:r>
              <a:rPr lang="cs-CZ" b="1" dirty="0"/>
              <a:t>Klinika infekčních a tropických nemocí 1.LF UK a FNB</a:t>
            </a:r>
          </a:p>
          <a:p>
            <a:r>
              <a:rPr lang="cs-CZ" b="1" dirty="0"/>
              <a:t>Ortopedická klinika 1.LF UK a FNB</a:t>
            </a:r>
            <a:r>
              <a:rPr lang="cs-CZ" dirty="0"/>
              <a:t>                                                        11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0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284" y="242033"/>
            <a:ext cx="10515600" cy="1325563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</a:pPr>
            <a:r>
              <a:rPr lang="cs-CZ" sz="3100" b="1" dirty="0">
                <a:solidFill>
                  <a:srgbClr val="FF0000"/>
                </a:solidFill>
              </a:rPr>
              <a:t>Ústav radiační onkologie</a:t>
            </a:r>
            <a:br>
              <a:rPr lang="cs-CZ" sz="3100" b="1" dirty="0">
                <a:solidFill>
                  <a:srgbClr val="FF0000"/>
                </a:solidFill>
              </a:rPr>
            </a:br>
            <a:r>
              <a:rPr lang="cs-CZ" sz="2200" b="1" dirty="0">
                <a:solidFill>
                  <a:srgbClr val="FF0000"/>
                </a:solidFill>
              </a:rPr>
              <a:t>přednosta prof. MUDr. Luboš </a:t>
            </a:r>
            <a:r>
              <a:rPr lang="cs-CZ" sz="2200" b="1" dirty="0" err="1">
                <a:solidFill>
                  <a:srgbClr val="FF0000"/>
                </a:solidFill>
              </a:rPr>
              <a:t>Petruželka</a:t>
            </a:r>
            <a:r>
              <a:rPr lang="cs-CZ" sz="2200" b="1" dirty="0">
                <a:solidFill>
                  <a:srgbClr val="FF0000"/>
                </a:solidFill>
              </a:rPr>
              <a:t>, </a:t>
            </a:r>
            <a:r>
              <a:rPr lang="cs-CZ" sz="2200" b="1" dirty="0" err="1">
                <a:solidFill>
                  <a:srgbClr val="FF0000"/>
                </a:solidFill>
              </a:rPr>
              <a:t>CSc</a:t>
            </a:r>
            <a:br>
              <a:rPr lang="cs-CZ" sz="2200" b="1" dirty="0">
                <a:solidFill>
                  <a:srgbClr val="FF0000"/>
                </a:solidFill>
              </a:rPr>
            </a:br>
            <a:r>
              <a:rPr lang="cs-CZ" sz="2200" b="1" dirty="0">
                <a:solidFill>
                  <a:srgbClr val="FF0000"/>
                </a:solidFill>
              </a:rPr>
              <a:t>primář </a:t>
            </a:r>
            <a:r>
              <a:rPr lang="cs-CZ" sz="2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MUDr.Miloslav</a:t>
            </a:r>
            <a:r>
              <a:rPr lang="cs-CZ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Pála, Ph.D., MBA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84285" y="1719470"/>
            <a:ext cx="6881828" cy="463736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cs-CZ" sz="7200" dirty="0"/>
              <a:t>	</a:t>
            </a:r>
          </a:p>
          <a:p>
            <a:pPr marL="0" indent="0">
              <a:buNone/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pedagogických pracovníků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(zaměstnanci</a:t>
            </a: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pracovníci na DPP)- 5</a:t>
            </a:r>
          </a:p>
          <a:p>
            <a:pPr marL="0" indent="0">
              <a:buNone/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Úvazky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(vyučující + administrativní pracovníci)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lékařů – úvazek 0,1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administrativní pracovnice – úvazek 0,2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Odučené hodiny za každý ročník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(předměty, hodiny)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Všichni lékaři - Předmět Onkologie, 8 vyučovacích hodin / měsíčně 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Věda a výzkum – institucionální podpora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rámci 1.LF UK nevyužíváme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Mzdové prostředky a provozní náklady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Mzdové prostředky nízké, provozní náklady minimální</a:t>
            </a:r>
          </a:p>
          <a:p>
            <a:pPr marL="228600">
              <a:lnSpc>
                <a:spcPct val="115000"/>
              </a:lnSpc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72B092-D34E-429F-9F8D-AA9C26F5A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5383" y="1719470"/>
            <a:ext cx="4824556" cy="5015438"/>
          </a:xfrm>
        </p:spPr>
        <p:txBody>
          <a:bodyPr>
            <a:normAutofit fontScale="25000" lnSpcReduction="20000"/>
          </a:bodyPr>
          <a:lstStyle/>
          <a:p>
            <a:pPr marL="228600">
              <a:lnSpc>
                <a:spcPct val="115000"/>
              </a:lnSpc>
            </a:pPr>
            <a:endParaRPr lang="cs-CZ" sz="6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Mezinárodní projekty a aktivity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rámci 1.LF UK žádné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s 1. LF UK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rámci výuky</a:t>
            </a:r>
            <a:endParaRPr lang="cs-CZ" sz="8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8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Návrhy na zlepšení</a:t>
            </a:r>
            <a:endParaRPr lang="cs-CZ" sz="8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na vědeckých projektech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Zlepšení výuky je v současné době řešeno s vedením fakulty 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8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Spokojenost/nespokojenost</a:t>
            </a:r>
            <a:endParaRPr lang="cs-CZ" sz="8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cs-CZ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Standardní dlouholetá spolupráce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8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148" y="-44634"/>
            <a:ext cx="10515600" cy="1325563"/>
          </a:xfrm>
        </p:spPr>
        <p:txBody>
          <a:bodyPr>
            <a:normAutofit fontScale="90000"/>
          </a:bodyPr>
          <a:lstStyle/>
          <a:p>
            <a:pPr marL="637540"/>
            <a:r>
              <a:rPr lang="cs-CZ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Klinika plastické chirurgie</a:t>
            </a:r>
            <a:br>
              <a:rPr lang="cs-CZ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přednosta MUDr. Martin </a:t>
            </a:r>
            <a:r>
              <a:rPr lang="cs-CZ" sz="3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Molitor</a:t>
            </a:r>
            <a:r>
              <a:rPr lang="cs-CZ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Ph.D</a:t>
            </a:r>
            <a:br>
              <a:rPr lang="cs-CZ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primář MUDr. </a:t>
            </a:r>
            <a:r>
              <a:rPr lang="cs-CZ" sz="3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Christodoulou</a:t>
            </a:r>
            <a:r>
              <a:rPr lang="cs-CZ" sz="3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Petros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3414" y="1325563"/>
            <a:ext cx="6197812" cy="550243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pedagogických pracovníků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(zaměstnanci</a:t>
            </a: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pracovníci na DPP)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 částečných úvazků -  lékaři a 1 DPP - sekretářka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Úvazky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(vyučující + administrativní pracovníci)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úvazky 2,15 celkem</a:t>
            </a: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Odučené hodiny za každý ročník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(předměty, hodiny)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ročník – semináře a praktická výuka v rámci výuky chirurgie, 4 hod denně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ročník -  Povinně volitelný předmět – 2 hodiny týdně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Anglická paralelka v rámci výuky chirurgie - variabilně dle potřeby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Studenti v rámci programů Erasmus… - variabilně</a:t>
            </a: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Studenti na prázdninové stáže – variabilně</a:t>
            </a:r>
          </a:p>
          <a:p>
            <a:pPr>
              <a:lnSpc>
                <a:spcPct val="115000"/>
              </a:lnSpc>
              <a:buSzPts val="1400"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Věda a výzkum – institucionální podpora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>
              <a:lnSpc>
                <a:spcPct val="115000"/>
              </a:lnSpc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současnosti probíhají na našem pracovišti dva granty </a:t>
            </a:r>
          </a:p>
          <a:p>
            <a:pPr marL="685800" indent="0">
              <a:lnSpc>
                <a:spcPct val="115000"/>
              </a:lnSpc>
              <a:buNone/>
            </a:pP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E5A254-7E74-4D6A-AB99-AE8141C33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270" y="1339161"/>
            <a:ext cx="6096000" cy="510505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buSzPts val="1400"/>
              <a:tabLst>
                <a:tab pos="457200" algn="l"/>
              </a:tabLst>
            </a:pPr>
            <a:endParaRPr lang="cs-CZ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Mzdové prostředky a provozní náklady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rozpočet vyrovnaný dle ročního plánování </a:t>
            </a: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Mezinárodní projekty a aktivity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Tč. 0</a:t>
            </a:r>
          </a:p>
          <a:p>
            <a:pPr marL="0" lv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s 1. LF UK</a:t>
            </a:r>
            <a:endParaRPr lang="cs-CZ" sz="7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je velice korektní </a:t>
            </a:r>
          </a:p>
          <a:p>
            <a:pPr marL="0" lv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Návrhy na zlepšení</a:t>
            </a:r>
            <a:endParaRPr lang="cs-CZ" sz="7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uvítali bychom větší finanční podporu praktické výuky -  ochranné pomůcky pro studenty jdoucí na operační sály, materiály pro praktickou výuku šicích technik...</a:t>
            </a:r>
          </a:p>
          <a:p>
            <a:pPr marL="0" lvl="0" indent="0">
              <a:lnSpc>
                <a:spcPct val="115000"/>
              </a:lnSpc>
              <a:buSzPts val="1400"/>
              <a:buNone/>
              <a:tabLst>
                <a:tab pos="457200" algn="l"/>
              </a:tabLst>
            </a:pPr>
            <a:r>
              <a:rPr lang="cs-CZ" sz="7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Spokojenost/nespokojenost</a:t>
            </a:r>
            <a:endParaRPr lang="cs-CZ" sz="7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 indent="0">
              <a:lnSpc>
                <a:spcPct val="115000"/>
              </a:lnSpc>
              <a:buNone/>
            </a:pPr>
            <a:r>
              <a:rPr lang="cs-CZ" sz="7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pokud se myslí spokojenost ohledně spolupráce KPCHIR a 1LFUK tak je z naší strany plná. </a:t>
            </a:r>
          </a:p>
          <a:p>
            <a:pPr marL="0" indent="0">
              <a:lnSpc>
                <a:spcPct val="115000"/>
              </a:lnSpc>
              <a:buNone/>
            </a:pP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7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" y="0"/>
            <a:ext cx="11811000" cy="1367646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Gynekologicko</a:t>
            </a:r>
            <a:r>
              <a:rPr lang="cs-CZ" sz="2800" b="1" dirty="0">
                <a:solidFill>
                  <a:srgbClr val="FF0000"/>
                </a:solidFill>
              </a:rPr>
              <a:t> porodnická klinika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přednosta prof. MUDr. Michal Zikán, Ph.D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primář MUDr. Petr Koliba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08B011D0-924D-46A4-976A-19AE56EE1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840" y="0"/>
            <a:ext cx="5979160" cy="6858000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Věda a výzkum – Granty AZV: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 tooltip="Klikněte pro detail záznamu"/>
              </a:rPr>
              <a:t>NV17-32030A</a:t>
            </a:r>
            <a:r>
              <a:rPr kumimoji="0" lang="cs-CZ" altLang="cs-CZ" sz="6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Predikce odpovědi na systémovou léčbu u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high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-grade serózního karcinomu vaječníků – využití modelu BRCA1/2 pozitivních a negativních nádorů (hlavní řešitel)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 tooltip="Klikněte pro detail záznamu"/>
              </a:rPr>
              <a:t>NU20-03-00016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Charakterizace genetické predispozice ke vzniku karcinomu ovaria pomocí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genomických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přístupů u pacientek s diagnózou karcinomu ovaria do 30 let (spoluřešitel)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Horizont 2020: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FORECEE (spoluřešitel)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6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Mezinárodní projekty a aktivity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Zapojení v mezinárodní aktivitách a projektech: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SENTIX – mezinárodní multicentrická nekomerční studie zaměřená na význam detekce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sentinelové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uzliny u karcinomu děložního hrdla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FORECEE – původně grant pod hlavičkou Horizont 2020 zaměřený na predikci rizika vzniku karcinomu prsu, vaječníků, endometria a děl. hrdla – pokračuje jako mezinárodní kooperativní skupina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ENITEC –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European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Network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European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Network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Individual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Treatment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Endometrial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Cancer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zapojení v jednotlivých projektech této skupiny s publikačními výstupy (např. sarkomy děložního těla)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CIMBA -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kumimoji="0" lang="cs-CZ" altLang="cs-CZ" sz="64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onsortium</a:t>
            </a:r>
            <a:r>
              <a:rPr kumimoji="0" lang="cs-CZ" altLang="cs-CZ" sz="6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kumimoji="0" lang="cs-CZ" altLang="cs-CZ" sz="6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Investigators</a:t>
            </a:r>
            <a:r>
              <a:rPr kumimoji="0" lang="cs-CZ" altLang="cs-CZ" sz="6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kumimoji="0" lang="cs-CZ" altLang="cs-CZ" sz="6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Modifiers</a:t>
            </a:r>
            <a:r>
              <a:rPr kumimoji="0" lang="cs-CZ" altLang="cs-CZ" sz="6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kumimoji="0" lang="cs-CZ" altLang="cs-CZ" sz="6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kumimoji="0" lang="cs-CZ" altLang="cs-CZ" sz="6400" b="1" i="1" u="none" strike="noStrike" cap="none" normalizeH="0" baseline="0" dirty="0" bmk="baep-collaboration-id86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BRCA1/2</a:t>
            </a:r>
            <a:r>
              <a:rPr kumimoji="0" lang="cs-CZ" altLang="cs-CZ" sz="6400" b="1" i="0" u="none" strike="noStrike" cap="none" normalizeH="0" baseline="0" dirty="0" bmk="baep-collaboration-id86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zapojení v projektech výzkumu genetických modifikátorů rizika vzniku nádorů u nosiček mutací genů BRCA1/2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Klinika je sídlem EUROPAG (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European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Association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Paediatric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Adolescent </a:t>
            </a:r>
            <a:r>
              <a:rPr kumimoji="0" lang="cs-CZ" altLang="cs-CZ" sz="6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Gynecology</a:t>
            </a:r>
            <a:r>
              <a:rPr kumimoji="0" lang="cs-CZ" altLang="cs-CZ" sz="6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kumimoji="0" lang="cs-CZ" altLang="cs-CZ" sz="6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0C312EC8-F96C-4B8B-B245-225E1D78F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673" y="1367646"/>
            <a:ext cx="5578668" cy="4140056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Počet pedagogických pracovníků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(zaměstnanci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 pracovníci na DPP- 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Celkem 16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Úvazky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(vyučující + administrativní pracovníci)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Vyučující: 3,25, administrativní pracovník: 1,0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Odučené hodiny za každý ročník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(předměty, hodiny)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Gynekologie a porodnictví (česká paralelka) – 360 hod. </a:t>
            </a:r>
            <a:r>
              <a:rPr kumimoji="0" lang="cs-CZ" altLang="cs-CZ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(přednášky a semináře), 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900 hod. </a:t>
            </a:r>
            <a:r>
              <a:rPr kumimoji="0" lang="cs-CZ" altLang="cs-CZ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(klinické stáže)</a:t>
            </a:r>
            <a:endParaRPr kumimoji="0" lang="cs-CZ" altLang="cs-CZ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Gynekologie a porodnictví (anglická paralelka + ERASMUS) – 20 hod. </a:t>
            </a:r>
            <a:r>
              <a:rPr kumimoji="0" lang="cs-CZ" altLang="cs-CZ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(přednášky a semináře), 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100 hod. </a:t>
            </a:r>
            <a:r>
              <a:rPr kumimoji="0" lang="cs-CZ" altLang="cs-CZ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(klinické stáže)</a:t>
            </a:r>
            <a:endParaRPr kumimoji="0" lang="cs-CZ" altLang="cs-CZ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Porodnický kroužek (povinně volitelný předmět): 832 hod.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Mzdové prostředky a provozní náklady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</a:t>
            </a:r>
            <a:endParaRPr lang="cs-CZ" sz="1600" dirty="0"/>
          </a:p>
        </p:txBody>
      </p:sp>
      <p:graphicFrame>
        <p:nvGraphicFramePr>
          <p:cNvPr id="13" name="Zástupný obsah 7">
            <a:extLst>
              <a:ext uri="{FF2B5EF4-FFF2-40B4-BE49-F238E27FC236}">
                <a16:creationId xmlns:a16="http://schemas.microsoft.com/office/drawing/2014/main" id="{7606B30D-226D-4C7A-80AC-B47E2C49BF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237821"/>
              </p:ext>
            </p:extLst>
          </p:nvPr>
        </p:nvGraphicFramePr>
        <p:xfrm>
          <a:off x="258252" y="4777740"/>
          <a:ext cx="5181599" cy="859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566">
                  <a:extLst>
                    <a:ext uri="{9D8B030D-6E8A-4147-A177-3AD203B41FA5}">
                      <a16:colId xmlns:a16="http://schemas.microsoft.com/office/drawing/2014/main" val="1765941379"/>
                    </a:ext>
                  </a:extLst>
                </a:gridCol>
                <a:gridCol w="1788467">
                  <a:extLst>
                    <a:ext uri="{9D8B030D-6E8A-4147-A177-3AD203B41FA5}">
                      <a16:colId xmlns:a16="http://schemas.microsoft.com/office/drawing/2014/main" val="2584043542"/>
                    </a:ext>
                  </a:extLst>
                </a:gridCol>
                <a:gridCol w="1787566">
                  <a:extLst>
                    <a:ext uri="{9D8B030D-6E8A-4147-A177-3AD203B41FA5}">
                      <a16:colId xmlns:a16="http://schemas.microsoft.com/office/drawing/2014/main" val="20123249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</a:rPr>
                        <a:t>Položky čerpání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</a:rPr>
                        <a:t>Roční limit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</a:rPr>
                        <a:t>Měsíční limit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31834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</a:rPr>
                        <a:t>Hlavní činnost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</a:rPr>
                        <a:t>826 000,00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</a:rPr>
                        <a:t>118 000,00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91077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</a:rPr>
                        <a:t>Ukazatel „P“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</a:rPr>
                        <a:t>492 000,00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</a:rPr>
                        <a:t>41 000,00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45243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6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785531A-6FB4-4E6C-91CB-6345DC44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6" y="0"/>
            <a:ext cx="10966174" cy="1521723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Gynekologicko</a:t>
            </a:r>
            <a:r>
              <a:rPr lang="cs-CZ" sz="2800" b="1" dirty="0">
                <a:solidFill>
                  <a:srgbClr val="FF0000"/>
                </a:solidFill>
              </a:rPr>
              <a:t> porodnická klinika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přednosta prof. MUDr. Michal Zikán, Ph.D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primář MUDr. Petr Koliba</a:t>
            </a:r>
            <a:endParaRPr lang="cs-CZ" sz="28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8892A3-118A-40C0-868A-FD42CC47B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1521724"/>
            <a:ext cx="12080240" cy="5336276"/>
          </a:xfrm>
        </p:spPr>
        <p:txBody>
          <a:bodyPr>
            <a:normAutofit fontScale="4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Spolupráce s 1. LF UK</a:t>
            </a:r>
            <a:endParaRPr kumimoji="0" lang="cs-CZ" altLang="cs-CZ" sz="4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Velmi těsně 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spolupracujeme s Gynekologicko-porodnickou klinikou 1. LF UK a VFN 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v rámci změny kurikula sdílíme výuku předmětu gynekologie a porodnictví v 6. ročníku.</a:t>
            </a: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Administrace grantových projektů při </a:t>
            </a:r>
            <a:r>
              <a:rPr kumimoji="0" lang="cs-CZ" altLang="cs-CZ" sz="4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spoluřešitelství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1. LF UK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(AZV – NU20-03-00016 a Horizont 2020 – FORECEE)</a:t>
            </a: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4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Návrhy na zlepšení</a:t>
            </a:r>
            <a:endParaRPr kumimoji="0" lang="cs-CZ" altLang="cs-CZ" sz="45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přehled nebo lépe 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webový katalog technologií dostupných na 1. LF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(ve smyslu ústav/klinika XY má </a:t>
            </a:r>
            <a:r>
              <a:rPr kumimoji="0" lang="cs-CZ" altLang="cs-CZ" sz="4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real-time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PCR, konfokální mikroskop, umí mikrochirurgii na zvířecím modelu) – umožnilo by to lépe plánovat spolupráci na projektech</a:t>
            </a: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obdobný 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přehled běžících grantových projektů nejen v rámci fakulty 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(hlavní řešitel nebo spoluřešitel fakulta), ale i v rámci jednotlivých </a:t>
            </a:r>
            <a:r>
              <a:rPr kumimoji="0" lang="cs-CZ" altLang="cs-CZ" sz="4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neVFN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nemocnic</a:t>
            </a: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účast členů kolegia děkana na jednání vědeckých rad jednotlivých </a:t>
            </a:r>
            <a:r>
              <a:rPr kumimoji="0" lang="cs-CZ" altLang="cs-CZ" sz="4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neVFN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nemocnic</a:t>
            </a: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Spokojenost/nespokojenost</a:t>
            </a:r>
            <a:endParaRPr kumimoji="0" lang="cs-CZ" altLang="cs-CZ" sz="45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velmi dobré je, že se členem kolegia děkana stala zástupkyně </a:t>
            </a:r>
            <a:r>
              <a:rPr kumimoji="0" lang="cs-CZ" altLang="cs-CZ" sz="4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neVFN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pracoviště</a:t>
            </a:r>
            <a:endParaRPr kumimoji="0" lang="cs-CZ" altLang="cs-CZ" sz="45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zatím fakulta kontrolovala, jakou vědeckou činnost pracoviště provádějí, ale pro </a:t>
            </a:r>
            <a:r>
              <a:rPr kumimoji="0" lang="cs-CZ" altLang="cs-CZ" sz="45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neVFN</a:t>
            </a:r>
            <a:r>
              <a:rPr kumimoji="0" lang="cs-CZ" altLang="cs-CZ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pracoviště nezazněla nabídka pomoci (tedy zatím je to aktivita ve smyslu vykazujte, co děláte, nikoliv ve smyslu, co pro vás můžeme udělat, aby se váš výkon zlepšil) 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společné více provázané projekty nemocnice + LF, kurzy přípravy grantových návrhů, tutoři </a:t>
            </a:r>
            <a:r>
              <a:rPr kumimoji="0" lang="cs-CZ" altLang="cs-CZ" sz="4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neVFN</a:t>
            </a: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pracovišť, průzkum potenciálu a možných výzkumných témat – bylo by vhodné pro všechny pracoviště 1. LF</a:t>
            </a: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4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skvělé grantové oddělení</a:t>
            </a:r>
            <a:endParaRPr kumimoji="0" lang="cs-CZ" altLang="cs-CZ" sz="4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24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6056" y="45406"/>
            <a:ext cx="10515600" cy="1325563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Ortopedická klinika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Prof. MUDr. Jiří </a:t>
            </a:r>
            <a:r>
              <a:rPr lang="cs-CZ" sz="2800" b="1" dirty="0" err="1">
                <a:solidFill>
                  <a:srgbClr val="FF0000"/>
                </a:solidFill>
              </a:rPr>
              <a:t>Chomiak</a:t>
            </a:r>
            <a:r>
              <a:rPr lang="cs-CZ" sz="2800" b="1" dirty="0">
                <a:solidFill>
                  <a:srgbClr val="FF0000"/>
                </a:solidFill>
              </a:rPr>
              <a:t>, CSc.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Primář MUDr. Radovan Kubeš, Ph.D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72863" y="1661160"/>
            <a:ext cx="5646937" cy="519684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SzPts val="1400"/>
              <a:tabLst>
                <a:tab pos="408940" algn="l"/>
              </a:tabLst>
            </a:pPr>
            <a:r>
              <a:rPr lang="cs-CZ" sz="1600" b="1" dirty="0">
                <a:effectLst/>
                <a:ea typeface="Calibri" panose="020F0502020204030204" pitchFamily="34" charset="0"/>
              </a:rPr>
              <a:t>Počet pedagogických pracovníků </a:t>
            </a:r>
            <a:r>
              <a:rPr lang="cs-CZ" sz="1600" dirty="0">
                <a:effectLst/>
                <a:ea typeface="Calibri" panose="020F0502020204030204" pitchFamily="34" charset="0"/>
              </a:rPr>
              <a:t>(zaměstnanci</a:t>
            </a:r>
            <a:r>
              <a:rPr lang="cs-CZ" sz="1600" b="1" dirty="0">
                <a:effectLst/>
                <a:ea typeface="Calibri" panose="020F0502020204030204" pitchFamily="34" charset="0"/>
              </a:rPr>
              <a:t> </a:t>
            </a:r>
            <a:r>
              <a:rPr lang="cs-CZ" sz="1600" dirty="0">
                <a:effectLst/>
                <a:ea typeface="Calibri" panose="020F0502020204030204" pitchFamily="34" charset="0"/>
              </a:rPr>
              <a:t>+ pracovníci na DPP)            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18 pedagogických pracovníků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buSzPts val="1400"/>
              <a:tabLst>
                <a:tab pos="408940" algn="l"/>
              </a:tabLst>
            </a:pPr>
            <a:r>
              <a:rPr lang="cs-CZ" sz="1600" b="1" dirty="0">
                <a:effectLst/>
                <a:ea typeface="Calibri" panose="020F0502020204030204" pitchFamily="34" charset="0"/>
              </a:rPr>
              <a:t>Úvazky </a:t>
            </a:r>
            <a:r>
              <a:rPr lang="cs-CZ" sz="1600" dirty="0">
                <a:effectLst/>
                <a:ea typeface="Calibri" panose="020F0502020204030204" pitchFamily="34" charset="0"/>
              </a:rPr>
              <a:t>(vyučující + administrativní pracovníci)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1600" b="1" dirty="0">
                <a:ea typeface="Calibri" panose="020F0502020204030204" pitchFamily="34" charset="0"/>
              </a:rPr>
              <a:t>       </a:t>
            </a:r>
            <a:r>
              <a:rPr lang="cs-CZ" sz="1600" b="1" dirty="0">
                <a:effectLst/>
                <a:ea typeface="Calibri" panose="020F0502020204030204" pitchFamily="34" charset="0"/>
              </a:rPr>
              <a:t>vyučující 4,55            administrativa 0,5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buSzPts val="1400"/>
              <a:tabLst>
                <a:tab pos="408940" algn="l"/>
              </a:tabLst>
            </a:pPr>
            <a:r>
              <a:rPr lang="cs-CZ" sz="1600" b="1" dirty="0">
                <a:effectLst/>
                <a:ea typeface="Calibri" panose="020F0502020204030204" pitchFamily="34" charset="0"/>
              </a:rPr>
              <a:t>Odučené hodiny za každý ročník </a:t>
            </a:r>
            <a:r>
              <a:rPr lang="cs-CZ" sz="1600" dirty="0">
                <a:effectLst/>
                <a:ea typeface="Calibri" panose="020F0502020204030204" pitchFamily="34" charset="0"/>
              </a:rPr>
              <a:t>(předměty, hodiny)                          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CELKEM 280 ODUČENÝCH HODIN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- celkem 24 předmětů a 17 </a:t>
            </a:r>
            <a:r>
              <a:rPr lang="cs-CZ" sz="1600" dirty="0">
                <a:effectLst/>
                <a:highlight>
                  <a:srgbClr val="FF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vyučujících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- za školní rok bylo 10 stáží pro studenty 1.LF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 - průměrně 2x týdně probíhaly zkoušky mediků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08940" algn="l"/>
              </a:tabLs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SzPts val="1400"/>
              <a:buNone/>
              <a:tabLst>
                <a:tab pos="408940" algn="l"/>
              </a:tabLst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B4173C-AFA4-4E91-94DA-7E19DDE39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096648"/>
            <a:ext cx="5257800" cy="54416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SzPts val="1400"/>
              <a:buNone/>
              <a:tabLst>
                <a:tab pos="408940" algn="l"/>
              </a:tabLs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SzPts val="1400"/>
              <a:tabLst>
                <a:tab pos="408940" algn="l"/>
              </a:tabLst>
            </a:pPr>
            <a:r>
              <a:rPr lang="cs-CZ" sz="1600" b="1" dirty="0">
                <a:effectLst/>
                <a:ea typeface="Calibri" panose="020F0502020204030204" pitchFamily="34" charset="0"/>
              </a:rPr>
              <a:t>Věda a výzkum – institucionální podpora</a:t>
            </a:r>
            <a:endParaRPr lang="cs-CZ" sz="1600" dirty="0"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</a:rPr>
              <a:t>       počet PhD. studentů: 8                                                         </a:t>
            </a:r>
            <a:r>
              <a:rPr lang="cs-CZ" sz="1600" b="1" dirty="0">
                <a:highlight>
                  <a:srgbClr val="FFFFFF"/>
                </a:highlight>
                <a:ea typeface="Calibri" panose="020F0502020204030204" pitchFamily="34" charset="0"/>
              </a:rPr>
              <a:t>Granty: </a:t>
            </a:r>
            <a:r>
              <a:rPr lang="cs-CZ" sz="1600" b="1" dirty="0">
                <a:highlight>
                  <a:srgbClr val="FF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Doc. MUDr. Ošťádal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600" b="1" dirty="0">
                <a:effectLst/>
                <a:ea typeface="Calibri" panose="020F0502020204030204" pitchFamily="34" charset="0"/>
              </a:rPr>
              <a:t>       Institucionální podpora ze zdrojů NNB, jiné nebyly</a:t>
            </a:r>
            <a:endParaRPr lang="cs-CZ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SzPts val="1400"/>
              <a:tabLst>
                <a:tab pos="408940" algn="l"/>
              </a:tabLs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Mzdové prostředky a provozní náklady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ze zdrojů 1. LF dle výše úvazků.</a:t>
            </a:r>
            <a:endParaRPr lang="cs-CZ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SzPts val="1400"/>
              <a:tabLst>
                <a:tab pos="408940" algn="l"/>
              </a:tabLs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Mezinárodní projekty a aktivity</a:t>
            </a:r>
          </a:p>
          <a:p>
            <a:pPr marL="457200" lvl="1" indent="0">
              <a:lnSpc>
                <a:spcPct val="100000"/>
              </a:lnSpc>
              <a:buSzPts val="1400"/>
              <a:buNone/>
              <a:tabLst>
                <a:tab pos="408940" algn="l"/>
              </a:tabLst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a) Spolupráce s 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Schulthessovou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kliniku v Curychu –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neuromonitoring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při operacích páteře.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b) Spolupráce s ortopedickými onkologickými centry v Evropě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c) Spolupráce centra FIFA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Centre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Excellence v rámci celosvětové sítě těchto center.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d) Spolupráce v dětské ortopedii s centry v Rakousku (Nemocnice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Speising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Víděň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Polsku (Varšava,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Otwock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USA (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Shriners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Hospital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Sick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Portland, Oregon). </a:t>
            </a:r>
          </a:p>
        </p:txBody>
      </p:sp>
    </p:spTree>
    <p:extLst>
      <p:ext uri="{BB962C8B-B14F-4D97-AF65-F5344CB8AC3E}">
        <p14:creationId xmlns:p14="http://schemas.microsoft.com/office/powerpoint/2010/main" val="158507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0DB95F4-9A04-4975-A739-F6B51221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2533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Ortopedická klinika</a:t>
            </a:r>
            <a:br>
              <a:rPr lang="cs-CZ" sz="4400" b="1" dirty="0">
                <a:solidFill>
                  <a:srgbClr val="FF0000"/>
                </a:solidFill>
              </a:rPr>
            </a:br>
            <a:r>
              <a:rPr lang="cs-CZ" sz="4400" b="1" dirty="0">
                <a:solidFill>
                  <a:srgbClr val="FF0000"/>
                </a:solidFill>
              </a:rPr>
              <a:t>Prof. MUDr. Jiří </a:t>
            </a:r>
            <a:r>
              <a:rPr lang="cs-CZ" sz="4400" b="1" dirty="0" err="1">
                <a:solidFill>
                  <a:srgbClr val="FF0000"/>
                </a:solidFill>
              </a:rPr>
              <a:t>Chomiak</a:t>
            </a:r>
            <a:r>
              <a:rPr lang="cs-CZ" sz="4400" b="1" dirty="0">
                <a:solidFill>
                  <a:srgbClr val="FF0000"/>
                </a:solidFill>
              </a:rPr>
              <a:t>, CSc.</a:t>
            </a:r>
            <a:br>
              <a:rPr lang="cs-CZ" sz="4400" b="1" dirty="0">
                <a:solidFill>
                  <a:srgbClr val="FF0000"/>
                </a:solidFill>
              </a:rPr>
            </a:br>
            <a:r>
              <a:rPr lang="cs-CZ" sz="4400" b="1" dirty="0">
                <a:solidFill>
                  <a:srgbClr val="FF0000"/>
                </a:solidFill>
              </a:rPr>
              <a:t>Primář MUDr. Radovan Kubeš, Ph.D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6FF9A9-74CA-4C5D-A47A-8221A26E5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SzPts val="1400"/>
              <a:buNone/>
              <a:tabLst>
                <a:tab pos="408940" algn="l"/>
              </a:tabLs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Spolupráce s 1. LF UK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a) </a:t>
            </a:r>
            <a:r>
              <a:rPr lang="cs-CZ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 Anatomickým ústavem 1. LF UK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Výzkum cévního řečiště u pacientů s vrozeně krátkým femurem (</a:t>
            </a:r>
            <a:r>
              <a:rPr lang="cs-CZ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Chomiak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Frydrychová)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Výzkum cévního zásobení </a:t>
            </a:r>
            <a:r>
              <a:rPr lang="cs-CZ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talu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Špeldová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SzPts val="1400"/>
              <a:buNone/>
              <a:tabLst>
                <a:tab pos="408940" algn="l"/>
              </a:tabLs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Návrhy na zlepšení</a:t>
            </a:r>
            <a:endParaRPr lang="cs-CZ" sz="2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SzPts val="1400"/>
              <a:buNone/>
              <a:tabLst>
                <a:tab pos="408940" algn="l"/>
              </a:tabLst>
            </a:pPr>
            <a:r>
              <a:rPr lang="cs-CZ" sz="28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Vytvořit fungující základnu pro grantovou činnost a podporu výzkumu s pomocí pracovníků 1. LF UK </a:t>
            </a:r>
          </a:p>
          <a:p>
            <a:pPr marL="0" indent="0">
              <a:lnSpc>
                <a:spcPct val="100000"/>
              </a:lnSpc>
              <a:buSzPts val="1400"/>
              <a:buNone/>
              <a:tabLst>
                <a:tab pos="408940" algn="l"/>
              </a:tabLst>
            </a:pPr>
            <a:endParaRPr lang="cs-CZ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Spokojenost, nespokojenost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Spokojenost: s fungujícím systémem výuky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Nespokojenost: omezená dostupnost pro grantovou činnost a podporu výzkumu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800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75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758D7-4170-4206-B110-B39CA922E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16" y="2262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Chirurgická klinika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přednosta doc. MUDr. René Vobořil, Ph.D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primář MUDr. Pavel Horák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59C491-D1DA-4088-8698-F333D86F7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561" y="1715589"/>
            <a:ext cx="6082993" cy="4916182"/>
          </a:xfrm>
        </p:spPr>
        <p:txBody>
          <a:bodyPr>
            <a:normAutofit fontScale="25000" lnSpcReduction="20000"/>
          </a:bodyPr>
          <a:lstStyle/>
          <a:p>
            <a:r>
              <a:rPr lang="cs-CZ" sz="18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Počet pedagogických pracovníků – 14 (zaměstnanci)</a:t>
            </a:r>
          </a:p>
          <a:p>
            <a:pPr marL="0" indent="0">
              <a:buNone/>
            </a:pPr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Úvazky  -  3,1 pro vyučující a 0,5 pro administrativní pracovnici</a:t>
            </a:r>
          </a:p>
          <a:p>
            <a:pPr marL="0" indent="0">
              <a:buNone/>
            </a:pPr>
            <a:endParaRPr lang="cs-CZ" sz="8000" kern="150" dirty="0">
              <a:effectLst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Odučené hodiny – 985/rok  (3., 4., 6. ročník)</a:t>
            </a:r>
          </a:p>
          <a:p>
            <a:pPr marL="0" indent="0">
              <a:buNone/>
            </a:pPr>
            <a:endParaRPr lang="cs-CZ" sz="8000" kern="150" dirty="0">
              <a:effectLst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Věda a výzkum – v roce 2020  - 0</a:t>
            </a:r>
          </a:p>
          <a:p>
            <a:pPr marL="0" indent="0">
              <a:buNone/>
            </a:pPr>
            <a:endParaRPr lang="cs-CZ" sz="8000" kern="150" dirty="0">
              <a:effectLst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Mzdové prostředky a provozní náklady  - 79 767,-Kč/ měsíc</a:t>
            </a:r>
          </a:p>
          <a:p>
            <a:pPr marL="0" indent="0">
              <a:buNone/>
            </a:pPr>
            <a:endParaRPr lang="cs-CZ" sz="8000" kern="150" dirty="0">
              <a:effectLst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Mezinárodní projekty a aktivity – 0</a:t>
            </a:r>
          </a:p>
          <a:p>
            <a:pPr marL="0" indent="0">
              <a:buNone/>
            </a:pPr>
            <a:endParaRPr lang="cs-CZ" sz="8000" kern="150" dirty="0">
              <a:effectLst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r>
              <a:rPr lang="cs-CZ" sz="80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Spolupráce s 1. LF UK  - bezproblémová</a:t>
            </a:r>
          </a:p>
          <a:p>
            <a:pPr marL="0" indent="0">
              <a:buNone/>
            </a:pPr>
            <a:endParaRPr lang="cs-CZ" sz="8000" kern="1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43DCCB-7EEE-49E9-99F4-A3CFBB73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7554" y="1828799"/>
            <a:ext cx="5580430" cy="48029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9600" kern="15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Návrhy na zlepšení</a:t>
            </a:r>
          </a:p>
          <a:p>
            <a:pPr lvl="1">
              <a:lnSpc>
                <a:spcPct val="120000"/>
              </a:lnSpc>
            </a:pPr>
            <a:r>
              <a:rPr lang="cs-CZ" sz="9200" kern="15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přidat úvazky pro navýšení počtu vyučujících</a:t>
            </a:r>
          </a:p>
          <a:p>
            <a:pPr lvl="1">
              <a:lnSpc>
                <a:spcPct val="120000"/>
              </a:lnSpc>
            </a:pPr>
            <a:r>
              <a:rPr lang="cs-CZ" sz="9200" kern="150" dirty="0">
                <a:solidFill>
                  <a:srgbClr val="FF0000"/>
                </a:solidFill>
                <a:ea typeface="Lucida Sans Unicode" panose="020B0602030504020204" pitchFamily="34" charset="0"/>
                <a:cs typeface="Tahoma" panose="020B0604030504040204" pitchFamily="34" charset="0"/>
              </a:rPr>
              <a:t>p</a:t>
            </a:r>
            <a:r>
              <a:rPr lang="cs-CZ" sz="9200" kern="15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očty mediků přibývají, často přesahuje jejich počet 10 na jednoho vyučujícího</a:t>
            </a:r>
          </a:p>
          <a:p>
            <a:pPr lvl="1">
              <a:lnSpc>
                <a:spcPct val="120000"/>
              </a:lnSpc>
            </a:pPr>
            <a:r>
              <a:rPr lang="cs-CZ" sz="9200" kern="150" dirty="0">
                <a:ea typeface="Lucida Sans Unicode" panose="020B0602030504020204" pitchFamily="34" charset="0"/>
                <a:cs typeface="Tahoma" panose="020B0604030504040204" pitchFamily="34" charset="0"/>
              </a:rPr>
              <a:t>p</a:t>
            </a:r>
            <a:r>
              <a:rPr lang="cs-CZ" sz="9200" kern="150" dirty="0"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raktickou výuku nelze v takových podmínkách zajistit</a:t>
            </a:r>
          </a:p>
          <a:p>
            <a:pPr marL="0" indent="0">
              <a:lnSpc>
                <a:spcPct val="120000"/>
              </a:lnSpc>
              <a:buNone/>
            </a:pPr>
            <a:endParaRPr lang="cs-CZ" sz="9600" kern="150" dirty="0">
              <a:effectLst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9600" kern="15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ahoma" panose="020B0604030504040204" pitchFamily="34" charset="0"/>
              </a:rPr>
              <a:t>Relativní spokojenost</a:t>
            </a:r>
          </a:p>
          <a:p>
            <a:pPr marL="0" indent="0">
              <a:buNone/>
            </a:pPr>
            <a:endParaRPr lang="cs-CZ" sz="2800" kern="1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14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10276D64F97F418908A0A00F3776C7" ma:contentTypeVersion="9" ma:contentTypeDescription="Vytvoří nový dokument" ma:contentTypeScope="" ma:versionID="5c52cb47cc41a5b543592625aab49ad3">
  <xsd:schema xmlns:xsd="http://www.w3.org/2001/XMLSchema" xmlns:xs="http://www.w3.org/2001/XMLSchema" xmlns:p="http://schemas.microsoft.com/office/2006/metadata/properties" xmlns:ns3="47b0d451-edd3-4d50-b531-658c05b9e8b5" targetNamespace="http://schemas.microsoft.com/office/2006/metadata/properties" ma:root="true" ma:fieldsID="891cad4b6e5b0123244b47a754d7bddb" ns3:_="">
    <xsd:import namespace="47b0d451-edd3-4d50-b531-658c05b9e8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0d451-edd3-4d50-b531-658c05b9e8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C8DFDE-28FB-411A-A5C1-4553C55182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b0d451-edd3-4d50-b531-658c05b9e8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FD5A74-0DFD-4FF5-B2E5-966B08C74B5E}">
  <ds:schemaRefs>
    <ds:schemaRef ds:uri="http://purl.org/dc/terms/"/>
    <ds:schemaRef ds:uri="http://schemas.openxmlformats.org/package/2006/metadata/core-properties"/>
    <ds:schemaRef ds:uri="47b0d451-edd3-4d50-b531-658c05b9e8b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477B0C-4A07-4D4D-8F42-EE92249514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2110</Words>
  <Application>Microsoft Office PowerPoint</Application>
  <PresentationFormat>Širokoúhlá obrazovka</PresentationFormat>
  <Paragraphs>193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Motiv Office</vt:lpstr>
      <vt:lpstr>Nemocnice mimo VFN Fakultní nemocnice Bulovka</vt:lpstr>
      <vt:lpstr>Od 1.1. z NNB opět fakultní nemocnice- FNB</vt:lpstr>
      <vt:lpstr>Ústav radiační onkologie přednosta prof. MUDr. Luboš Petruželka, CSc primář MUDr.Miloslav Pála, Ph.D., MBA</vt:lpstr>
      <vt:lpstr>Klinika plastické chirurgie přednosta MUDr. Martin Molitor Ph.D primář MUDr. Christodoulou Petros</vt:lpstr>
      <vt:lpstr>Gynekologicko porodnická klinika přednosta prof. MUDr. Michal Zikán, Ph.D primář MUDr. Petr Koliba</vt:lpstr>
      <vt:lpstr>Gynekologicko porodnická klinika přednosta prof. MUDr. Michal Zikán, Ph.D primář MUDr. Petr Koliba</vt:lpstr>
      <vt:lpstr>Ortopedická klinika Prof. MUDr. Jiří Chomiak, CSc. Primář MUDr. Radovan Kubeš, Ph.D</vt:lpstr>
      <vt:lpstr>Ortopedická klinika Prof. MUDr. Jiří Chomiak, CSc. Primář MUDr. Radovan Kubeš, Ph.D</vt:lpstr>
      <vt:lpstr>Chirurgická klinika přednosta doc. MUDr. René Vobořil, Ph.D primář MUDr. Pavel Horák</vt:lpstr>
      <vt:lpstr>Klinika infekčních a tropických nemocí Přednosta: Doc. MUDr. Hanuš Rozsypal, CSc primářka: MUDr. Hana Roháčová, Ph.D</vt:lpstr>
      <vt:lpstr>Klinika infekčních a tropických nemocí Přednosta: Doc. MUDr. Hanuš Rozsypal, CSc primářka: MUDr. Hana Roháčová, Ph.D</vt:lpstr>
      <vt:lpstr>Shrnutí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s nemocnicemi</dc:title>
  <dc:creator>Martina Vašáková</dc:creator>
  <cp:lastModifiedBy>Vašáková Martina  prof. MUDr., Ph.D.</cp:lastModifiedBy>
  <cp:revision>37</cp:revision>
  <dcterms:created xsi:type="dcterms:W3CDTF">2020-09-16T15:15:51Z</dcterms:created>
  <dcterms:modified xsi:type="dcterms:W3CDTF">2021-01-28T10:22:44Z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0x010100E110276D64F97F418908A0A00F3776C7</vt:lpwstr>
  </property>
</Properties>
</file>