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1" r:id="rId5"/>
    <p:sldId id="263" r:id="rId6"/>
    <p:sldId id="265" r:id="rId7"/>
    <p:sldId id="276" r:id="rId8"/>
    <p:sldId id="267" r:id="rId9"/>
    <p:sldId id="268" r:id="rId10"/>
    <p:sldId id="275" r:id="rId11"/>
    <p:sldId id="271" r:id="rId12"/>
    <p:sldId id="272" r:id="rId13"/>
    <p:sldId id="273" r:id="rId14"/>
  </p:sldIdLst>
  <p:sldSz cx="12192000" cy="6858000"/>
  <p:notesSz cx="6858000" cy="9144000"/>
  <p:custDataLst>
    <p:tags r:id="rId15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dana Frantíková" initials="BF" lastIdx="1" clrIdx="0">
    <p:extLst>
      <p:ext uri="{19B8F6BF-5375-455C-9EA6-DF929625EA0E}">
        <p15:presenceInfo xmlns:p15="http://schemas.microsoft.com/office/powerpoint/2012/main" userId="S-1-5-21-3459212623-3360208658-1996663087-4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36" y="108"/>
      </p:cViewPr>
      <p:guideLst>
        <p:guide orient="horz" pos="709"/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-1092"/>
            <a:ext cx="11598632" cy="6524882"/>
          </a:xfrm>
          <a:prstGeom prst="rect">
            <a:avLst/>
          </a:prstGeom>
        </p:spPr>
      </p:pic>
      <p:sp>
        <p:nvSpPr>
          <p:cNvPr id="14" name="Obdélník 13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sp>
        <p:nvSpPr>
          <p:cNvPr id="16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7753" y="1466921"/>
            <a:ext cx="4319588" cy="38676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</a:t>
            </a:r>
          </a:p>
          <a:p>
            <a:pPr lvl="0"/>
            <a:r>
              <a:rPr lang="cs-CZ" dirty="0"/>
              <a:t>nebo výzkumu</a:t>
            </a:r>
          </a:p>
        </p:txBody>
      </p:sp>
      <p:sp>
        <p:nvSpPr>
          <p:cNvPr id="17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1676525" y="1526591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18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1676525" y="1886209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88" y="3229205"/>
            <a:ext cx="2590056" cy="889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45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lide 1. LF +  VF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7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8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21" name="Obrázek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" y="-1092"/>
            <a:ext cx="11598632" cy="6524882"/>
          </a:xfrm>
          <a:prstGeom prst="rect">
            <a:avLst/>
          </a:prstGeom>
        </p:spPr>
      </p:pic>
      <p:sp>
        <p:nvSpPr>
          <p:cNvPr id="22" name="Zástupný symbol pro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6407753" y="1466921"/>
            <a:ext cx="4319588" cy="386763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 b="1" kern="0" cap="small" spc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prezentace </a:t>
            </a:r>
          </a:p>
          <a:p>
            <a:pPr lvl="0"/>
            <a:r>
              <a:rPr lang="cs-CZ" dirty="0"/>
              <a:t>nebo výzkumu</a:t>
            </a:r>
          </a:p>
        </p:txBody>
      </p:sp>
      <p:sp>
        <p:nvSpPr>
          <p:cNvPr id="23" name="Zástupný symbol pro text 25"/>
          <p:cNvSpPr>
            <a:spLocks noGrp="1"/>
          </p:cNvSpPr>
          <p:nvPr>
            <p:ph type="body" sz="quarter" idx="15" hasCustomPrompt="1"/>
          </p:nvPr>
        </p:nvSpPr>
        <p:spPr>
          <a:xfrm>
            <a:off x="1676525" y="1526591"/>
            <a:ext cx="3527425" cy="359618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Autor prezentace</a:t>
            </a:r>
          </a:p>
        </p:txBody>
      </p:sp>
      <p:sp>
        <p:nvSpPr>
          <p:cNvPr id="24" name="Zástupný symbol pro text 29"/>
          <p:cNvSpPr>
            <a:spLocks noGrp="1"/>
          </p:cNvSpPr>
          <p:nvPr>
            <p:ph type="body" sz="quarter" idx="16" hasCustomPrompt="1"/>
          </p:nvPr>
        </p:nvSpPr>
        <p:spPr>
          <a:xfrm>
            <a:off x="1676525" y="1886209"/>
            <a:ext cx="3527425" cy="950912"/>
          </a:xfrm>
          <a:prstGeom prst="rect">
            <a:avLst/>
          </a:prstGeom>
          <a:noFill/>
        </p:spPr>
        <p:txBody>
          <a:bodyPr/>
          <a:lstStyle>
            <a:lvl1pPr marL="0" indent="0" algn="r">
              <a:buNone/>
              <a:defRPr sz="1800" baseline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Název ústavu nebo kliniky</a:t>
            </a:r>
          </a:p>
        </p:txBody>
      </p:sp>
      <p:pic>
        <p:nvPicPr>
          <p:cNvPr id="25" name="Obrázek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988" y="3229205"/>
            <a:ext cx="2590056" cy="889253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709" y="4481279"/>
            <a:ext cx="3301422" cy="68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2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8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69619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8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32" y="0"/>
            <a:ext cx="11607858" cy="653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30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Obdélník 7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9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0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285501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Obdélník 9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121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11" name="Zástupný symbol pro text 31"/>
          <p:cNvSpPr>
            <a:spLocks noGrp="1"/>
          </p:cNvSpPr>
          <p:nvPr>
            <p:ph type="body" sz="quarter" idx="17" hasCustomPrompt="1"/>
          </p:nvPr>
        </p:nvSpPr>
        <p:spPr>
          <a:xfrm>
            <a:off x="470222" y="6525344"/>
            <a:ext cx="6050894" cy="24430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Jméno – název prezentace</a:t>
            </a:r>
          </a:p>
        </p:txBody>
      </p:sp>
      <p:sp>
        <p:nvSpPr>
          <p:cNvPr id="12" name="Zástupný symbol pro text 31"/>
          <p:cNvSpPr>
            <a:spLocks noGrp="1"/>
          </p:cNvSpPr>
          <p:nvPr>
            <p:ph type="body" sz="quarter" idx="18" hasCustomPrompt="1"/>
          </p:nvPr>
        </p:nvSpPr>
        <p:spPr>
          <a:xfrm>
            <a:off x="6776167" y="6525344"/>
            <a:ext cx="4969293" cy="244301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/>
              <a:t>Název ústavu</a:t>
            </a:r>
          </a:p>
        </p:txBody>
      </p:sp>
    </p:spTree>
    <p:extLst>
      <p:ext uri="{BB962C8B-B14F-4D97-AF65-F5344CB8AC3E}">
        <p14:creationId xmlns:p14="http://schemas.microsoft.com/office/powerpoint/2010/main" val="65628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97938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2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518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49146" y="58488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3 nejvýznamnější vědecké práce* 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67860" y="1540475"/>
            <a:ext cx="1127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  <a:cs typeface="Arial" charset="0"/>
              </a:rPr>
              <a:t>1.  Příklad: Novotný K et. al. Význam X na přežití Y. Časopis, Rok vydání, Q1 v </a:t>
            </a:r>
            <a:r>
              <a:rPr lang="cs-CZ" b="1" dirty="0" err="1" smtClean="0">
                <a:latin typeface="Arial" charset="0"/>
                <a:cs typeface="Arial" charset="0"/>
              </a:rPr>
              <a:t>Oncology</a:t>
            </a:r>
            <a:r>
              <a:rPr lang="cs-CZ" b="1" dirty="0" smtClean="0">
                <a:latin typeface="Arial" charset="0"/>
                <a:cs typeface="Arial" charset="0"/>
              </a:rPr>
              <a:t>-Science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2.</a:t>
            </a: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3.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*v pozici 1. autor, korespondenční nebo senior autor, s vyznačením nejvyššího oborového </a:t>
            </a:r>
            <a:r>
              <a:rPr lang="cs-CZ" b="1" dirty="0" err="1" smtClean="0">
                <a:latin typeface="Arial" charset="0"/>
                <a:cs typeface="Arial" charset="0"/>
              </a:rPr>
              <a:t>kvartilu</a:t>
            </a:r>
            <a:r>
              <a:rPr lang="cs-CZ" b="1" dirty="0">
                <a:latin typeface="Arial" charset="0"/>
                <a:cs typeface="Arial" charset="0"/>
              </a:rPr>
              <a:t>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8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059459" y="601362"/>
            <a:ext cx="6384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Výzkumné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projekty jako hlavní řešitel nebo spoluřešitel*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67265" y="1515761"/>
            <a:ext cx="1082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  <a:cs typeface="Arial" charset="0"/>
              </a:rPr>
              <a:t>Hlavní řešitel:</a:t>
            </a: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Spoluřešitel:</a:t>
            </a:r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*s vyznačením doby řešení grantu a jeho hodnocení</a:t>
            </a:r>
          </a:p>
        </p:txBody>
      </p:sp>
    </p:spTree>
    <p:extLst>
      <p:ext uri="{BB962C8B-B14F-4D97-AF65-F5344CB8AC3E}">
        <p14:creationId xmlns:p14="http://schemas.microsoft.com/office/powerpoint/2010/main" val="4094812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57383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Mezinárodní vědecká aktivita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  <a:cs typeface="Arial" charset="0"/>
              </a:rPr>
              <a:t>Dlouhodobé stáže: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Původní vědecké práce, patenty, atd. ve spolupráci se zahraničním partnerem: 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	</a:t>
            </a:r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118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57383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Závěr komise pro jmenovací řízení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charset="0"/>
                <a:cs typeface="Arial" charset="0"/>
              </a:rPr>
              <a:t>TEXT</a:t>
            </a: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169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835611" y="601362"/>
            <a:ext cx="2056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Jmenovací řízení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Jméno uchazeče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Pracoviště:	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Obor: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92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687865" y="601362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Komise pro jmenovací řízení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Předseda: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Členové: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1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Průběh vzdělání a získání vědeckých hodností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86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Průběh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zaměstnání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36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činnost pregraduální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3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Pedagogická činnost postgraduální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0217" y="1828799"/>
            <a:ext cx="108220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aktuálně vedených Ph.D. studentů v pozici hlavní školitel:…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absolventů Ph.D. studentů v pozici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hlavní školitel:…</a:t>
            </a: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aktuálně vedených studentů jako školitel - konzultant:…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Počet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absolventů Ph.D. studentů v pozici hlavní </a:t>
            </a:r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školitel - konzultant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:…</a:t>
            </a: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905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Vědecká práce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 smtClean="0">
                <a:latin typeface="Arial" charset="0"/>
                <a:cs typeface="Arial" charset="0"/>
              </a:rPr>
              <a:t>monografie:</a:t>
            </a:r>
          </a:p>
          <a:p>
            <a:r>
              <a:rPr lang="cs-CZ" b="1" dirty="0">
                <a:latin typeface="Arial" charset="0"/>
                <a:cs typeface="Arial" charset="0"/>
              </a:rPr>
              <a:t>					 	 </a:t>
            </a:r>
          </a:p>
          <a:p>
            <a:r>
              <a:rPr lang="cs-CZ" b="1" dirty="0">
                <a:latin typeface="Arial" charset="0"/>
                <a:cs typeface="Arial" charset="0"/>
              </a:rPr>
              <a:t>kapitoly v monografiích:	</a:t>
            </a:r>
            <a:endParaRPr lang="cs-CZ" b="1" dirty="0" smtClean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			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původní práce v  časopisech s </a:t>
            </a:r>
            <a:r>
              <a:rPr lang="cs-CZ" b="1" dirty="0" smtClean="0">
                <a:latin typeface="Arial" charset="0"/>
                <a:cs typeface="Arial" charset="0"/>
              </a:rPr>
              <a:t>IF ≥ 0,5 / </a:t>
            </a:r>
            <a:r>
              <a:rPr lang="cs-CZ" b="1" dirty="0">
                <a:latin typeface="Arial" charset="0"/>
                <a:cs typeface="Arial" charset="0"/>
              </a:rPr>
              <a:t>z toho první autor</a:t>
            </a:r>
            <a:r>
              <a:rPr lang="cs-CZ" b="1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cs-CZ" b="1" dirty="0">
                <a:latin typeface="Arial" charset="0"/>
                <a:cs typeface="Arial" charset="0"/>
              </a:rPr>
              <a:t>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původní práce v recenzovaných časopisech bez </a:t>
            </a:r>
            <a:r>
              <a:rPr lang="cs-CZ" b="1" dirty="0" smtClean="0">
                <a:latin typeface="Arial" charset="0"/>
                <a:cs typeface="Arial" charset="0"/>
              </a:rPr>
              <a:t>IF / z </a:t>
            </a:r>
            <a:r>
              <a:rPr lang="cs-CZ" b="1" dirty="0">
                <a:latin typeface="Arial" charset="0"/>
                <a:cs typeface="Arial" charset="0"/>
              </a:rPr>
              <a:t>toho první autor:				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původní práce celkem/z toho první autor: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36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2982097" y="601362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Citační ohlasy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3168" y="1746421"/>
            <a:ext cx="108220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>
              <a:latin typeface="Arial" charset="0"/>
              <a:cs typeface="Arial" charset="0"/>
            </a:endParaRPr>
          </a:p>
          <a:p>
            <a:endParaRPr lang="cs-CZ" b="1" dirty="0">
              <a:latin typeface="Arial" charset="0"/>
              <a:cs typeface="Arial" charset="0"/>
            </a:endParaRPr>
          </a:p>
          <a:p>
            <a:r>
              <a:rPr lang="cs-CZ" b="1" dirty="0">
                <a:latin typeface="Arial" charset="0"/>
                <a:cs typeface="Arial" charset="0"/>
              </a:rPr>
              <a:t>citační ohlas dle </a:t>
            </a:r>
            <a:r>
              <a:rPr lang="cs-CZ" b="1" dirty="0" smtClean="0">
                <a:latin typeface="Arial" charset="0"/>
                <a:cs typeface="Arial" charset="0"/>
              </a:rPr>
              <a:t>WOS bez </a:t>
            </a:r>
            <a:r>
              <a:rPr lang="cs-CZ" b="1" dirty="0" err="1" smtClean="0">
                <a:latin typeface="Arial" charset="0"/>
                <a:cs typeface="Arial" charset="0"/>
              </a:rPr>
              <a:t>autocitací</a:t>
            </a:r>
            <a:r>
              <a:rPr lang="cs-CZ" b="1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cs-CZ" b="1" dirty="0">
                <a:latin typeface="Arial" charset="0"/>
                <a:cs typeface="Arial" charset="0"/>
              </a:rPr>
              <a:t>			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počet citovaných prací</a:t>
            </a:r>
            <a:r>
              <a:rPr lang="cs-CZ" b="1" dirty="0" smtClean="0">
                <a:latin typeface="Arial" charset="0"/>
                <a:cs typeface="Arial" charset="0"/>
              </a:rPr>
              <a:t>:</a:t>
            </a:r>
          </a:p>
          <a:p>
            <a:r>
              <a:rPr lang="cs-CZ" b="1" dirty="0">
                <a:latin typeface="Arial" charset="0"/>
                <a:cs typeface="Arial" charset="0"/>
              </a:rPr>
              <a:t>				</a:t>
            </a:r>
          </a:p>
          <a:p>
            <a:r>
              <a:rPr lang="cs-CZ" b="1" dirty="0">
                <a:latin typeface="Arial" charset="0"/>
                <a:cs typeface="Arial" charset="0"/>
              </a:rPr>
              <a:t>h-index:		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756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8&quot; unique_id=&quot;10060&quot;&gt;&lt;/object&gt;&lt;object type=&quot;2&quot; unique_id=&quot;10061&quot;&gt;&lt;object type=&quot;3&quot; unique_id=&quot;10062&quot;&gt;&lt;property id=&quot;20148&quot; value=&quot;5&quot;/&gt;&lt;property id=&quot;20300&quot; value=&quot;Slide 1&quot;/&gt;&lt;property id=&quot;20307&quot; value=&quot;257&quot;/&gt;&lt;/object&gt;&lt;object type=&quot;3&quot; unique_id=&quot;10063&quot;&gt;&lt;property id=&quot;20148&quot; value=&quot;5&quot;/&gt;&lt;property id=&quot;20300&quot; value=&quot;Slide 2&quot;/&gt;&lt;property id=&quot;20307&quot; value=&quot;258&quot;/&gt;&lt;/object&gt;&lt;object type=&quot;3&quot; unique_id=&quot;10076&quot;&gt;&lt;property id=&quot;20148&quot; value=&quot;5&quot;/&gt;&lt;property id=&quot;20300&quot; value=&quot;Slide 3&quot;/&gt;&lt;property id=&quot;20307&quot; value=&quot;25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173</Words>
  <Application>Microsoft Office PowerPoint</Application>
  <PresentationFormat>Širokoúhlá obrazovka</PresentationFormat>
  <Paragraphs>171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1.LF.UK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Lukáš Kejha</dc:creator>
  <cp:lastModifiedBy>Pavel Klener</cp:lastModifiedBy>
  <cp:revision>21</cp:revision>
  <dcterms:created xsi:type="dcterms:W3CDTF">2020-07-16T07:41:41Z</dcterms:created>
  <dcterms:modified xsi:type="dcterms:W3CDTF">2020-11-19T15:08:27Z</dcterms:modified>
</cp:coreProperties>
</file>