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8429E-4E96-4C38-9974-114A2E3A45A7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49E89-5204-47C4-B3AA-5CBDFC0BFE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956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CE7C-58E0-4F96-B6A3-5018067CE387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90A4-256F-45D8-BBA9-D57CA633DA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60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CE7C-58E0-4F96-B6A3-5018067CE387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90A4-256F-45D8-BBA9-D57CA633DA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14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CE7C-58E0-4F96-B6A3-5018067CE387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90A4-256F-45D8-BBA9-D57CA633DA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01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CE7C-58E0-4F96-B6A3-5018067CE387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90A4-256F-45D8-BBA9-D57CA633DA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06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CE7C-58E0-4F96-B6A3-5018067CE387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90A4-256F-45D8-BBA9-D57CA633DA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92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CE7C-58E0-4F96-B6A3-5018067CE387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90A4-256F-45D8-BBA9-D57CA633DA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11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CE7C-58E0-4F96-B6A3-5018067CE387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90A4-256F-45D8-BBA9-D57CA633DA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CE7C-58E0-4F96-B6A3-5018067CE387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90A4-256F-45D8-BBA9-D57CA633DA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CE7C-58E0-4F96-B6A3-5018067CE387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90A4-256F-45D8-BBA9-D57CA633DA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01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CE7C-58E0-4F96-B6A3-5018067CE387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90A4-256F-45D8-BBA9-D57CA633DA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59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CE7C-58E0-4F96-B6A3-5018067CE387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90A4-256F-45D8-BBA9-D57CA633DA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59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3CE7C-58E0-4F96-B6A3-5018067CE387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290A4-256F-45D8-BBA9-D57CA633DA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68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02C43128-C0ED-4CC1-9B5D-3B8F848D6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291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8" name="Tabulka 7">
            <a:extLst>
              <a:ext uri="{FF2B5EF4-FFF2-40B4-BE49-F238E27FC236}">
                <a16:creationId xmlns="" xmlns:a16="http://schemas.microsoft.com/office/drawing/2014/main" id="{3F10F1A2-0A64-4C86-B003-E900853095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84517"/>
              </p:ext>
            </p:extLst>
          </p:nvPr>
        </p:nvGraphicFramePr>
        <p:xfrm>
          <a:off x="1393370" y="257908"/>
          <a:ext cx="9405259" cy="6072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03646">
                  <a:extLst>
                    <a:ext uri="{9D8B030D-6E8A-4147-A177-3AD203B41FA5}">
                      <a16:colId xmlns="" xmlns:a16="http://schemas.microsoft.com/office/drawing/2014/main" val="2405569163"/>
                    </a:ext>
                  </a:extLst>
                </a:gridCol>
                <a:gridCol w="880896">
                  <a:extLst>
                    <a:ext uri="{9D8B030D-6E8A-4147-A177-3AD203B41FA5}">
                      <a16:colId xmlns="" xmlns:a16="http://schemas.microsoft.com/office/drawing/2014/main" val="1881554756"/>
                    </a:ext>
                  </a:extLst>
                </a:gridCol>
                <a:gridCol w="840239">
                  <a:extLst>
                    <a:ext uri="{9D8B030D-6E8A-4147-A177-3AD203B41FA5}">
                      <a16:colId xmlns="" xmlns:a16="http://schemas.microsoft.com/office/drawing/2014/main" val="4110324636"/>
                    </a:ext>
                  </a:extLst>
                </a:gridCol>
                <a:gridCol w="840239">
                  <a:extLst>
                    <a:ext uri="{9D8B030D-6E8A-4147-A177-3AD203B41FA5}">
                      <a16:colId xmlns="" xmlns:a16="http://schemas.microsoft.com/office/drawing/2014/main" val="4280491574"/>
                    </a:ext>
                  </a:extLst>
                </a:gridCol>
                <a:gridCol w="840239">
                  <a:extLst>
                    <a:ext uri="{9D8B030D-6E8A-4147-A177-3AD203B41FA5}">
                      <a16:colId xmlns="" xmlns:a16="http://schemas.microsoft.com/office/drawing/2014/main" val="854058479"/>
                    </a:ext>
                  </a:extLst>
                </a:gridCol>
              </a:tblGrid>
              <a:tr h="18933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Druh dokumentu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body BIB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2015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2016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2017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2684684002"/>
                  </a:ext>
                </a:extLst>
              </a:tr>
              <a:tr h="15654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původní článek ve vědeckém, odborném časopise s IF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10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529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570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581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41778018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původní článek ve vědeckém, odborném časopise bez IF - indexován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104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126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128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172474628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původní článek ve vědeckém, odborném časopise bez IF - neindexován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1,5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106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85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2379713426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přehledový článek ve vědeckém odborném časopise s IF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7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71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72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76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3151327644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přehledový článek ve vědeckém, odborném časopise bez IF - indexován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171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156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157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4002331085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přehledový článek ve vědeckém, odborném časopise bez IF - neindexován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241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257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206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1240080785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překlad článku ve vědeckém, odborném časopise - z cizího jazyka do češtiny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0,25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3763024678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překlad článku ve vědeckém, odborném časopise - z češtiny do cizího jazyka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0,5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4131769664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recenze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3242891099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kazuistika ve vědeckém, odborném časopise s IF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2577424676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kazuistika ve vědeckém, odborném časopise bez IF - indexován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80288612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kazuistika ve vědeckém, odborném časopise bez IF - neindexován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0,75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1993003881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popularizující článek </a:t>
                      </a:r>
                      <a:r>
                        <a:rPr lang="cs-CZ" sz="1100" u="none" strike="noStrike" baseline="30000">
                          <a:effectLst/>
                        </a:rPr>
                        <a:t>a)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0,2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1366465449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jiný článek </a:t>
                      </a:r>
                      <a:r>
                        <a:rPr lang="cs-CZ" sz="1100" u="none" strike="noStrike" baseline="30000">
                          <a:effectLst/>
                        </a:rPr>
                        <a:t>b)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0,2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151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162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170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3557484449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letter to the editors ve vědeckém, odborném časopise s IF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2227608430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letter to the editors ve vědeckém, odborném časopise bez IF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0,5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836219675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editorial ve vědeckém, odborném časopise s IF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611709519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editorial ve vědeckém, odborném časopise bez IF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0,25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2252568934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příspěvek v konferenčním sborníku - česky / slovensky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89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4130530231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příspěvek v konferenčním sborníku - ne česky / slovensky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1017302206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monografie - česky / slovensky </a:t>
                      </a:r>
                      <a:r>
                        <a:rPr lang="cs-CZ" sz="1100" u="none" strike="noStrike" baseline="30000">
                          <a:effectLst/>
                        </a:rPr>
                        <a:t>1), 2)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0,5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2119266563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monografie - ne česky / slovensky </a:t>
                      </a:r>
                      <a:r>
                        <a:rPr lang="cs-CZ" sz="1100" u="none" strike="noStrike" baseline="30000">
                          <a:effectLst/>
                        </a:rPr>
                        <a:t>1), 2)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2012903894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učební text, sborník - česky / slovensky </a:t>
                      </a:r>
                      <a:r>
                        <a:rPr lang="cs-CZ" sz="1100" u="none" strike="noStrike" baseline="30000">
                          <a:effectLst/>
                        </a:rPr>
                        <a:t>1)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0,5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2774755012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učební texty, sborník - ne česky / slovensky </a:t>
                      </a:r>
                      <a:r>
                        <a:rPr lang="cs-CZ" sz="1100" u="none" strike="noStrike" baseline="30000">
                          <a:effectLst/>
                        </a:rPr>
                        <a:t>1)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503840588"/>
                  </a:ext>
                </a:extLst>
              </a:tr>
              <a:tr h="14292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kapitola v monografii, učebním textu, ve sborníku (nekonferenčním) - česky / slovensky </a:t>
                      </a:r>
                      <a:r>
                        <a:rPr lang="cs-CZ" sz="1100" u="none" strike="noStrike" baseline="30000">
                          <a:effectLst/>
                        </a:rPr>
                        <a:t>1), 2)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0,5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90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88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344274721"/>
                  </a:ext>
                </a:extLst>
              </a:tr>
              <a:tr h="14292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kapitola v monografii, učebním textu, ve sborníku (nekonferenčním) - ne česky / slovensky </a:t>
                      </a:r>
                      <a:r>
                        <a:rPr lang="cs-CZ" sz="1100" u="none" strike="noStrike" baseline="30000">
                          <a:effectLst/>
                        </a:rPr>
                        <a:t>1), 2)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2451214348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AV tvorba, SW, internetový zdroj, e-learning, konference, workshop, výstava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168216849"/>
                  </a:ext>
                </a:extLst>
              </a:tr>
              <a:tr h="15654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varia, jiné výsledky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80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1798220232"/>
                  </a:ext>
                </a:extLst>
              </a:tr>
              <a:tr h="14156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Celkem publikačních vstupů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>
                          <a:effectLst/>
                        </a:rPr>
                        <a:t>1987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>
                          <a:effectLst/>
                        </a:rPr>
                        <a:t>1987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1924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4142821587"/>
                  </a:ext>
                </a:extLst>
              </a:tr>
              <a:tr h="13612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Počet autorů z 1.LF UK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1720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1540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1622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826725774"/>
                  </a:ext>
                </a:extLst>
              </a:tr>
              <a:tr h="13612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Součet IF publikací kategorie původní / přehledový článek s IF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2287,45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2583,916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3089,94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2680498113"/>
                  </a:ext>
                </a:extLst>
              </a:tr>
              <a:tr h="13612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Počet autorů z 1.LF UK publikujících v časopisech s IF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777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817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798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3569391325"/>
                  </a:ext>
                </a:extLst>
              </a:tr>
              <a:tr h="13612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Počet citací v SCI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33856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37351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43068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1955376383"/>
                  </a:ext>
                </a:extLst>
              </a:tr>
              <a:tr h="13612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Počet autorů z 1.LF UK citovaných v SCI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1221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1185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1279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7" marR="5407" marT="5407" marB="0" anchor="ctr"/>
                </a:tc>
                <a:extLst>
                  <a:ext uri="{0D108BD9-81ED-4DB2-BD59-A6C34878D82A}">
                    <a16:rowId xmlns="" xmlns:a16="http://schemas.microsoft.com/office/drawing/2014/main" val="3245970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2484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456</Words>
  <Application>Microsoft Office PowerPoint</Application>
  <PresentationFormat>Širokoúhlá obrazovka</PresentationFormat>
  <Paragraphs>169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Motiv Office</vt:lpstr>
      <vt:lpstr>Prezentace aplikace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Klener</dc:creator>
  <cp:lastModifiedBy>Pavel Klener</cp:lastModifiedBy>
  <cp:revision>22</cp:revision>
  <dcterms:created xsi:type="dcterms:W3CDTF">2018-10-22T15:03:24Z</dcterms:created>
  <dcterms:modified xsi:type="dcterms:W3CDTF">2020-11-19T15:13:02Z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63cd7f-2d21-486a-9f29-9c1683fdd175_Enabled">
    <vt:lpwstr>True</vt:lpwstr>
  </property>
  <property fmtid="{D5CDD505-2E9C-101B-9397-08002B2CF9AE}" pid="3" name="MSIP_Label_2063cd7f-2d21-486a-9f29-9c1683fdd175_SiteId">
    <vt:lpwstr>00000000-0000-0000-0000-000000000000</vt:lpwstr>
  </property>
  <property fmtid="{D5CDD505-2E9C-101B-9397-08002B2CF9AE}" pid="4" name="MSIP_Label_2063cd7f-2d21-486a-9f29-9c1683fdd175_Owner">
    <vt:lpwstr>101154@vfn.cz</vt:lpwstr>
  </property>
  <property fmtid="{D5CDD505-2E9C-101B-9397-08002B2CF9AE}" pid="5" name="MSIP_Label_2063cd7f-2d21-486a-9f29-9c1683fdd175_SetDate">
    <vt:lpwstr>2018-10-23T10:50:09.3626267Z</vt:lpwstr>
  </property>
  <property fmtid="{D5CDD505-2E9C-101B-9397-08002B2CF9AE}" pid="6" name="MSIP_Label_2063cd7f-2d21-486a-9f29-9c1683fdd175_Name">
    <vt:lpwstr>Veřejné</vt:lpwstr>
  </property>
  <property fmtid="{D5CDD505-2E9C-101B-9397-08002B2CF9AE}" pid="7" name="MSIP_Label_2063cd7f-2d21-486a-9f29-9c1683fdd175_Application">
    <vt:lpwstr>Microsoft Azure Information Protection</vt:lpwstr>
  </property>
  <property fmtid="{D5CDD505-2E9C-101B-9397-08002B2CF9AE}" pid="8" name="MSIP_Label_2063cd7f-2d21-486a-9f29-9c1683fdd175_Extended_MSFT_Method">
    <vt:lpwstr>Automatic</vt:lpwstr>
  </property>
  <property fmtid="{D5CDD505-2E9C-101B-9397-08002B2CF9AE}" pid="9" name="Sensitivity">
    <vt:lpwstr>Veřejné</vt:lpwstr>
  </property>
</Properties>
</file>