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9" r:id="rId9"/>
    <p:sldId id="265" r:id="rId10"/>
    <p:sldId id="268" r:id="rId11"/>
    <p:sldId id="267" r:id="rId12"/>
    <p:sldId id="270" r:id="rId13"/>
    <p:sldId id="272" r:id="rId14"/>
    <p:sldId id="266" r:id="rId15"/>
    <p:sldId id="263" r:id="rId16"/>
    <p:sldId id="264" r:id="rId17"/>
    <p:sldId id="273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426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08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06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08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3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88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852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41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17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9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058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83F0E-8008-46A8-B88C-B0F93430662C}" type="datetimeFigureOut">
              <a:rPr lang="cs-CZ" smtClean="0"/>
              <a:t>24. 10. 2020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833CC-5664-4865-A1C6-84931C1E74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shop.maxdorf.cz/kniha/pneumologie-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0668" y="1091546"/>
            <a:ext cx="12155648" cy="251049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Nemocnice mimo VFN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Thomayerova nemocnice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Kolegium děkana 26.10. 2020</a:t>
            </a:r>
          </a:p>
          <a:p>
            <a:endParaRPr lang="cs-CZ" dirty="0"/>
          </a:p>
          <a:p>
            <a:r>
              <a:rPr lang="cs-CZ" dirty="0"/>
              <a:t>Martina Vašáková</a:t>
            </a:r>
          </a:p>
          <a:p>
            <a:r>
              <a:rPr lang="cs-CZ" dirty="0"/>
              <a:t>Pneumologická klinika 1. LF UK a Thomayerovy nemocnice</a:t>
            </a: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019" y="463336"/>
            <a:ext cx="1223962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841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CBC3FE-8BD3-4D2B-948F-E6AE988CB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Spolupráce ve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9148791-757D-4888-885A-D09FF72A0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</a:t>
            </a:r>
            <a:r>
              <a:rPr lang="cs-CZ" dirty="0" smtClean="0"/>
              <a:t>LF</a:t>
            </a:r>
            <a:endParaRPr lang="cs-CZ" dirty="0" smtClean="0"/>
          </a:p>
          <a:p>
            <a:pPr lvl="1"/>
            <a:r>
              <a:rPr lang="cs-CZ" dirty="0" smtClean="0"/>
              <a:t>Progres- </a:t>
            </a:r>
            <a:r>
              <a:rPr lang="cs-CZ" dirty="0"/>
              <a:t>molekulární biologie</a:t>
            </a:r>
          </a:p>
          <a:p>
            <a:pPr lvl="1"/>
            <a:r>
              <a:rPr lang="cs-CZ" dirty="0" err="1"/>
              <a:t>Biocev</a:t>
            </a:r>
            <a:r>
              <a:rPr lang="cs-CZ" dirty="0"/>
              <a:t>- COVID</a:t>
            </a:r>
          </a:p>
          <a:p>
            <a:pPr lvl="1"/>
            <a:r>
              <a:rPr lang="cs-CZ" dirty="0" err="1"/>
              <a:t>Biostat</a:t>
            </a:r>
            <a:r>
              <a:rPr lang="cs-CZ" dirty="0"/>
              <a:t>- </a:t>
            </a:r>
            <a:r>
              <a:rPr lang="cs-CZ" dirty="0" err="1"/>
              <a:t>projetky</a:t>
            </a:r>
            <a:r>
              <a:rPr lang="cs-CZ" dirty="0"/>
              <a:t> imunologie nádorů, intersticiální plicní procesy, COVID, obtížně léčitelné </a:t>
            </a:r>
            <a:r>
              <a:rPr lang="cs-CZ" dirty="0" err="1"/>
              <a:t>asthma</a:t>
            </a:r>
            <a:endParaRPr lang="cs-CZ" dirty="0"/>
          </a:p>
          <a:p>
            <a:pPr lvl="1"/>
            <a:r>
              <a:rPr lang="cs-CZ" dirty="0" smtClean="0"/>
              <a:t>Klinika </a:t>
            </a:r>
            <a:r>
              <a:rPr lang="cs-CZ" dirty="0"/>
              <a:t>paliativní </a:t>
            </a:r>
            <a:r>
              <a:rPr lang="cs-CZ" dirty="0" err="1"/>
              <a:t>mediciny</a:t>
            </a:r>
            <a:r>
              <a:rPr lang="cs-CZ" dirty="0"/>
              <a:t>- Dr. </a:t>
            </a:r>
            <a:r>
              <a:rPr lang="cs-CZ" dirty="0" err="1"/>
              <a:t>Rusinová</a:t>
            </a:r>
            <a:endParaRPr lang="cs-CZ" dirty="0"/>
          </a:p>
          <a:p>
            <a:r>
              <a:rPr lang="cs-CZ" dirty="0" smtClean="0"/>
              <a:t>AVČR- </a:t>
            </a:r>
            <a:r>
              <a:rPr lang="cs-CZ" dirty="0"/>
              <a:t>latentní tuberkulosní infekce</a:t>
            </a:r>
          </a:p>
          <a:p>
            <a:r>
              <a:rPr lang="cs-CZ" dirty="0"/>
              <a:t>Přírodovědecká fakulta- latentní tuberkulosní </a:t>
            </a:r>
            <a:r>
              <a:rPr lang="cs-CZ" dirty="0" smtClean="0"/>
              <a:t>infekce</a:t>
            </a:r>
          </a:p>
          <a:p>
            <a:r>
              <a:rPr lang="cs-CZ" dirty="0" smtClean="0"/>
              <a:t>VÚAB</a:t>
            </a:r>
          </a:p>
          <a:p>
            <a:r>
              <a:rPr lang="cs-CZ" dirty="0" smtClean="0"/>
              <a:t>VÚCHB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05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C38E19-519C-4BAA-AC47-B7569C30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Mezinárodní projekty a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4B9E9BF-80CA-4C93-A977-6A670D1C5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European 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IPF Registry (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EurIPFreg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) 7th Framework Program- prof. Guenther, Giessen</a:t>
            </a:r>
            <a:endParaRPr lang="cs-CZ" alt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Clinical research drug resistant TB in Europe, TB PAN NET, 7th Framework Program- prof. Lange, 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Borstel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Large Cooperative EU- Project RESOLVE- 7th Framework Program Health Research Grant No F4-2008-202047- prof. 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Ziesche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- Vienna</a:t>
            </a:r>
            <a:endParaRPr lang="cs-CZ" alt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Genotype- Phenotype Relationship in Sarcoidosis- 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GenPhenReSa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, grant Deutsche 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Forschungsgemeinschaft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/ DFG, German Federal Research Agency) - main researcher prof. Mueller-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Quernheim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- Freiburg</a:t>
            </a:r>
            <a:endParaRPr lang="cs-CZ" alt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7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Mezinárodní sítě a projekty- vzácné nemoci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ERN</a:t>
            </a:r>
          </a:p>
          <a:p>
            <a:pPr lvl="1"/>
            <a:r>
              <a:rPr lang="cs-CZ" dirty="0" smtClean="0"/>
              <a:t>ERN-RND </a:t>
            </a:r>
            <a:r>
              <a:rPr lang="cs-CZ" dirty="0"/>
              <a:t>- neurologické choroby (</a:t>
            </a:r>
            <a:r>
              <a:rPr lang="cs-CZ" dirty="0" err="1" smtClean="0"/>
              <a:t>leukodystrofie</a:t>
            </a:r>
            <a:r>
              <a:rPr lang="cs-CZ" dirty="0"/>
              <a:t>)</a:t>
            </a:r>
            <a:endParaRPr lang="cs-CZ" dirty="0"/>
          </a:p>
          <a:p>
            <a:pPr lvl="1"/>
            <a:r>
              <a:rPr lang="cs-CZ" dirty="0"/>
              <a:t>EURACAN - nádorová onemocnění -  nádory </a:t>
            </a:r>
            <a:r>
              <a:rPr lang="cs-CZ" dirty="0" smtClean="0"/>
              <a:t>varlat</a:t>
            </a:r>
          </a:p>
          <a:p>
            <a:pPr lvl="1"/>
            <a:r>
              <a:rPr lang="en-US" altLang="cs-CZ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ERN-Lung – </a:t>
            </a:r>
            <a:r>
              <a:rPr lang="cs-CZ" altLang="cs-CZ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Intersticiální plicní procesy (předseda sekce přeshraniční péče- Martina Vašáková)</a:t>
            </a:r>
            <a:endParaRPr lang="cs-CZ" dirty="0"/>
          </a:p>
          <a:p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Global IPF Collaborative Network</a:t>
            </a:r>
            <a:endParaRPr lang="cs-CZ" alt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COST - Vice-Chairman of WG 5- Transition of patients with pediatric IPP from the care of 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pneumologists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- pediatricians to the care of </a:t>
            </a:r>
            <a:r>
              <a:rPr lang="en-US" altLang="cs-CZ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pneumologists</a:t>
            </a:r>
            <a:r>
              <a:rPr lang="en-US" altLang="cs-CZ" dirty="0">
                <a:ea typeface="Times New Roman" panose="02020603050405020304" pitchFamily="18" charset="0"/>
                <a:cs typeface="Times New Roman" panose="02020603050405020304" pitchFamily="18" charset="0"/>
              </a:rPr>
              <a:t> for adults</a:t>
            </a:r>
            <a:endParaRPr lang="cs-CZ" altLang="cs-CZ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642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xmlns="" id="{1D9A3A13-39FB-4BD5-9A36-3C876BBBE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763272"/>
            <a:ext cx="10972800" cy="518600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sz="20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0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0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GB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11 </a:t>
            </a:r>
            <a:r>
              <a:rPr lang="en-GB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countries, </a:t>
            </a:r>
            <a:r>
              <a:rPr lang="cs-CZ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49 </a:t>
            </a:r>
            <a:r>
              <a:rPr lang="cs-CZ" sz="20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centers</a:t>
            </a:r>
            <a:endParaRPr lang="cs-CZ" sz="20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sz="2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H</a:t>
            </a:r>
            <a:r>
              <a:rPr lang="cs-CZ" sz="20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ead</a:t>
            </a:r>
            <a:r>
              <a:rPr lang="cs-CZ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and </a:t>
            </a:r>
            <a:r>
              <a:rPr lang="cs-CZ" sz="20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guarantee</a:t>
            </a:r>
            <a:r>
              <a:rPr lang="cs-CZ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  <a:defRPr/>
            </a:pPr>
            <a:r>
              <a:rPr lang="cs-CZ" sz="2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Martina Vašáková</a:t>
            </a:r>
            <a:endParaRPr lang="cs-CZ" sz="20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xmlns="" id="{C7394737-A5D6-4390-9E92-EB5BEB159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" y="115200"/>
            <a:ext cx="10945216" cy="648072"/>
          </a:xfrm>
        </p:spPr>
        <p:txBody>
          <a:bodyPr/>
          <a:lstStyle/>
          <a:p>
            <a:r>
              <a:rPr lang="cs-CZ" sz="3200" b="1" dirty="0" smtClean="0">
                <a:solidFill>
                  <a:srgbClr val="FF0000"/>
                </a:solidFill>
                <a:latin typeface="Calibri" pitchFamily="34"/>
                <a:ea typeface="Microsoft YaHei" pitchFamily="34"/>
              </a:rPr>
              <a:t>Registr EMPIRE</a:t>
            </a:r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180" y="965915"/>
            <a:ext cx="7133203" cy="4695333"/>
          </a:xfrm>
          <a:prstGeom prst="rect">
            <a:avLst/>
          </a:prstGeom>
          <a:noFill/>
        </p:spPr>
      </p:pic>
      <p:sp>
        <p:nvSpPr>
          <p:cNvPr id="8" name="Text Box 1"/>
          <p:cNvSpPr txBox="1"/>
          <p:nvPr/>
        </p:nvSpPr>
        <p:spPr>
          <a:xfrm>
            <a:off x="-14809" y="726291"/>
            <a:ext cx="5190837" cy="9343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45720" tIns="45720" rIns="45720" bIns="45720" anchor="t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b="1" i="0" u="none" strike="noStrike" kern="1200" cap="none" spc="0" baseline="0" dirty="0" err="1">
                <a:solidFill>
                  <a:srgbClr val="FF0000"/>
                </a:solidFill>
                <a:uFillTx/>
                <a:latin typeface="Calibri" pitchFamily="34"/>
                <a:ea typeface="Microsoft YaHei" pitchFamily="34"/>
              </a:rPr>
              <a:t>E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uropean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 err="1">
                <a:solidFill>
                  <a:srgbClr val="FF0000"/>
                </a:solidFill>
                <a:uFillTx/>
                <a:latin typeface="Calibri" pitchFamily="34"/>
                <a:ea typeface="Microsoft YaHei" pitchFamily="34"/>
              </a:rPr>
              <a:t>M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ulti</a:t>
            </a:r>
            <a:r>
              <a:rPr lang="cs-CZ" b="1" i="0" u="none" strike="noStrike" kern="1200" cap="none" spc="0" baseline="0" dirty="0" err="1">
                <a:solidFill>
                  <a:srgbClr val="FF0000"/>
                </a:solidFill>
                <a:uFillTx/>
                <a:latin typeface="Calibri" pitchFamily="34"/>
                <a:ea typeface="Microsoft YaHei" pitchFamily="34"/>
              </a:rPr>
              <a:t>P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artner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34"/>
                <a:ea typeface="Microsoft YaHei" pitchFamily="34"/>
              </a:rPr>
              <a:t>I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PF </a:t>
            </a:r>
            <a:r>
              <a:rPr lang="cs-CZ" b="1" i="0" u="none" strike="noStrike" kern="1200" cap="none" spc="0" baseline="0" dirty="0">
                <a:solidFill>
                  <a:srgbClr val="FF0000"/>
                </a:solidFill>
                <a:uFillTx/>
                <a:latin typeface="Calibri" pitchFamily="34"/>
                <a:ea typeface="Microsoft YaHei" pitchFamily="34"/>
              </a:rPr>
              <a:t>Re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gistry</a:t>
            </a:r>
            <a:b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</a:b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Clinical registry 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of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the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patients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with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idiopathic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pulmonary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b="1" i="0" u="none" strike="noStrike" kern="1200" cap="none" spc="0" baseline="0" dirty="0" err="1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fibrosis</a:t>
            </a:r>
            <a:r>
              <a:rPr lang="cs-CZ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> </a:t>
            </a:r>
            <a:r>
              <a:rPr lang="cs-CZ" sz="3900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  <a:t/>
            </a:r>
            <a:br>
              <a:rPr lang="cs-CZ" sz="3900" b="1" i="0" u="none" strike="noStrike" kern="1200" cap="none" spc="0" baseline="0" dirty="0">
                <a:solidFill>
                  <a:srgbClr val="376092"/>
                </a:solidFill>
                <a:uFillTx/>
                <a:latin typeface="Calibri" pitchFamily="34"/>
                <a:ea typeface="Microsoft YaHei" pitchFamily="34"/>
              </a:rPr>
            </a:br>
            <a:endParaRPr lang="cs-CZ" sz="3900" b="1" i="0" u="none" strike="noStrike" kern="1200" cap="none" spc="0" baseline="0" dirty="0">
              <a:solidFill>
                <a:srgbClr val="376092"/>
              </a:solidFill>
              <a:uFillTx/>
              <a:latin typeface="Calibri" pitchFamily="34"/>
              <a:ea typeface="Microsoft YaHei" pitchFamily="34"/>
            </a:endParaRPr>
          </a:p>
        </p:txBody>
      </p:sp>
      <p:pic>
        <p:nvPicPr>
          <p:cNvPr id="9" name="Obrázek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415441" y="4545606"/>
            <a:ext cx="1530345" cy="125965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6320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A9592CFE-2BEC-4856-93D9-D8FA571C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Nejvýznamnější ocenění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02A493D9-92D0-4209-A29B-E02AE05C9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Čestné uznání ministra zdravotnictví za zdravotnický výzkum a vývoj pro rok 2010</a:t>
            </a:r>
            <a:r>
              <a:rPr lang="cs-CZ" dirty="0"/>
              <a:t> - tým  prof. MUDr. Renaty Cífkové, CSc.</a:t>
            </a:r>
          </a:p>
          <a:p>
            <a:pPr lvl="0"/>
            <a:r>
              <a:rPr lang="cs-CZ" b="1" dirty="0"/>
              <a:t>Cena veřejnosti za zdravotnický výzkum a vývoj pro rok 2010</a:t>
            </a:r>
            <a:r>
              <a:rPr lang="cs-CZ" dirty="0"/>
              <a:t> - tým  prof. MUDr. Renaty Cífkové, CSc.</a:t>
            </a:r>
          </a:p>
          <a:p>
            <a:pPr lvl="0"/>
            <a:r>
              <a:rPr lang="cs-CZ" b="1" dirty="0">
                <a:hlinkClick r:id="rId2"/>
              </a:rPr>
              <a:t>1. cena předsednictva České lékařské společnosti JEP</a:t>
            </a:r>
            <a:r>
              <a:rPr lang="cs-CZ" b="1" dirty="0"/>
              <a:t> za nejlepší knižní publikace 2011 </a:t>
            </a:r>
            <a:r>
              <a:rPr lang="cs-CZ" dirty="0"/>
              <a:t>(prof. MUDr. Martina Vašáková Ph.D.</a:t>
            </a:r>
            <a:r>
              <a:rPr lang="cs-CZ" b="1" dirty="0"/>
              <a:t>)</a:t>
            </a:r>
            <a:endParaRPr lang="cs-CZ" dirty="0"/>
          </a:p>
          <a:p>
            <a:pPr lvl="0"/>
            <a:r>
              <a:rPr lang="cs-CZ" b="1" dirty="0" err="1"/>
              <a:t>Discowery</a:t>
            </a:r>
            <a:r>
              <a:rPr lang="cs-CZ" b="1" dirty="0"/>
              <a:t> </a:t>
            </a:r>
            <a:r>
              <a:rPr lang="cs-CZ" b="1" dirty="0" err="1"/>
              <a:t>Award</a:t>
            </a:r>
            <a:r>
              <a:rPr lang="cs-CZ" b="1" dirty="0"/>
              <a:t> 2014  a oblast inovací</a:t>
            </a:r>
            <a:r>
              <a:rPr lang="cs-CZ" dirty="0"/>
              <a:t> -  MUDr. Luděk Stehlík</a:t>
            </a:r>
          </a:p>
          <a:p>
            <a:pPr lvl="0"/>
            <a:r>
              <a:rPr lang="cs-CZ" b="1" dirty="0"/>
              <a:t>Cena ministra zdravotnictví za zdravotnický výzkum a vývoj pro rok 2015</a:t>
            </a:r>
            <a:r>
              <a:rPr lang="cs-CZ" dirty="0"/>
              <a:t> tým  prof. MUDr. Renaty Cífkové, CSc.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Cena Inovace roku 2015 - ELLA-BD Stent tracheální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- prof. MUDr. Martina Vašáková Ph.D.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715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0A36EA6-479C-4BAF-AB6A-6C3C4E33E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10" y="0"/>
            <a:ext cx="11728579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Podněty ke zlepšení a ke spolupráci v rámci 1.LF UK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2BEA798-2519-4539-8F49-30D49378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97" y="1468073"/>
            <a:ext cx="10665903" cy="470889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Spolupráce vesměs hodnocena jako dobrá!</a:t>
            </a:r>
          </a:p>
          <a:p>
            <a:pPr lvl="1"/>
            <a:r>
              <a:rPr lang="cs-CZ" b="1" dirty="0"/>
              <a:t>Extrémní póly</a:t>
            </a:r>
          </a:p>
          <a:p>
            <a:pPr lvl="2"/>
            <a:r>
              <a:rPr lang="cs-CZ" dirty="0"/>
              <a:t>ARK- Spolupráce velmi dobrá až výborná, požadavky, zpravidla skromné zdárně vyřešeny</a:t>
            </a:r>
          </a:p>
          <a:p>
            <a:pPr lvl="2"/>
            <a:r>
              <a:rPr lang="cs-CZ" dirty="0"/>
              <a:t>Pediatrická klinika TN- dostává méně mzdových prostředků i prostředků na vybavení pro výuku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Náměty</a:t>
            </a:r>
          </a:p>
          <a:p>
            <a:pPr lvl="0"/>
            <a:r>
              <a:rPr lang="cs-CZ" b="1" dirty="0"/>
              <a:t>Podpora vybavení místností pro výuku a podpora nákupu pomůcek v nemocnicích</a:t>
            </a:r>
          </a:p>
          <a:p>
            <a:pPr lvl="0"/>
            <a:r>
              <a:rPr lang="cs-CZ" b="1" dirty="0"/>
              <a:t>Podpora a spolupráce s IT- distanční výuka</a:t>
            </a:r>
          </a:p>
          <a:p>
            <a:pPr lvl="0"/>
            <a:r>
              <a:rPr lang="cs-CZ" b="1" dirty="0"/>
              <a:t>Srovnání mzdového limitu s limity ve VFN- dle pedagog. výkonu (ARK, pediatrická klinika)</a:t>
            </a:r>
          </a:p>
          <a:p>
            <a:pPr lvl="0"/>
            <a:r>
              <a:rPr lang="cs-CZ" b="1" dirty="0"/>
              <a:t>Věda a výzkum- spolupráce na vědeckých projektech, podíly z IP</a:t>
            </a:r>
            <a:endParaRPr lang="cs-CZ" dirty="0"/>
          </a:p>
          <a:p>
            <a:pPr lvl="0"/>
            <a:r>
              <a:rPr lang="cs-CZ" b="1" dirty="0"/>
              <a:t>Onkologická klinika- snaha o zavedení oboru PDSB </a:t>
            </a:r>
            <a:r>
              <a:rPr lang="cs-CZ" b="1" dirty="0">
                <a:solidFill>
                  <a:srgbClr val="FF0000"/>
                </a:solidFill>
              </a:rPr>
              <a:t>Experimentální onkologie </a:t>
            </a:r>
            <a:r>
              <a:rPr lang="cs-CZ" dirty="0">
                <a:solidFill>
                  <a:srgbClr val="FF0000"/>
                </a:solidFill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53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D798C7-6793-4620-B0AC-B608D66B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Současné žhavé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9473B4-9C07-4692-AACB-F8A21216F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Výuka v době COVID</a:t>
            </a:r>
            <a:r>
              <a:rPr lang="cs-CZ" dirty="0"/>
              <a:t>- </a:t>
            </a:r>
            <a:r>
              <a:rPr lang="cs-CZ" b="1" dirty="0"/>
              <a:t>ochranné pomůcky </a:t>
            </a:r>
            <a:r>
              <a:rPr lang="cs-CZ" dirty="0"/>
              <a:t>pro mediky v době respiračních nákaz</a:t>
            </a:r>
          </a:p>
          <a:p>
            <a:r>
              <a:rPr lang="cs-CZ" dirty="0"/>
              <a:t>Umožnění </a:t>
            </a:r>
            <a:r>
              <a:rPr lang="cs-CZ" b="1" dirty="0"/>
              <a:t>náhrady praktické výuky </a:t>
            </a:r>
            <a:r>
              <a:rPr lang="cs-CZ" dirty="0"/>
              <a:t>prací na klinikách</a:t>
            </a:r>
          </a:p>
          <a:p>
            <a:r>
              <a:rPr lang="cs-CZ" b="1" dirty="0"/>
              <a:t>Nedostatek mediků </a:t>
            </a:r>
            <a:r>
              <a:rPr lang="cs-CZ" dirty="0"/>
              <a:t>na výpomoc na oddělení</a:t>
            </a:r>
          </a:p>
          <a:p>
            <a:pPr lvl="1"/>
            <a:r>
              <a:rPr lang="cs-CZ" dirty="0"/>
              <a:t>Nefungující spolupráce s magistrátem</a:t>
            </a:r>
          </a:p>
        </p:txBody>
      </p:sp>
    </p:spTree>
    <p:extLst>
      <p:ext uri="{BB962C8B-B14F-4D97-AF65-F5344CB8AC3E}">
        <p14:creationId xmlns:p14="http://schemas.microsoft.com/office/powerpoint/2010/main" val="457575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Děkuji Vám za pozornost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14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Počet pedagogických pracovníků v TN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007" y="1505926"/>
            <a:ext cx="10749793" cy="4986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b="1" dirty="0"/>
              <a:t>Pneumologická klinika 1. LF UK a TN </a:t>
            </a:r>
            <a:endParaRPr lang="cs-CZ" dirty="0"/>
          </a:p>
          <a:p>
            <a:pPr lvl="1"/>
            <a:r>
              <a:rPr lang="cs-CZ" dirty="0"/>
              <a:t>počet pedagogických pracovníků: zaměstnanců 			18 </a:t>
            </a:r>
          </a:p>
          <a:p>
            <a:pPr marL="457200" lvl="1" indent="0">
              <a:buNone/>
            </a:pPr>
            <a:r>
              <a:rPr lang="cs-CZ" dirty="0"/>
              <a:t>				             DPP		                               7</a:t>
            </a:r>
          </a:p>
          <a:p>
            <a:pPr lvl="0"/>
            <a:r>
              <a:rPr lang="cs-CZ" b="1" dirty="0"/>
              <a:t>Chirurgická klinika 1. LF UK a TN</a:t>
            </a:r>
            <a:endParaRPr lang="cs-CZ" dirty="0"/>
          </a:p>
          <a:p>
            <a:pPr lvl="1"/>
            <a:r>
              <a:rPr lang="cs-CZ" dirty="0"/>
              <a:t>počet pedagogických pracovníků: 					18</a:t>
            </a:r>
          </a:p>
          <a:p>
            <a:pPr lvl="0"/>
            <a:r>
              <a:rPr lang="cs-CZ" b="1" dirty="0"/>
              <a:t>ARK 1.LF UK</a:t>
            </a:r>
            <a:endParaRPr lang="cs-CZ" dirty="0"/>
          </a:p>
          <a:p>
            <a:pPr lvl="1"/>
            <a:r>
              <a:rPr lang="cs-CZ" dirty="0"/>
              <a:t>počet pedagogických pracovníků: 					11</a:t>
            </a:r>
          </a:p>
          <a:p>
            <a:pPr lvl="0"/>
            <a:r>
              <a:rPr lang="cs-CZ" b="1" dirty="0"/>
              <a:t>Onkologická klinika 1.LF UK a TN</a:t>
            </a:r>
            <a:endParaRPr lang="cs-CZ" dirty="0"/>
          </a:p>
          <a:p>
            <a:pPr lvl="1"/>
            <a:r>
              <a:rPr lang="cs-CZ" dirty="0"/>
              <a:t>počet pedagogických pracovníků:					9</a:t>
            </a:r>
          </a:p>
          <a:p>
            <a:pPr lvl="0"/>
            <a:r>
              <a:rPr lang="cs-CZ" b="1" dirty="0"/>
              <a:t>Pediatrická klinika 1.LF UK a TN</a:t>
            </a:r>
          </a:p>
          <a:p>
            <a:pPr lvl="1"/>
            <a:r>
              <a:rPr lang="cs-CZ" dirty="0"/>
              <a:t>počet pedagogických pracovníků:                                                             11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40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Odučené hodiny Pneumologická klinika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9202" y="1439731"/>
            <a:ext cx="10515600" cy="451645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/>
              <a:t>	</a:t>
            </a:r>
          </a:p>
          <a:p>
            <a:r>
              <a:rPr lang="cs-CZ" b="1" dirty="0"/>
              <a:t>4. ročník ČP + AP:</a:t>
            </a:r>
            <a:endParaRPr lang="cs-CZ" dirty="0"/>
          </a:p>
          <a:p>
            <a:pPr lvl="1"/>
            <a:r>
              <a:rPr lang="cs-CZ" dirty="0"/>
              <a:t>Teoretická výuka: 6 hod./ týden</a:t>
            </a:r>
          </a:p>
          <a:p>
            <a:pPr lvl="1"/>
            <a:r>
              <a:rPr lang="cs-CZ" dirty="0"/>
              <a:t>Praktická výuka: 4,5/týden</a:t>
            </a:r>
          </a:p>
          <a:p>
            <a:r>
              <a:rPr lang="cs-CZ" b="1" dirty="0"/>
              <a:t>5. ročník ČP +AP:</a:t>
            </a:r>
            <a:endParaRPr lang="cs-CZ" dirty="0"/>
          </a:p>
          <a:p>
            <a:pPr lvl="1"/>
            <a:r>
              <a:rPr lang="cs-CZ" dirty="0"/>
              <a:t>Teoretická výuka: 6,75/ týden</a:t>
            </a:r>
          </a:p>
          <a:p>
            <a:pPr lvl="1"/>
            <a:r>
              <a:rPr lang="cs-CZ" dirty="0"/>
              <a:t>Praktická výuka: 4,5/týden</a:t>
            </a:r>
          </a:p>
          <a:p>
            <a:r>
              <a:rPr lang="cs-CZ" b="1" dirty="0"/>
              <a:t>6. ročník ČP + AP:</a:t>
            </a:r>
          </a:p>
          <a:p>
            <a:pPr lvl="1"/>
            <a:r>
              <a:rPr lang="cs-CZ" dirty="0"/>
              <a:t>       10 hod./týden / 8 týdnů v ZS</a:t>
            </a:r>
          </a:p>
          <a:p>
            <a:pPr lvl="1"/>
            <a:r>
              <a:rPr lang="cs-CZ" dirty="0"/>
              <a:t>       10 hod./týden / 12 týdnů v LS</a:t>
            </a:r>
          </a:p>
        </p:txBody>
      </p:sp>
    </p:spTree>
    <p:extLst>
      <p:ext uri="{BB962C8B-B14F-4D97-AF65-F5344CB8AC3E}">
        <p14:creationId xmlns:p14="http://schemas.microsoft.com/office/powerpoint/2010/main" val="47389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Odučené hodiny Chirurgická klinika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3., 4. a 6. ročník ČP i AP</a:t>
            </a:r>
          </a:p>
          <a:p>
            <a:r>
              <a:rPr lang="cs-CZ" b="1" dirty="0"/>
              <a:t>Zimní semestr</a:t>
            </a:r>
          </a:p>
          <a:p>
            <a:r>
              <a:rPr lang="cs-CZ" dirty="0"/>
              <a:t>Celkem </a:t>
            </a:r>
            <a:r>
              <a:rPr lang="cs-CZ" b="1" dirty="0"/>
              <a:t>30–35 hod. týdně společné výuky</a:t>
            </a:r>
            <a:r>
              <a:rPr lang="cs-CZ" dirty="0"/>
              <a:t>, +- </a:t>
            </a:r>
            <a:r>
              <a:rPr lang="cs-CZ" b="1" dirty="0"/>
              <a:t>15-20 hodin na sále a ambulanci     individuálně</a:t>
            </a:r>
            <a:endParaRPr lang="cs-CZ" dirty="0"/>
          </a:p>
          <a:p>
            <a:r>
              <a:rPr lang="cs-CZ" b="1" dirty="0"/>
              <a:t>Letní semestr:</a:t>
            </a:r>
            <a:r>
              <a:rPr lang="cs-CZ" dirty="0"/>
              <a:t> </a:t>
            </a:r>
          </a:p>
          <a:p>
            <a:r>
              <a:rPr lang="cs-CZ" dirty="0"/>
              <a:t>Celkem asi </a:t>
            </a:r>
            <a:r>
              <a:rPr lang="cs-CZ" b="1" dirty="0"/>
              <a:t>35 hod. týdně společné výuky, +- 15-20 hodin na sále a ambulanci</a:t>
            </a:r>
            <a:r>
              <a:rPr lang="cs-CZ" dirty="0"/>
              <a:t> individuálně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078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Odučené hodiny ARK 1.LF UK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108" y="1949193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cs-CZ" b="1" dirty="0"/>
              <a:t>Předmět:</a:t>
            </a:r>
            <a:r>
              <a:rPr lang="cs-CZ" dirty="0"/>
              <a:t> </a:t>
            </a:r>
            <a:r>
              <a:rPr lang="cs-CZ" b="1" dirty="0"/>
              <a:t>Anesteziologie a neodkladná medicína</a:t>
            </a:r>
            <a:r>
              <a:rPr lang="cs-CZ" dirty="0"/>
              <a:t> </a:t>
            </a:r>
          </a:p>
          <a:p>
            <a:r>
              <a:rPr lang="cs-CZ" dirty="0"/>
              <a:t>4. ročník: 2 x 2-týdenní bloky</a:t>
            </a:r>
          </a:p>
          <a:p>
            <a:r>
              <a:rPr lang="cs-CZ" dirty="0"/>
              <a:t>6. ročník: celkem 8 x 2-týdenních bloků výuky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r>
              <a:rPr lang="cs-CZ" b="1" dirty="0"/>
              <a:t>Předmět:</a:t>
            </a:r>
            <a:r>
              <a:rPr lang="cs-CZ" dirty="0"/>
              <a:t> </a:t>
            </a:r>
            <a:r>
              <a:rPr lang="cs-CZ" b="1" dirty="0"/>
              <a:t>Anesteziologie a neodkladná medicína</a:t>
            </a:r>
            <a:endParaRPr lang="cs-CZ" dirty="0"/>
          </a:p>
          <a:p>
            <a:r>
              <a:rPr lang="cs-CZ" dirty="0"/>
              <a:t>4. ročník: 2x 2-týdenních bloků</a:t>
            </a:r>
          </a:p>
          <a:p>
            <a:r>
              <a:rPr lang="cs-CZ" dirty="0"/>
              <a:t>5. ročník: 8 x 2-denních bloků   </a:t>
            </a:r>
          </a:p>
          <a:p>
            <a:r>
              <a:rPr lang="cs-CZ" dirty="0"/>
              <a:t>6. ročník: 8 x 2-denních bloků </a:t>
            </a:r>
          </a:p>
        </p:txBody>
      </p:sp>
    </p:spTree>
    <p:extLst>
      <p:ext uri="{BB962C8B-B14F-4D97-AF65-F5344CB8AC3E}">
        <p14:creationId xmlns:p14="http://schemas.microsoft.com/office/powerpoint/2010/main" val="894468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Odučené hodiny Onkologická klinika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b="1" dirty="0"/>
              <a:t>Předmět:</a:t>
            </a:r>
            <a:r>
              <a:rPr lang="cs-CZ" dirty="0"/>
              <a:t> </a:t>
            </a:r>
            <a:r>
              <a:rPr lang="cs-CZ" b="1" dirty="0"/>
              <a:t>Onkologie – všeobecné lékařství + AP</a:t>
            </a:r>
            <a:endParaRPr lang="cs-CZ" dirty="0"/>
          </a:p>
          <a:p>
            <a:r>
              <a:rPr lang="cs-CZ" dirty="0"/>
              <a:t>5. ročník: celkem 10 x 2-týdenních bloků výuky  (výuka v TN vždy 1 den v každém bloku)</a:t>
            </a:r>
          </a:p>
          <a:p>
            <a:pPr marL="0" lvl="0" indent="0">
              <a:buNone/>
            </a:pPr>
            <a:r>
              <a:rPr lang="cs-CZ" b="1" dirty="0"/>
              <a:t>Předmět:</a:t>
            </a:r>
            <a:r>
              <a:rPr lang="cs-CZ" dirty="0"/>
              <a:t> </a:t>
            </a:r>
            <a:r>
              <a:rPr lang="cs-CZ" b="1" dirty="0"/>
              <a:t>Onkologie – zubní lékařství</a:t>
            </a:r>
            <a:r>
              <a:rPr lang="cs-CZ" dirty="0"/>
              <a:t> </a:t>
            </a:r>
          </a:p>
          <a:p>
            <a:r>
              <a:rPr lang="cs-CZ" dirty="0"/>
              <a:t>5. ročník: celkem 2 x 2-týdenních bloků výuky (výuka v TN vždy 1 den v každém bloku)</a:t>
            </a:r>
          </a:p>
        </p:txBody>
      </p:sp>
    </p:spTree>
    <p:extLst>
      <p:ext uri="{BB962C8B-B14F-4D97-AF65-F5344CB8AC3E}">
        <p14:creationId xmlns:p14="http://schemas.microsoft.com/office/powerpoint/2010/main" val="1585076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5758D7-4170-4206-B110-B39CA922E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Odučené hodiny Pediatrická klinika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759C491-D1DA-4088-8698-F333D86F7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6. ročník- </a:t>
            </a:r>
            <a:r>
              <a:rPr lang="cs-CZ" dirty="0"/>
              <a:t>20-25% výuky Pediatrie</a:t>
            </a:r>
          </a:p>
        </p:txBody>
      </p:sp>
    </p:spTree>
    <p:extLst>
      <p:ext uri="{BB962C8B-B14F-4D97-AF65-F5344CB8AC3E}">
        <p14:creationId xmlns:p14="http://schemas.microsoft.com/office/powerpoint/2010/main" val="394014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02EFBE-AB05-46A0-AD99-58F756B82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Věda a výzkum- institucionální podpora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E8E6599-9CC6-4B36-9475-78450C373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Podpora projektů mladých začínajících vědců a PhD studentů</a:t>
            </a:r>
          </a:p>
          <a:p>
            <a:r>
              <a:rPr lang="cs-CZ" dirty="0"/>
              <a:t>Startující projekty</a:t>
            </a:r>
          </a:p>
          <a:p>
            <a:r>
              <a:rPr lang="cs-CZ" dirty="0"/>
              <a:t>Soutěž o nelepší projekt a nejlepší publikace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689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7624577-256E-421F-BB09-A02474753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692" y="0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PDSB- 45 studentů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Školitelé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B11A39D-D8DF-4E74-8999-076DE305F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692" y="1343818"/>
            <a:ext cx="5726884" cy="48331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5600" b="1" dirty="0"/>
              <a:t>Experimentální chirurgie</a:t>
            </a:r>
            <a:endParaRPr lang="cs-CZ" sz="5600" dirty="0"/>
          </a:p>
          <a:p>
            <a:pPr marL="0" indent="0">
              <a:buNone/>
            </a:pPr>
            <a:r>
              <a:rPr lang="cs-CZ" sz="5600" dirty="0"/>
              <a:t>Prof. MUDr. Jitka Abrahámová, DrSc. (1LF UK) </a:t>
            </a:r>
          </a:p>
          <a:p>
            <a:pPr marL="0" indent="0">
              <a:buNone/>
            </a:pPr>
            <a:r>
              <a:rPr lang="cs-CZ" sz="5600" dirty="0"/>
              <a:t>doc. MUDr. Tomáš </a:t>
            </a:r>
            <a:r>
              <a:rPr lang="cs-CZ" sz="5600" dirty="0" err="1"/>
              <a:t>Büchler</a:t>
            </a:r>
            <a:r>
              <a:rPr lang="cs-CZ" sz="5600" dirty="0"/>
              <a:t> Ph.D.,  (1LF UK) </a:t>
            </a:r>
          </a:p>
          <a:p>
            <a:pPr marL="0" indent="0">
              <a:buNone/>
            </a:pPr>
            <a:r>
              <a:rPr lang="cs-CZ" sz="5600" dirty="0"/>
              <a:t>Prof. MUDr. Petr Havránek, CSc,  (3LF UK)</a:t>
            </a:r>
          </a:p>
          <a:p>
            <a:pPr marL="0" indent="0">
              <a:buNone/>
            </a:pPr>
            <a:r>
              <a:rPr lang="cs-CZ" sz="5600" dirty="0"/>
              <a:t>doc. MUDr. Jaromír </a:t>
            </a:r>
            <a:r>
              <a:rPr lang="cs-CZ" sz="5600" dirty="0" err="1"/>
              <a:t>Šimša</a:t>
            </a:r>
            <a:r>
              <a:rPr lang="cs-CZ" sz="5600" dirty="0"/>
              <a:t>, Ph.D. ( 1LF UK,  2LF UK)</a:t>
            </a:r>
          </a:p>
          <a:p>
            <a:pPr marL="0" indent="0">
              <a:buNone/>
            </a:pPr>
            <a:r>
              <a:rPr lang="cs-CZ" sz="5600" dirty="0"/>
              <a:t>MUDr. Miroslav Levý, Ph.D. MBA  (1LF UK)</a:t>
            </a:r>
          </a:p>
          <a:p>
            <a:pPr marL="0" indent="0">
              <a:buNone/>
            </a:pPr>
            <a:r>
              <a:rPr lang="cs-CZ" sz="5600" dirty="0"/>
              <a:t>doc. MUDr. Ludmila Lipská, Ph.D. (1LF UK)</a:t>
            </a:r>
          </a:p>
          <a:p>
            <a:pPr marL="0" indent="0">
              <a:buNone/>
            </a:pPr>
            <a:r>
              <a:rPr lang="cs-CZ" sz="5600" dirty="0"/>
              <a:t>doc. MUDr. Tomáš Pešl, PhD. (3LF UK)</a:t>
            </a:r>
          </a:p>
          <a:p>
            <a:pPr marL="0" indent="0">
              <a:buNone/>
            </a:pPr>
            <a:r>
              <a:rPr lang="cs-CZ" sz="5600" dirty="0"/>
              <a:t>doc. MUDr. Vladislav </a:t>
            </a:r>
            <a:r>
              <a:rPr lang="cs-CZ" sz="5600" dirty="0" err="1"/>
              <a:t>Hytych</a:t>
            </a:r>
            <a:r>
              <a:rPr lang="cs-CZ" sz="5600" dirty="0"/>
              <a:t> (FVZ UO Hradec Králové)</a:t>
            </a:r>
          </a:p>
          <a:p>
            <a:pPr marL="0" indent="0">
              <a:buNone/>
            </a:pPr>
            <a:r>
              <a:rPr lang="cs-CZ" sz="5600" dirty="0"/>
              <a:t>doc. MUDr. Roman Zachoval, Ph.D., MBA (3LF UK)</a:t>
            </a:r>
          </a:p>
          <a:p>
            <a:pPr marL="0" indent="0">
              <a:buNone/>
            </a:pPr>
            <a:r>
              <a:rPr lang="cs-CZ" sz="5600" dirty="0"/>
              <a:t> </a:t>
            </a:r>
          </a:p>
          <a:p>
            <a:pPr marL="0" indent="0">
              <a:buNone/>
            </a:pPr>
            <a:r>
              <a:rPr lang="cs-CZ" sz="5600" b="1" dirty="0"/>
              <a:t>Fyziologie a patofyziologie člověka</a:t>
            </a:r>
            <a:endParaRPr lang="cs-CZ" sz="5600" dirty="0"/>
          </a:p>
          <a:p>
            <a:pPr marL="0" indent="0">
              <a:buNone/>
            </a:pPr>
            <a:r>
              <a:rPr lang="cs-CZ" sz="5600" dirty="0"/>
              <a:t>Prof. MUDr., Martina Vašáková, Ph.D.  (1LF UK)</a:t>
            </a:r>
          </a:p>
          <a:p>
            <a:pPr marL="0" indent="0">
              <a:buNone/>
            </a:pPr>
            <a:r>
              <a:rPr lang="cs-CZ" sz="5600" dirty="0"/>
              <a:t>doc. MUDr. Jan Janota, Ph.D. (1LF UK, 3LF UK) </a:t>
            </a:r>
          </a:p>
          <a:p>
            <a:pPr marL="0" indent="0">
              <a:buNone/>
            </a:pPr>
            <a:r>
              <a:rPr lang="cs-CZ" sz="5600" dirty="0"/>
              <a:t>Prof. MUDr., Renata  Cífková , CSc,  (1LF UK)</a:t>
            </a:r>
          </a:p>
          <a:p>
            <a:pPr marL="0" indent="0">
              <a:buNone/>
            </a:pPr>
            <a:endParaRPr lang="cs-CZ" sz="5600" dirty="0"/>
          </a:p>
          <a:p>
            <a:pPr marL="0" indent="0">
              <a:buNone/>
            </a:pPr>
            <a:r>
              <a:rPr lang="cs-CZ" sz="5600" b="1" dirty="0"/>
              <a:t>Zobrazovací metody v lékařství</a:t>
            </a:r>
            <a:endParaRPr lang="cs-CZ" sz="5600" dirty="0"/>
          </a:p>
          <a:p>
            <a:pPr marL="0" indent="0">
              <a:buNone/>
            </a:pPr>
            <a:r>
              <a:rPr lang="cs-CZ" sz="5600" dirty="0"/>
              <a:t>MUDr. Jana Votrubová, CSc. (1LF UK)</a:t>
            </a:r>
          </a:p>
          <a:p>
            <a:pPr marL="0" indent="0">
              <a:buNone/>
            </a:pPr>
            <a:r>
              <a:rPr lang="cs-CZ" sz="5600" dirty="0"/>
              <a:t>doc. MUDr. Tomáš </a:t>
            </a:r>
            <a:r>
              <a:rPr lang="cs-CZ" sz="5600" dirty="0" err="1"/>
              <a:t>Büchler</a:t>
            </a:r>
            <a:r>
              <a:rPr lang="cs-CZ" sz="5600" dirty="0"/>
              <a:t> Ph.D.,  (1LF UK) </a:t>
            </a:r>
          </a:p>
          <a:p>
            <a:pPr marL="0" indent="0">
              <a:buNone/>
            </a:pPr>
            <a:r>
              <a:rPr lang="cs-CZ" sz="5600" dirty="0"/>
              <a:t> 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4A45ABA-D151-482A-930C-B86FF2E4E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1901" y="1065402"/>
            <a:ext cx="6090407" cy="51115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6400" b="1" dirty="0"/>
              <a:t>Imunologie </a:t>
            </a:r>
            <a:endParaRPr lang="cs-CZ" sz="6400" dirty="0"/>
          </a:p>
          <a:p>
            <a:pPr marL="0" indent="0">
              <a:buNone/>
            </a:pPr>
            <a:r>
              <a:rPr lang="cs-CZ" sz="6400" dirty="0"/>
              <a:t>Prof. MUDr., Martina Vašáková, Ph.D  (1LF UK, 3LF UK)</a:t>
            </a:r>
          </a:p>
          <a:p>
            <a:pPr marL="0" indent="0">
              <a:buNone/>
            </a:pPr>
            <a:r>
              <a:rPr lang="cs-CZ" sz="6400" dirty="0"/>
              <a:t>MUDr. Martina </a:t>
            </a:r>
            <a:r>
              <a:rPr lang="cs-CZ" sz="6400" dirty="0" err="1"/>
              <a:t>Šterclová</a:t>
            </a:r>
            <a:r>
              <a:rPr lang="cs-CZ" sz="6400" dirty="0"/>
              <a:t> Ph.D. (1LF UK)</a:t>
            </a:r>
          </a:p>
          <a:p>
            <a:pPr marL="0" indent="0">
              <a:buNone/>
            </a:pPr>
            <a:r>
              <a:rPr lang="cs-CZ" sz="6400" dirty="0"/>
              <a:t> </a:t>
            </a:r>
          </a:p>
          <a:p>
            <a:pPr marL="0" indent="0">
              <a:buNone/>
            </a:pPr>
            <a:r>
              <a:rPr lang="cs-CZ" sz="6400" b="1" dirty="0"/>
              <a:t>Neurovědy</a:t>
            </a:r>
            <a:endParaRPr lang="cs-CZ" sz="6400" dirty="0"/>
          </a:p>
          <a:p>
            <a:pPr marL="0" indent="0">
              <a:buNone/>
            </a:pPr>
            <a:r>
              <a:rPr lang="cs-CZ" sz="6400" dirty="0"/>
              <a:t>Doc. MUDr. Robert </a:t>
            </a:r>
            <a:r>
              <a:rPr lang="cs-CZ" sz="6400" dirty="0" err="1"/>
              <a:t>Rusina</a:t>
            </a:r>
            <a:r>
              <a:rPr lang="cs-CZ" sz="6400" dirty="0"/>
              <a:t> Ph.D. (1LF UK)</a:t>
            </a:r>
          </a:p>
          <a:p>
            <a:pPr marL="0" indent="0">
              <a:buNone/>
            </a:pPr>
            <a:r>
              <a:rPr lang="cs-CZ" sz="6400" b="1" dirty="0"/>
              <a:t> 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Biochemie a </a:t>
            </a:r>
            <a:r>
              <a:rPr lang="cs-CZ" sz="6400" b="1" dirty="0" err="1"/>
              <a:t>patobiochemie</a:t>
            </a:r>
            <a:r>
              <a:rPr lang="cs-CZ" sz="6400" b="1" dirty="0"/>
              <a:t> </a:t>
            </a:r>
            <a:endParaRPr lang="cs-CZ" sz="6400" dirty="0"/>
          </a:p>
          <a:p>
            <a:pPr marL="0" indent="0">
              <a:buNone/>
            </a:pPr>
            <a:r>
              <a:rPr lang="cs-CZ" sz="6400" dirty="0"/>
              <a:t>doc. MUDr. Tomáš </a:t>
            </a:r>
            <a:r>
              <a:rPr lang="cs-CZ" sz="6400" dirty="0" err="1"/>
              <a:t>Büchler</a:t>
            </a:r>
            <a:r>
              <a:rPr lang="cs-CZ" sz="6400" dirty="0"/>
              <a:t> Ph.D.  (1LF UK) </a:t>
            </a:r>
          </a:p>
          <a:p>
            <a:pPr marL="0" indent="0">
              <a:buNone/>
            </a:pPr>
            <a:r>
              <a:rPr lang="cs-CZ" sz="6400" dirty="0"/>
              <a:t> </a:t>
            </a:r>
          </a:p>
          <a:p>
            <a:pPr marL="0" indent="0">
              <a:buNone/>
            </a:pPr>
            <a:r>
              <a:rPr lang="cs-CZ" sz="6400" b="1" dirty="0"/>
              <a:t>Biologie a patologie buňky</a:t>
            </a:r>
            <a:endParaRPr lang="cs-CZ" sz="6400" dirty="0"/>
          </a:p>
          <a:p>
            <a:pPr marL="0" indent="0">
              <a:buNone/>
            </a:pPr>
            <a:r>
              <a:rPr lang="cs-CZ" sz="6400" dirty="0"/>
              <a:t>doc. MUDr. Radoslav Matěj, Ph.D. (3LF UK)</a:t>
            </a:r>
          </a:p>
          <a:p>
            <a:pPr marL="0" indent="0">
              <a:buNone/>
            </a:pPr>
            <a:r>
              <a:rPr lang="cs-CZ" sz="6400" i="1" dirty="0"/>
              <a:t> 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Klinická onkologie a radioterapie</a:t>
            </a:r>
            <a:endParaRPr lang="cs-CZ" sz="6400" dirty="0"/>
          </a:p>
          <a:p>
            <a:pPr marL="0" indent="0">
              <a:buNone/>
            </a:pPr>
            <a:r>
              <a:rPr lang="cs-CZ" sz="6400" dirty="0"/>
              <a:t>doc. MUDr. Josef Dvořák, Ph.D. (UK  LF Hradec Králové)</a:t>
            </a:r>
          </a:p>
          <a:p>
            <a:pPr marL="0" indent="0">
              <a:buNone/>
            </a:pPr>
            <a:r>
              <a:rPr lang="cs-CZ" sz="6400" b="1" dirty="0"/>
              <a:t> </a:t>
            </a:r>
            <a:endParaRPr lang="cs-CZ" sz="6400" dirty="0"/>
          </a:p>
          <a:p>
            <a:pPr marL="0" indent="0">
              <a:buNone/>
            </a:pPr>
            <a:r>
              <a:rPr lang="cs-CZ" sz="6400" b="1" dirty="0"/>
              <a:t>Molekulární a buněčná biologie, genetika a virologie </a:t>
            </a:r>
            <a:endParaRPr lang="cs-CZ" sz="6400" dirty="0"/>
          </a:p>
          <a:p>
            <a:pPr marL="0" indent="0">
              <a:buNone/>
            </a:pPr>
            <a:r>
              <a:rPr lang="cs-CZ" sz="6400" dirty="0"/>
              <a:t>MUDr. Ludmila </a:t>
            </a:r>
            <a:r>
              <a:rPr lang="cs-CZ" sz="6400" dirty="0" err="1"/>
              <a:t>Boublíková</a:t>
            </a:r>
            <a:r>
              <a:rPr lang="cs-CZ" sz="6400" dirty="0"/>
              <a:t> Ph.D. ( 2LF UK )</a:t>
            </a:r>
            <a:r>
              <a:rPr lang="cs-CZ" sz="6400" b="1" dirty="0"/>
              <a:t> </a:t>
            </a:r>
            <a:endParaRPr lang="cs-CZ" sz="6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297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753</Words>
  <Application>Microsoft Office PowerPoint</Application>
  <PresentationFormat>Širokoúhlá obrazovka</PresentationFormat>
  <Paragraphs>152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Microsoft YaHei</vt:lpstr>
      <vt:lpstr>Arial</vt:lpstr>
      <vt:lpstr>Calibri</vt:lpstr>
      <vt:lpstr>Calibri Light</vt:lpstr>
      <vt:lpstr>Times New Roman</vt:lpstr>
      <vt:lpstr>Motiv Office</vt:lpstr>
      <vt:lpstr>Nemocnice mimo VFN Thomayerova nemocnice</vt:lpstr>
      <vt:lpstr>Počet pedagogických pracovníků v TN</vt:lpstr>
      <vt:lpstr>Odučené hodiny Pneumologická klinika</vt:lpstr>
      <vt:lpstr>Odučené hodiny Chirurgická klinika</vt:lpstr>
      <vt:lpstr>Odučené hodiny ARK 1.LF UK</vt:lpstr>
      <vt:lpstr>Odučené hodiny Onkologická klinika</vt:lpstr>
      <vt:lpstr>Odučené hodiny Pediatrická klinika</vt:lpstr>
      <vt:lpstr>Věda a výzkum- institucionální podpora</vt:lpstr>
      <vt:lpstr>PDSB- 45 studentů Školitelé</vt:lpstr>
      <vt:lpstr>Spolupráce ve výzkumu</vt:lpstr>
      <vt:lpstr>Mezinárodní projekty a aktivity</vt:lpstr>
      <vt:lpstr>Mezinárodní sítě a projekty- vzácné nemoci</vt:lpstr>
      <vt:lpstr>Registr EMPIRE</vt:lpstr>
      <vt:lpstr>Nejvýznamnější ocenění</vt:lpstr>
      <vt:lpstr>Podněty ke zlepšení a ke spolupráci v rámci 1.LF UK</vt:lpstr>
      <vt:lpstr>Současné žhavé problémy</vt:lpstr>
      <vt:lpstr>Děkuji Vám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Vztahy s nemocnicemi</dc:title>
  <dc:creator>Martina Vašáková</dc:creator>
  <cp:lastModifiedBy>Martina Vašáková</cp:lastModifiedBy>
  <cp:revision>21</cp:revision>
  <dcterms:created xsi:type="dcterms:W3CDTF">2020-09-16T15:15:51Z</dcterms:created>
  <dcterms:modified xsi:type="dcterms:W3CDTF">2020-10-24T21:04:16Z</dcterms:modified>
</cp:coreProperties>
</file>