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DD38BB-DBE8-4C37-9E7C-E86D6A14D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895227-92A2-45E4-A19C-144616B04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21BB76-C5A5-4603-92C4-E751CAEC2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C6DD-FCA6-49D2-B49A-E9E37419020C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CC4D1F-9866-4395-BB39-AA9326610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B6E355-3BD5-4AF9-8842-417A67BAB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FDAF-0F97-4B29-94A9-8592DAB2D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91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DF4E73-A83D-4A02-B1F4-F8DDA4583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EDFC118-B1CB-4C74-B54D-EB37B4920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9FC5B0-C95D-452B-AE83-96C84F4FB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C6DD-FCA6-49D2-B49A-E9E37419020C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E8FABF-6FFC-4E18-9784-698F117EE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67F677-1B34-4E83-8DBA-E6737F78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FDAF-0F97-4B29-94A9-8592DAB2D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15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81735C1-197E-4782-B4CA-C317826FF6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0F23995-A36B-4D63-A963-17232B2FC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4C4CF9-9ACB-47F9-A3B8-3E5F9DAEA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C6DD-FCA6-49D2-B49A-E9E37419020C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F37D40-7970-4C49-9368-A1D341995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9BBC66-8C28-493A-99A4-E2E52B7EB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FDAF-0F97-4B29-94A9-8592DAB2D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54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6CE2E1-B487-4934-9468-06E932C1F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A5BE1-59D8-4E66-B703-7B3AECD10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E91A9B-C041-431E-BF3A-F012AF7E5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C6DD-FCA6-49D2-B49A-E9E37419020C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97E9A1-EECD-41BC-BA1C-4E20C432C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8FDD6D-9AE1-4283-A1D1-0B28BA7F0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FDAF-0F97-4B29-94A9-8592DAB2D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15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D695F-8A73-481C-96CD-1B58614EA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C1665DA-2C06-4B8C-B85E-C746F7E36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81F00C-3EA8-4668-9EE9-4BED0FAF8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C6DD-FCA6-49D2-B49A-E9E37419020C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5937CC-6811-44CA-A1B5-A2C4A7618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331FAD-98E4-4C9B-8138-A39A3BC5C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FDAF-0F97-4B29-94A9-8592DAB2D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54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93FBC6-3B09-47D1-A74A-0254658E7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D2157C-74F6-49AD-9513-A627214F38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0A23CE-5084-4344-A9AD-6FA5E0BB14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38CB41-0173-4D48-8CE9-CCEBE6115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C6DD-FCA6-49D2-B49A-E9E37419020C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4F58AA-3CC5-47CE-A9E6-057FD2E7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280720B-2338-4518-A95E-4EFB713D8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FDAF-0F97-4B29-94A9-8592DAB2D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39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3BD3D3-4A52-4DF3-B4DD-14A1E352E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47A316-9F9D-4CCE-A4D0-EB508E711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DF6249A-9A10-4747-A3F4-872FF1841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1ADCECE-0452-44DC-959E-1594C43D5A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C3F3208-6A98-466A-97D0-495D4A89E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30EE5E9-2F4F-4FA5-952E-8888B18B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C6DD-FCA6-49D2-B49A-E9E37419020C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43D2CFA-77B2-451B-B82B-3E6400ECC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D00B065-6325-406B-AE59-CCE3BB7B7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FDAF-0F97-4B29-94A9-8592DAB2D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E10233-DC5C-4C41-B442-9969AF338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35EDD38-B625-492D-A66E-ABB0F3A89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C6DD-FCA6-49D2-B49A-E9E37419020C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36BE8AD-0948-460D-8EBA-E1DBDFF01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CC012B7-9BE6-40BA-93A0-C5328CC77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FDAF-0F97-4B29-94A9-8592DAB2D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58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4FE2DB3-58DA-4D97-A9FB-1E000E657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C6DD-FCA6-49D2-B49A-E9E37419020C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D2304BE-2ACD-411D-A3AE-FCE211B5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F26E5C-D4D2-4974-A7BF-74AD2C0F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FDAF-0F97-4B29-94A9-8592DAB2D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51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81AD80-EAC6-4ABD-B9B0-697DD376B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C6FA59-1DCC-4B20-B09B-5D46D5B9B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1F4676F-5A44-4C6E-800D-3ED845E65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05C58D-075F-42F5-89CC-BBFCB4D6C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C6DD-FCA6-49D2-B49A-E9E37419020C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0DD371-DA6F-4A55-97D8-1EC4750F1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1CBDC9-2E05-4722-82E6-18E11591B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FDAF-0F97-4B29-94A9-8592DAB2D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05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9BADB-9865-4B31-BB38-7B87F3C7C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114752B-005E-4735-BE35-854E535AE1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1ED4BB-469B-48AC-9432-50A30468F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62C1A5-95A0-4EB8-A126-D0C04204D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C6DD-FCA6-49D2-B49A-E9E37419020C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D05AD8-B137-4C96-8C5E-E22E3C544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BC94CA-B924-4F9D-8B06-718068301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FDAF-0F97-4B29-94A9-8592DAB2D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53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88D4B5E-CAB2-4397-9FB8-5FAD905EE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D5492A-F485-4ABA-8264-AEF0E9A3F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030FA7-A492-4141-8827-050C9DE7EF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AC6DD-FCA6-49D2-B49A-E9E37419020C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5F54DD-84F5-4853-BD66-B170869680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DFB08B-1CA4-43D1-92F9-8BEF4D7452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4FDAF-0F97-4B29-94A9-8592DAB2D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59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cqn.org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www.med.muni.cz/decarel/o-projekt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ubmed.ncbi.nlm.nih.gov/?term=Rusinova%20K&amp;sort=date" TargetMode="External"/><Relationship Id="rId5" Type="http://schemas.openxmlformats.org/officeDocument/2006/relationships/hyperlink" Target="https://www.paliativnimedicina.cz/tag/casopis/" TargetMode="External"/><Relationship Id="rId4" Type="http://schemas.openxmlformats.org/officeDocument/2006/relationships/hyperlink" Target="https://mhconsulting.cz/kongres/17-3-kazuisticky-kongres-paliativni-mediciny-termin-presunut-na-26-brezna-2021/obecne-informac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37E30DD-7483-4B36-AC25-498EB2330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LF a VFN 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6E96A81-0E79-47CB-8893-58C404078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252" y="2121071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Setkání vedoucích IT oddělení 1. LF a UK a PD pro výuku</a:t>
            </a:r>
          </a:p>
          <a:p>
            <a:r>
              <a:rPr lang="cs-CZ" dirty="0"/>
              <a:t>Diskutována možnost revitalizace </a:t>
            </a:r>
            <a:r>
              <a:rPr lang="cs-CZ" dirty="0" err="1"/>
              <a:t>nMgr</a:t>
            </a:r>
            <a:r>
              <a:rPr lang="cs-CZ" dirty="0"/>
              <a:t>. IP s náměstkyní pro NL obory</a:t>
            </a:r>
          </a:p>
          <a:p>
            <a:pPr lvl="1"/>
            <a:r>
              <a:rPr lang="cs-CZ" dirty="0"/>
              <a:t>Navrženo zvážit přiřazení ke klinikám KC VFN</a:t>
            </a:r>
          </a:p>
          <a:p>
            <a:pPr lvl="2"/>
            <a:r>
              <a:rPr lang="cs-CZ" dirty="0"/>
              <a:t>Zvýšení prestiže, zapojení do expertních týmů</a:t>
            </a:r>
          </a:p>
          <a:p>
            <a:r>
              <a:rPr lang="cs-CZ" dirty="0"/>
              <a:t>PR komunikace</a:t>
            </a:r>
          </a:p>
          <a:p>
            <a:pPr lvl="1"/>
            <a:r>
              <a:rPr lang="cs-CZ" dirty="0"/>
              <a:t>rozhovor děkana 1. LF a ředitele VFN</a:t>
            </a:r>
          </a:p>
          <a:p>
            <a:pPr lvl="1"/>
            <a:r>
              <a:rPr lang="cs-CZ" dirty="0"/>
              <a:t>Domluvena prezentace role pomoci mediků v zajištění klinických provozů</a:t>
            </a:r>
          </a:p>
          <a:p>
            <a:r>
              <a:rPr lang="cs-CZ" dirty="0" err="1"/>
              <a:t>CovidChallenge@Cardio</a:t>
            </a:r>
            <a:endParaRPr lang="cs-CZ" dirty="0"/>
          </a:p>
          <a:p>
            <a:pPr lvl="1"/>
            <a:r>
              <a:rPr lang="cs-CZ" dirty="0"/>
              <a:t>15 studentů během 3 dnů na klinických oddělení (2 oddělení uzavřena z důvodu COVID nákazy personálu)</a:t>
            </a:r>
          </a:p>
          <a:p>
            <a:pPr lvl="1"/>
            <a:r>
              <a:rPr lang="cs-CZ" dirty="0"/>
              <a:t>Spolupráce 2. IK a fyziologického ústavu – simulačního centra</a:t>
            </a:r>
          </a:p>
          <a:p>
            <a:r>
              <a:rPr lang="cs-CZ" dirty="0"/>
              <a:t>Zajištěn rozsáhlý translační projekt s Universitou v Lundu</a:t>
            </a:r>
          </a:p>
          <a:p>
            <a:r>
              <a:rPr lang="cs-CZ" dirty="0"/>
              <a:t>Zajištěna pregraduální i postgraduální spolupráce s University of Utah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C529E94C-607C-4908-A064-0CC103018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387" y="28863"/>
            <a:ext cx="3256093" cy="258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453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C45CF81C-9E90-422F-854E-EA18254D893E}"/>
              </a:ext>
            </a:extLst>
          </p:cNvPr>
          <p:cNvSpPr/>
          <p:nvPr/>
        </p:nvSpPr>
        <p:spPr>
          <a:xfrm>
            <a:off x="536894" y="142613"/>
            <a:ext cx="10670797" cy="5877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sz="1600" i="1" dirty="0">
                <a:solidFill>
                  <a:srgbClr val="E28B5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VIZE:</a:t>
            </a:r>
            <a:r>
              <a:rPr lang="cs-CZ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KLINIKA PALIATIVNÍ MEDICÍNY 1.LF UK a VFN</a:t>
            </a:r>
            <a:endParaRPr lang="cs-CZ" sz="2000" b="1" i="1" dirty="0">
              <a:solidFill>
                <a:srgbClr val="E28B55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50000"/>
              </a:lnSpc>
              <a:spcAft>
                <a:spcPts val="900"/>
              </a:spcAft>
            </a:pPr>
            <a:r>
              <a:rPr lang="cs-CZ" sz="1600" u="sng" dirty="0">
                <a:latin typeface="Arial" panose="020B0604020202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první samostatná klinika, špičkové referenční pracoviště pro Českou republiku</a:t>
            </a:r>
            <a:endParaRPr lang="cs-CZ" sz="1600" dirty="0"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50000"/>
              </a:lnSpc>
              <a:spcAft>
                <a:spcPts val="900"/>
              </a:spcAft>
            </a:pP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Cíl: Komplexní týmově-založený přístup k pacientům se závažným onemocněním zajišťuje co možná nejlepší kvalitu života po co nejdelší dobu s respektem k hodnotám a preferencím pacienta a jeho blízkých. </a:t>
            </a:r>
            <a:endParaRPr lang="cs-CZ" sz="1600" dirty="0"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sz="1600" b="1" dirty="0">
                <a:solidFill>
                  <a:srgbClr val="1D1A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akademická část (1. LF UK)</a:t>
            </a:r>
            <a:endParaRPr lang="cs-CZ" sz="1600" dirty="0">
              <a:solidFill>
                <a:srgbClr val="1D1A1D"/>
              </a:solidFill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900"/>
              </a:spcAft>
              <a:buFont typeface="Calibri" panose="020F0502020204030204" pitchFamily="34" charset="0"/>
              <a:buChar char="-"/>
            </a:pPr>
            <a:r>
              <a:rPr lang="cs-CZ" sz="1600" b="1" dirty="0">
                <a:solidFill>
                  <a:srgbClr val="1D1A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konziliární, ambulantní &amp; lůžková část (VFN)</a:t>
            </a:r>
            <a:endParaRPr lang="cs-CZ" sz="1600" dirty="0">
              <a:solidFill>
                <a:srgbClr val="1D1A1D"/>
              </a:solidFill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sz="1600" b="1" u="sng" cap="smal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akademická činnost, výuka a výzkum</a:t>
            </a:r>
            <a:endParaRPr lang="cs-CZ" sz="2000" b="1" i="1" dirty="0">
              <a:solidFill>
                <a:srgbClr val="E28B55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sz="1600" u="sng" dirty="0">
                <a:solidFill>
                  <a:srgbClr val="1D1A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DECAREL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rozhodování o end-of-</a:t>
            </a:r>
            <a:r>
              <a:rPr lang="cs-CZ" sz="16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life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zdravotní péči (grant TAČR – aplikační garant)</a:t>
            </a:r>
            <a:endParaRPr lang="cs-CZ" sz="1600" dirty="0">
              <a:solidFill>
                <a:srgbClr val="1D1A1D"/>
              </a:solidFill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Mezinárodní spolupráce – UCSF (USA), </a:t>
            </a:r>
            <a:r>
              <a:rPr lang="cs-CZ" sz="1600" u="sng" dirty="0" err="1">
                <a:solidFill>
                  <a:srgbClr val="1D1A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Palliative</a:t>
            </a:r>
            <a:r>
              <a:rPr lang="cs-CZ" sz="1600" u="sng" dirty="0">
                <a:solidFill>
                  <a:srgbClr val="1D1A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care </a:t>
            </a:r>
            <a:r>
              <a:rPr lang="cs-CZ" sz="1600" u="sng" dirty="0" err="1">
                <a:solidFill>
                  <a:srgbClr val="1D1A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Quality</a:t>
            </a:r>
            <a:r>
              <a:rPr lang="cs-CZ" sz="1600" u="sng" dirty="0">
                <a:solidFill>
                  <a:srgbClr val="1D1A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Network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sz="1600" dirty="0">
              <a:solidFill>
                <a:srgbClr val="1D1A1D"/>
              </a:solidFill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pořádání kongresu </a:t>
            </a:r>
            <a:r>
              <a:rPr lang="cs-CZ" sz="1600" u="sng" dirty="0">
                <a:solidFill>
                  <a:srgbClr val="1D1A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Kazuistiky v paliativní medicíně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(řečníci USA)</a:t>
            </a:r>
            <a:endParaRPr lang="cs-CZ" sz="1600" dirty="0">
              <a:solidFill>
                <a:srgbClr val="1D1A1D"/>
              </a:solidFill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založení oborového časopisu </a:t>
            </a:r>
            <a:r>
              <a:rPr lang="cs-CZ" sz="1600" u="sng" dirty="0">
                <a:solidFill>
                  <a:srgbClr val="1D1A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Paliativní medicína</a:t>
            </a:r>
            <a:endParaRPr lang="cs-CZ" sz="1600" dirty="0">
              <a:solidFill>
                <a:srgbClr val="1D1A1D"/>
              </a:solidFill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PGS (MUDr. Daniel Suk, téma: dlouhodobý </a:t>
            </a:r>
            <a:r>
              <a:rPr lang="cs-CZ" sz="16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kriticky nemocných pacientů)</a:t>
            </a:r>
            <a:endParaRPr lang="cs-CZ" sz="1600" dirty="0">
              <a:solidFill>
                <a:srgbClr val="1D1A1D"/>
              </a:solidFill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výuka mediků (3.-6. ročník), stážisté, kurzy včetně </a:t>
            </a:r>
            <a:r>
              <a:rPr lang="cs-CZ" sz="16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předatestačních</a:t>
            </a:r>
            <a:endParaRPr lang="cs-CZ" sz="1600" dirty="0">
              <a:solidFill>
                <a:srgbClr val="1D1A1D"/>
              </a:solidFill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900"/>
              </a:spcAft>
              <a:buFont typeface="Calibri" panose="020F0502020204030204" pitchFamily="34" charset="0"/>
              <a:buChar char="-"/>
            </a:pPr>
            <a:r>
              <a:rPr lang="cs-CZ" sz="1600" u="sng" dirty="0">
                <a:solidFill>
                  <a:srgbClr val="1D1A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publikace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MUDr. Rusinová, Ph.D. (h-index 12)</a:t>
            </a:r>
            <a:endParaRPr lang="cs-CZ" sz="1600" dirty="0">
              <a:solidFill>
                <a:srgbClr val="1D1A1D"/>
              </a:solidFill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9170757-0B6C-4D83-90FB-A0866F503FB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6445" t="14099" r="66422" b="13241"/>
          <a:stretch/>
        </p:blipFill>
        <p:spPr>
          <a:xfrm>
            <a:off x="8724550" y="2141289"/>
            <a:ext cx="3078782" cy="367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42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96968295-C6B1-4A2F-9650-92E8D8478592}"/>
              </a:ext>
            </a:extLst>
          </p:cNvPr>
          <p:cNvSpPr/>
          <p:nvPr/>
        </p:nvSpPr>
        <p:spPr>
          <a:xfrm>
            <a:off x="763398" y="213577"/>
            <a:ext cx="11258026" cy="4625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b="1" u="sng" cap="smal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Spolupráce ve VFN</a:t>
            </a:r>
            <a:endParaRPr lang="cs-CZ" sz="2400" b="1" i="1" dirty="0">
              <a:solidFill>
                <a:srgbClr val="E28B55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dirty="0">
                <a:solidFill>
                  <a:srgbClr val="1D1A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interní klinika a ÚHKT (paliativní medicína v </a:t>
            </a:r>
            <a:r>
              <a:rPr lang="cs-CZ" dirty="0" err="1">
                <a:solidFill>
                  <a:srgbClr val="1D1A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hematoonkologii</a:t>
            </a:r>
            <a:r>
              <a:rPr lang="cs-CZ" dirty="0">
                <a:solidFill>
                  <a:srgbClr val="1D1A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dirty="0">
              <a:solidFill>
                <a:srgbClr val="1D1A1D"/>
              </a:solidFill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dirty="0">
                <a:solidFill>
                  <a:srgbClr val="1D1A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Klinika dětského a dorostového lékařství (eticky dilematické situace v pediatrii se zaměřením na metabolické vady)</a:t>
            </a:r>
            <a:endParaRPr lang="cs-CZ" dirty="0">
              <a:solidFill>
                <a:srgbClr val="1D1A1D"/>
              </a:solidFill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dirty="0">
                <a:solidFill>
                  <a:srgbClr val="1D1A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Interní klinika, KARIM (rozhodování o život-udržujících technologiích, ambulance srdečního selhání)</a:t>
            </a:r>
            <a:endParaRPr lang="cs-CZ" dirty="0">
              <a:solidFill>
                <a:srgbClr val="1D1A1D"/>
              </a:solidFill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900"/>
              </a:spcAft>
              <a:buFont typeface="Calibri" panose="020F0502020204030204" pitchFamily="34" charset="0"/>
              <a:buChar char="-"/>
            </a:pPr>
            <a:r>
              <a:rPr lang="cs-CZ" i="1" dirty="0">
                <a:solidFill>
                  <a:srgbClr val="1D1A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další kliniky (gynekologicko-porodnická klinika, stomatochirurgická klinika, 3. interní klinika, Onkologická klinika, Klinika TRN, 1. a 2. chirurgická klinika, Geriatrická klinika…) </a:t>
            </a:r>
            <a:endParaRPr lang="cs-CZ" dirty="0">
              <a:solidFill>
                <a:srgbClr val="1D1A1D"/>
              </a:solidFill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b="1" u="sng" cap="smal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realizované projekty v rámci pandemie  </a:t>
            </a:r>
            <a:r>
              <a:rPr lang="cs-CZ" b="1" u="sng" cap="small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cs-CZ" b="1" u="sng" cap="smal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-19</a:t>
            </a:r>
            <a:endParaRPr lang="cs-CZ" sz="2400" b="1" i="1" dirty="0">
              <a:solidFill>
                <a:srgbClr val="E28B55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dirty="0">
                <a:solidFill>
                  <a:srgbClr val="1D1A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podpora pacientů při zákazu návštěv (tablety)</a:t>
            </a:r>
            <a:endParaRPr lang="cs-CZ" dirty="0">
              <a:solidFill>
                <a:srgbClr val="1D1A1D"/>
              </a:solidFill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900"/>
              </a:spcAft>
              <a:buFont typeface="Calibri" panose="020F0502020204030204" pitchFamily="34" charset="0"/>
              <a:buChar char="-"/>
            </a:pPr>
            <a:r>
              <a:rPr lang="cs-CZ" dirty="0">
                <a:solidFill>
                  <a:srgbClr val="1D1A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metodický pokyn pro alokaci vzácných zdrojů v krizové situaci pandemie (klinicko-etické doporučení)</a:t>
            </a:r>
            <a:endParaRPr lang="cs-CZ" dirty="0">
              <a:solidFill>
                <a:srgbClr val="1D1A1D"/>
              </a:solidFill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7414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378</Words>
  <Application>Microsoft Office PowerPoint</Application>
  <PresentationFormat>Širokoúhlá obrazovka</PresentationFormat>
  <Paragraphs>34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Motiv Office</vt:lpstr>
      <vt:lpstr>1. LF a VFN 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LF a VFN</dc:title>
  <dc:creator>Bělohlávek Jan, prof. MUDr. Ph.D.</dc:creator>
  <cp:lastModifiedBy>Bělohlávek Jan, prof. MUDr. Ph.D.</cp:lastModifiedBy>
  <cp:revision>5</cp:revision>
  <dcterms:created xsi:type="dcterms:W3CDTF">2020-10-21T17:37:44Z</dcterms:created>
  <dcterms:modified xsi:type="dcterms:W3CDTF">2020-10-21T18:27:13Z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63cd7f-2d21-486a-9f29-9c1683fdd175_Enabled">
    <vt:lpwstr>true</vt:lpwstr>
  </property>
  <property fmtid="{D5CDD505-2E9C-101B-9397-08002B2CF9AE}" pid="3" name="MSIP_Label_2063cd7f-2d21-486a-9f29-9c1683fdd175_SetDate">
    <vt:lpwstr>2020-10-21T17:37:44Z</vt:lpwstr>
  </property>
  <property fmtid="{D5CDD505-2E9C-101B-9397-08002B2CF9AE}" pid="4" name="MSIP_Label_2063cd7f-2d21-486a-9f29-9c1683fdd175_Method">
    <vt:lpwstr>Standard</vt:lpwstr>
  </property>
  <property fmtid="{D5CDD505-2E9C-101B-9397-08002B2CF9AE}" pid="5" name="MSIP_Label_2063cd7f-2d21-486a-9f29-9c1683fdd175_Name">
    <vt:lpwstr>2063cd7f-2d21-486a-9f29-9c1683fdd175</vt:lpwstr>
  </property>
  <property fmtid="{D5CDD505-2E9C-101B-9397-08002B2CF9AE}" pid="6" name="MSIP_Label_2063cd7f-2d21-486a-9f29-9c1683fdd175_SiteId">
    <vt:lpwstr>0f277086-d4e0-4971-bc1a-bbc5df0eb246</vt:lpwstr>
  </property>
  <property fmtid="{D5CDD505-2E9C-101B-9397-08002B2CF9AE}" pid="7" name="MSIP_Label_2063cd7f-2d21-486a-9f29-9c1683fdd175_ActionId">
    <vt:lpwstr>abd33460-3a23-4fcb-b8d6-0000b1706342</vt:lpwstr>
  </property>
  <property fmtid="{D5CDD505-2E9C-101B-9397-08002B2CF9AE}" pid="8" name="MSIP_Label_2063cd7f-2d21-486a-9f29-9c1683fdd175_ContentBits">
    <vt:lpwstr>0</vt:lpwstr>
  </property>
</Properties>
</file>