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8" r:id="rId3"/>
    <p:sldId id="290" r:id="rId4"/>
    <p:sldId id="289" r:id="rId5"/>
    <p:sldId id="279" r:id="rId6"/>
    <p:sldId id="283" r:id="rId7"/>
    <p:sldId id="292" r:id="rId8"/>
    <p:sldId id="284" r:id="rId9"/>
    <p:sldId id="285" r:id="rId10"/>
    <p:sldId id="28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s Tomáš, doc. MUDr. Ph.D." initials="GTdMP" lastIdx="1" clrIdx="0">
    <p:extLst>
      <p:ext uri="{19B8F6BF-5375-455C-9EA6-DF929625EA0E}">
        <p15:presenceInfo xmlns:p15="http://schemas.microsoft.com/office/powerpoint/2012/main" userId="S::3865@vfn.cz::d54ffaee-f9ec-44ff-bcf8-9d5491803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04" d="100"/>
          <a:sy n="104" d="100"/>
        </p:scale>
        <p:origin x="11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17.09.2020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17.09.2020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0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" y="4727924"/>
            <a:ext cx="3301422" cy="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4355976" y="3083768"/>
            <a:ext cx="4319588" cy="3867633"/>
          </a:xfrm>
        </p:spPr>
        <p:txBody>
          <a:bodyPr/>
          <a:lstStyle/>
          <a:p>
            <a:r>
              <a:rPr lang="cs-CZ" sz="3600" dirty="0">
                <a:latin typeface="+mj-lt"/>
              </a:rPr>
              <a:t>Hlavní směřování klinické výuky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546721" y="4869582"/>
            <a:ext cx="3527425" cy="359618"/>
          </a:xfrm>
        </p:spPr>
        <p:txBody>
          <a:bodyPr/>
          <a:lstStyle/>
          <a:p>
            <a:r>
              <a:rPr lang="cs-CZ" dirty="0"/>
              <a:t>Tomáš Grus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>
          <a:xfrm rot="10800000" flipV="1">
            <a:off x="539081" y="5229200"/>
            <a:ext cx="3527425" cy="931696"/>
          </a:xfrm>
        </p:spPr>
        <p:txBody>
          <a:bodyPr/>
          <a:lstStyle/>
          <a:p>
            <a:r>
              <a:rPr lang="cs-CZ" dirty="0"/>
              <a:t>II. Chirurgická klinika kardiovaskulární chirurgie VFN a 1.LF UK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>
          <a:xfrm>
            <a:off x="179512" y="6569075"/>
            <a:ext cx="4680520" cy="244301"/>
          </a:xfrm>
        </p:spPr>
        <p:txBody>
          <a:bodyPr/>
          <a:lstStyle/>
          <a:p>
            <a:r>
              <a:rPr lang="cs-CZ" dirty="0"/>
              <a:t>Ukončení zkouškového období – předběžné výsledky </a:t>
            </a:r>
            <a:r>
              <a:rPr lang="cs-CZ" dirty="0" err="1"/>
              <a:t>SRZk</a:t>
            </a:r>
            <a:r>
              <a:rPr lang="cs-CZ" dirty="0"/>
              <a:t> 2019/2020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15816" y="3284984"/>
            <a:ext cx="456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2931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548680"/>
            <a:ext cx="275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Klinická výuka - Hlavní cíle: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0669" y="1340768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dirty="0"/>
          </a:p>
          <a:p>
            <a:pPr marL="342900" indent="-342900">
              <a:buFontTx/>
              <a:buAutoNum type="arabicPeriod"/>
            </a:pPr>
            <a:r>
              <a:rPr lang="cs-CZ" b="1" dirty="0"/>
              <a:t>Zefektivnění přípravy </a:t>
            </a:r>
            <a:r>
              <a:rPr lang="cs-CZ" dirty="0"/>
              <a:t>studenta z hlediska praktických dovedností pro nástup do klinické praxe</a:t>
            </a:r>
          </a:p>
          <a:p>
            <a:pPr marL="342900" indent="-342900">
              <a:buFontTx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b="1" dirty="0"/>
              <a:t>Úprava charakteru výuky </a:t>
            </a:r>
            <a:r>
              <a:rPr lang="cs-CZ" dirty="0"/>
              <a:t>, propojování preklinických a klinických oborů 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FontTx/>
              <a:buAutoNum type="arabicPeriod"/>
            </a:pPr>
            <a:r>
              <a:rPr lang="cs-CZ" b="1" dirty="0"/>
              <a:t>Definovat praktické dovednosti</a:t>
            </a:r>
            <a:r>
              <a:rPr lang="cs-CZ" dirty="0"/>
              <a:t> a jak by měla vypadat jejich klinická výuka</a:t>
            </a:r>
          </a:p>
          <a:p>
            <a:pPr marL="342900" indent="-342900">
              <a:buFontTx/>
              <a:buAutoNum type="arabicPeriod"/>
            </a:pPr>
            <a:endParaRPr lang="cs-CZ" dirty="0"/>
          </a:p>
          <a:p>
            <a:pPr marL="342900" indent="-342900">
              <a:buFontTx/>
              <a:buAutoNum type="arabicPeriod"/>
            </a:pPr>
            <a:r>
              <a:rPr lang="cs-CZ" b="1" dirty="0"/>
              <a:t>Vytvoření databáze učebních materiálů </a:t>
            </a:r>
            <a:r>
              <a:rPr lang="cs-CZ" dirty="0"/>
              <a:t>v elektronické podobě</a:t>
            </a:r>
          </a:p>
          <a:p>
            <a:pPr marL="342900" indent="-342900">
              <a:buFontTx/>
              <a:buAutoNum type="arabicPeriod"/>
            </a:pPr>
            <a:endParaRPr lang="cs-CZ" dirty="0"/>
          </a:p>
          <a:p>
            <a:pPr marL="342900" indent="-342900">
              <a:buFontTx/>
              <a:buAutoNum type="arabicPeriod"/>
            </a:pPr>
            <a:r>
              <a:rPr lang="cs-CZ" b="1" dirty="0"/>
              <a:t>Úprava zkoušení/testování </a:t>
            </a:r>
            <a:r>
              <a:rPr lang="cs-CZ" dirty="0"/>
              <a:t>znalostí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01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908720"/>
            <a:ext cx="6912768" cy="607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Krátkodobé cíle: </a:t>
            </a:r>
            <a:r>
              <a:rPr lang="cs-CZ" dirty="0"/>
              <a:t>pro zachování kvality praktické výuky (COVID -19)</a:t>
            </a:r>
          </a:p>
          <a:p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Definovat požadavky</a:t>
            </a:r>
            <a:r>
              <a:rPr lang="cs-CZ" sz="1600" dirty="0">
                <a:solidFill>
                  <a:srgbClr val="000000"/>
                </a:solidFill>
              </a:rPr>
              <a:t>, které budou představovat </a:t>
            </a:r>
            <a:r>
              <a:rPr lang="cs-CZ" sz="1600" dirty="0" err="1">
                <a:solidFill>
                  <a:srgbClr val="000000"/>
                </a:solidFill>
              </a:rPr>
              <a:t>nepodkročitelné</a:t>
            </a:r>
            <a:r>
              <a:rPr lang="cs-CZ" sz="1600" dirty="0">
                <a:solidFill>
                  <a:srgbClr val="000000"/>
                </a:solidFill>
              </a:rPr>
              <a:t> minimum pro splnění předmětu a složení zkoušky.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dirty="0">
                <a:solidFill>
                  <a:srgbClr val="000000"/>
                </a:solidFill>
              </a:rPr>
              <a:t> Fakulta musí usilovat o udržení </a:t>
            </a:r>
            <a:r>
              <a:rPr lang="cs-CZ" sz="1600" b="1" dirty="0">
                <a:solidFill>
                  <a:srgbClr val="000000"/>
                </a:solidFill>
              </a:rPr>
              <a:t>maximálního množství praktické výuky </a:t>
            </a:r>
            <a:r>
              <a:rPr lang="cs-CZ" sz="1600" dirty="0">
                <a:solidFill>
                  <a:srgbClr val="000000"/>
                </a:solidFill>
              </a:rPr>
              <a:t>pokud je to možné.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Stanovit, které dovednosti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 nutné procvičit prakticky (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např. měření tlaku, </a:t>
            </a:r>
            <a:r>
              <a:rPr lang="cs-C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ambuvak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 možné smysluplně procvičit alespoň seminárně/distančně v malých skupinkách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stačí samostudium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</a:rPr>
              <a:t>4. </a:t>
            </a:r>
            <a:r>
              <a:rPr lang="cs-CZ" sz="1600" b="1" dirty="0">
                <a:solidFill>
                  <a:srgbClr val="000000"/>
                </a:solidFill>
              </a:rPr>
              <a:t>Při nutnosti omezení stáží </a:t>
            </a:r>
            <a:r>
              <a:rPr lang="cs-CZ" sz="1600" dirty="0">
                <a:solidFill>
                  <a:srgbClr val="000000"/>
                </a:solidFill>
              </a:rPr>
              <a:t>pro </a:t>
            </a:r>
            <a:r>
              <a:rPr lang="cs-CZ" sz="1600" b="1" dirty="0">
                <a:solidFill>
                  <a:srgbClr val="000000"/>
                </a:solidFill>
              </a:rPr>
              <a:t>zachování kvality výuky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01F1E"/>
                </a:solidFill>
                <a:ea typeface="Times New Roman" panose="02020603050405020304" pitchFamily="18" charset="0"/>
              </a:rPr>
              <a:t>Interaktivní kazuistické semináře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Komentovaná videa jednotlivých vyšetřovacích či léčebných procedur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01F1E"/>
                </a:solidFill>
                <a:ea typeface="Times New Roman" panose="02020603050405020304" pitchFamily="18" charset="0"/>
              </a:rPr>
              <a:t>Práce v týmech </a:t>
            </a:r>
          </a:p>
          <a:p>
            <a:endParaRPr lang="cs-CZ" dirty="0">
              <a:solidFill>
                <a:srgbClr val="201F1E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88640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Jak toho chceme dosáhnout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13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96611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Střednědobé cíle:</a:t>
            </a:r>
            <a:r>
              <a:rPr lang="cs-CZ" dirty="0"/>
              <a:t>  Zefektivnění přípravy studenta z hlediska praktických dovedností</a:t>
            </a:r>
            <a:r>
              <a:rPr lang="cs-CZ" b="1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2132856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/>
              <a:t>Definovat jaké znalosti by měl mít student po skončení fakulty</a:t>
            </a:r>
          </a:p>
          <a:p>
            <a:r>
              <a:rPr lang="cs-CZ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Provést příjem pacienta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Správně odreferovat  - předat pacienta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Vytvořit </a:t>
            </a:r>
            <a:r>
              <a:rPr lang="cs-CZ" sz="1600" dirty="0" err="1"/>
              <a:t>diagnosticko</a:t>
            </a:r>
            <a:r>
              <a:rPr lang="cs-CZ" sz="1600" dirty="0"/>
              <a:t> – terapeutický, který povede k určení diagnózy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Umět řešit cca 15-20 situací, které jsou život ohrožující, hrozící prodlením a nejčastější.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r>
              <a:rPr lang="cs-CZ" sz="1600" b="1" dirty="0"/>
              <a:t>2.    Definovat </a:t>
            </a:r>
            <a:r>
              <a:rPr lang="cs-CZ" sz="1600" b="1" dirty="0" err="1"/>
              <a:t>nepodkročitelné</a:t>
            </a:r>
            <a:r>
              <a:rPr lang="cs-CZ" sz="1600" b="1" dirty="0"/>
              <a:t> léčebné stavy</a:t>
            </a:r>
            <a:r>
              <a:rPr lang="cs-CZ" sz="1600" dirty="0"/>
              <a:t>, které v průběhu celého studia prakticky procvičovat adekvátně k ročníkovému vzdělání.</a:t>
            </a:r>
          </a:p>
          <a:p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Studenti nacvičují/provádí léčebné úkony, které mohou u daného stavu udělat ihned popřípadě i medikaci, kterou mohou podat (podat kyslík, ošetřit ránu, aplikace lokálního anestetika, dýchání </a:t>
            </a:r>
            <a:r>
              <a:rPr lang="cs-CZ" sz="1600" dirty="0" err="1"/>
              <a:t>ambuvakem</a:t>
            </a:r>
            <a:r>
              <a:rPr lang="cs-CZ" sz="1600" dirty="0"/>
              <a:t>, intubace,…)</a:t>
            </a:r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03" y="229682"/>
            <a:ext cx="61026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5829" y="1772816"/>
            <a:ext cx="7416824" cy="435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600" dirty="0">
                <a:ea typeface="Times New Roman" panose="02020603050405020304" pitchFamily="18" charset="0"/>
              </a:rPr>
              <a:t>Učit studenty </a:t>
            </a:r>
            <a:r>
              <a:rPr lang="cs-CZ" sz="1600" b="1" dirty="0">
                <a:ea typeface="Times New Roman" panose="02020603050405020304" pitchFamily="18" charset="0"/>
              </a:rPr>
              <a:t>od symptomů k diagnóze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a typeface="Times New Roman" panose="02020603050405020304" pitchFamily="18" charset="0"/>
              </a:rPr>
              <a:t>pacient přichází se symptomy ne s diagnózami (bolesti břicha, zad, dušnost,..)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600" dirty="0">
                <a:ea typeface="Times New Roman" panose="02020603050405020304" pitchFamily="18" charset="0"/>
              </a:rPr>
              <a:t>V průběhu diagnostického procesu se </a:t>
            </a:r>
            <a:r>
              <a:rPr lang="cs-CZ" sz="1600" b="1" dirty="0">
                <a:ea typeface="Times New Roman" panose="02020603050405020304" pitchFamily="18" charset="0"/>
              </a:rPr>
              <a:t>zaměřit na priority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ea typeface="Times New Roman" panose="02020603050405020304" pitchFamily="18" charset="0"/>
              </a:rPr>
              <a:t> Učit studenty při vytváření vyšetřovacího plánu myslet vždy na to co nepočká a ohrožuje pacienta na životě (bolesti v bederní oblasti zad)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6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600" dirty="0">
                <a:solidFill>
                  <a:srgbClr val="201F1E"/>
                </a:solidFill>
                <a:latin typeface="Calibri" panose="020F0502020204030204" pitchFamily="34" charset="0"/>
              </a:rPr>
              <a:t>Snaha </a:t>
            </a:r>
            <a:r>
              <a:rPr lang="cs-CZ" sz="1600" b="1" dirty="0">
                <a:solidFill>
                  <a:srgbClr val="201F1E"/>
                </a:solidFill>
                <a:latin typeface="Calibri" panose="020F0502020204030204" pitchFamily="34" charset="0"/>
              </a:rPr>
              <a:t>vybrat „nosné“ diagnózy jednotlivých oborů a provázat </a:t>
            </a:r>
            <a:r>
              <a:rPr lang="cs-CZ" sz="1600" dirty="0">
                <a:solidFill>
                  <a:srgbClr val="201F1E"/>
                </a:solidFill>
                <a:latin typeface="Calibri" panose="020F0502020204030204" pitchFamily="34" charset="0"/>
              </a:rPr>
              <a:t>je jednotlivými předměty (definuje klinik – přizpůsobení preklinické výuky)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cs-CZ" sz="16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600" dirty="0">
                <a:ea typeface="Times New Roman" panose="02020603050405020304" pitchFamily="18" charset="0"/>
              </a:rPr>
              <a:t>Ve vyšších ročnících </a:t>
            </a:r>
            <a:r>
              <a:rPr lang="cs-CZ" sz="1600" b="1" dirty="0">
                <a:ea typeface="Times New Roman" panose="02020603050405020304" pitchFamily="18" charset="0"/>
              </a:rPr>
              <a:t>komplexní přednášky k dané patologii </a:t>
            </a:r>
            <a:r>
              <a:rPr lang="cs-CZ" sz="1600" dirty="0">
                <a:ea typeface="Times New Roman" panose="02020603050405020304" pitchFamily="18" charset="0"/>
              </a:rPr>
              <a:t>(ICHS)  - patofyziolog, klinik, farmakolog.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0882"/>
            <a:ext cx="6102625" cy="85961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27312" y="1050493"/>
            <a:ext cx="8537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Střednědobé cíle: </a:t>
            </a:r>
            <a:r>
              <a:rPr lang="cs-CZ" dirty="0"/>
              <a:t>Úprava charakteru výuky , propojování preklinických a klinických oborů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66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8" y="185540"/>
            <a:ext cx="6102625" cy="8596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34828" y="908720"/>
            <a:ext cx="842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Střednědobé cíle: </a:t>
            </a:r>
            <a:r>
              <a:rPr lang="cs-CZ" dirty="0"/>
              <a:t>Definovat praktické dovednosti a jak by měla vypadat jejich klinická výuka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t="14255" r="691" b="-5061"/>
          <a:stretch/>
        </p:blipFill>
        <p:spPr>
          <a:xfrm>
            <a:off x="179512" y="2235020"/>
            <a:ext cx="8536782" cy="457835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11760" y="1700808"/>
            <a:ext cx="304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Profil absolventa</a:t>
            </a:r>
          </a:p>
        </p:txBody>
      </p:sp>
    </p:spTree>
    <p:extLst>
      <p:ext uri="{BB962C8B-B14F-4D97-AF65-F5344CB8AC3E}">
        <p14:creationId xmlns:p14="http://schemas.microsoft.com/office/powerpoint/2010/main" val="139575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897"/>
            <a:ext cx="6102625" cy="85961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3528" y="795499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Prakticky orientovaná výuka</a:t>
            </a:r>
            <a:r>
              <a:rPr lang="cs-CZ" sz="16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Interna – dopoledne, seminář/přednáška je možná odpoledne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Chirurgie - dopoledne přednáška, odpoledne seminář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Klinické obory jen praktická výuka/semináře (teorie samostudium)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Součástí seminářů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 řešení klinických kasuistik s vyučujícím – nejlépe v elektronické formě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err="1"/>
              <a:t>max</a:t>
            </a:r>
            <a:r>
              <a:rPr lang="cs-CZ" sz="1600" dirty="0"/>
              <a:t> 5 -10 studentů ve skupině na praktika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Naučit se </a:t>
            </a:r>
            <a:r>
              <a:rPr lang="cs-CZ" sz="1600" b="1" dirty="0"/>
              <a:t>pracovat s nálezy laboratorních i dg metod </a:t>
            </a:r>
            <a:r>
              <a:rPr lang="cs-CZ" sz="1600" dirty="0"/>
              <a:t>– jak optimálně postupovat, včetně </a:t>
            </a:r>
            <a:r>
              <a:rPr lang="cs-CZ" sz="1600" dirty="0" err="1"/>
              <a:t>diff</a:t>
            </a:r>
            <a:r>
              <a:rPr lang="cs-CZ" sz="1600" dirty="0"/>
              <a:t> dg. - elektronické kasuistiky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Umět </a:t>
            </a:r>
            <a:r>
              <a:rPr lang="cs-CZ" sz="1600" b="1" dirty="0"/>
              <a:t>vyhodnotit</a:t>
            </a:r>
            <a:r>
              <a:rPr lang="cs-CZ" sz="1600" dirty="0"/>
              <a:t> na základě výsledků a klinického stavu pacienta </a:t>
            </a:r>
            <a:r>
              <a:rPr lang="cs-CZ" sz="1600" b="1" dirty="0"/>
              <a:t>stupeň lékařské péče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zda je možno pacienta léčit ambulantně, hospitalizovat na standardu nebo JIP/ARO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Simulační výuka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základní diagnostické výkony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plán terapie a základní terapeutické výkony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 err="1"/>
              <a:t>Preklinika</a:t>
            </a:r>
            <a:r>
              <a:rPr lang="cs-CZ" sz="1600" dirty="0"/>
              <a:t> – zaměřit se na teoretické informace, které budou mít praktickou aplikaci.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Ve vyšších ročnících v teoretické části </a:t>
            </a:r>
            <a:r>
              <a:rPr lang="cs-CZ" sz="1600" b="1" dirty="0"/>
              <a:t>shrnutí klíčových témat.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1170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6102625" cy="8596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46604" y="1268760"/>
            <a:ext cx="7797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Krátkodobé/Střednědobé cíle: </a:t>
            </a:r>
            <a:r>
              <a:rPr lang="cs-CZ" dirty="0"/>
              <a:t>Vytvoření databáze učebních materiálů v elektronické podobě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6604" y="2136339"/>
            <a:ext cx="79418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/>
              <a:t>E - </a:t>
            </a:r>
            <a:r>
              <a:rPr lang="cs-CZ" sz="1600" b="1" dirty="0" err="1"/>
              <a:t>learningové</a:t>
            </a:r>
            <a:r>
              <a:rPr lang="cs-CZ" sz="1600" b="1" dirty="0"/>
              <a:t> přednášky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>
              <a:buFontTx/>
              <a:buAutoNum type="arabicPeriod"/>
            </a:pPr>
            <a:r>
              <a:rPr lang="cs-CZ" sz="1600" b="1" dirty="0"/>
              <a:t>Databáze</a:t>
            </a:r>
            <a:r>
              <a:rPr lang="cs-CZ" sz="1600" dirty="0"/>
              <a:t> obrazových a akustických vyšetření různých patologických stavů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zvýší atraktivitu fakulty a zkvalitní studium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slouží k samostatné výuce a opakování, zkoušení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dělení podle odborností resp. stavů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>
              <a:buAutoNum type="arabicPeriod"/>
            </a:pPr>
            <a:endParaRPr lang="cs-CZ" sz="1600" dirty="0"/>
          </a:p>
          <a:p>
            <a:r>
              <a:rPr lang="cs-CZ" sz="1600" b="1" dirty="0"/>
              <a:t>Databáze by měla obsahovat:</a:t>
            </a:r>
            <a:endParaRPr lang="cs-CZ" sz="1600" dirty="0"/>
          </a:p>
          <a:p>
            <a:pPr lvl="0"/>
            <a:r>
              <a:rPr lang="cs-CZ" sz="1600" dirty="0"/>
              <a:t>EKG křivky s popisy</a:t>
            </a:r>
          </a:p>
          <a:p>
            <a:pPr lvl="0"/>
            <a:r>
              <a:rPr lang="cs-CZ" sz="1600" dirty="0"/>
              <a:t>Auskultační fenomény u jednotlivých patologických stavů – s popisy</a:t>
            </a:r>
          </a:p>
          <a:p>
            <a:pPr lvl="0"/>
            <a:r>
              <a:rPr lang="cs-CZ" sz="1600" dirty="0"/>
              <a:t>Zobrazovací metody u nejčastějších stavů – s popisy. </a:t>
            </a:r>
          </a:p>
          <a:p>
            <a:pPr lvl="0"/>
            <a:r>
              <a:rPr lang="cs-CZ" sz="1600" dirty="0"/>
              <a:t>Fotografie s typickými stavy – erysipel, akutní končetinová ischemie, kožní vředy, otoky apod.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06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 Grus - Hlavní směřování klinické výuky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Kolegium děkana 18.9.2020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7" y="38610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83568" y="1408291"/>
            <a:ext cx="653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Střednědobé/dlouhodobé cíle: </a:t>
            </a:r>
            <a:r>
              <a:rPr lang="cs-CZ" dirty="0"/>
              <a:t>Úprava zkoušení a testování znalostí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80"/>
            <a:ext cx="6102625" cy="85961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68720" y="2295346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Příprava testů charakteru klinických kasuistik (USMLE) již od </a:t>
            </a:r>
            <a:r>
              <a:rPr lang="cs-CZ" dirty="0" err="1"/>
              <a:t>prekliniky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V případě dobrého výsledku testu (80%) bez nutnosti ústní zkoušky.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Úprava zkoušení </a:t>
            </a:r>
            <a:r>
              <a:rPr lang="cs-CZ" dirty="0" err="1"/>
              <a:t>SRZk</a:t>
            </a:r>
            <a:r>
              <a:rPr lang="cs-CZ" dirty="0"/>
              <a:t> </a:t>
            </a:r>
          </a:p>
          <a:p>
            <a:pPr lvl="0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Teoretická část</a:t>
            </a:r>
            <a:r>
              <a:rPr lang="cs-CZ" dirty="0"/>
              <a:t>: vstupní test na základě přednášených klinických kasuistik (USMLE)</a:t>
            </a:r>
          </a:p>
          <a:p>
            <a:pPr lvl="0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Praktická část</a:t>
            </a:r>
            <a:r>
              <a:rPr lang="cs-CZ" dirty="0"/>
              <a:t>: řešení cca 40ti klíčových kasuistik na podkladě symptomů se kterými pacient přichází nebo je přivezen (od přijetí pacienta, fyzikálního vyšetření, volba vhodného dg postupu, doporučená léčba, </a:t>
            </a:r>
            <a:r>
              <a:rPr lang="cs-CZ" dirty="0" err="1"/>
              <a:t>diff</a:t>
            </a:r>
            <a:r>
              <a:rPr lang="cs-CZ" dirty="0"/>
              <a:t> dg.)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899758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</Template>
  <TotalTime>573</TotalTime>
  <Words>808</Words>
  <Application>Microsoft Office PowerPoint</Application>
  <PresentationFormat>Předvádění na obrazovce (4:3)</PresentationFormat>
  <Paragraphs>123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sablona-2017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Grus Tomáš, doc. MUDr. Ph.D.</cp:lastModifiedBy>
  <cp:revision>54</cp:revision>
  <dcterms:created xsi:type="dcterms:W3CDTF">2017-12-20T12:04:12Z</dcterms:created>
  <dcterms:modified xsi:type="dcterms:W3CDTF">2020-09-17T09:50:21Z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2020-09-17T09:26:12Z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8ea6df1d-16c1-4a55-a395-09c4d77ec0cc</vt:lpwstr>
  </property>
  <property fmtid="{D5CDD505-2E9C-101B-9397-08002B2CF9AE}" pid="8" name="MSIP_Label_2063cd7f-2d21-486a-9f29-9c1683fdd175_ContentBits">
    <vt:lpwstr>0</vt:lpwstr>
  </property>
</Properties>
</file>