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03" r:id="rId2"/>
    <p:sldId id="401" r:id="rId3"/>
    <p:sldId id="404" r:id="rId4"/>
    <p:sldId id="406" r:id="rId5"/>
    <p:sldId id="407" r:id="rId6"/>
    <p:sldId id="409" r:id="rId7"/>
    <p:sldId id="394" r:id="rId8"/>
    <p:sldId id="408" r:id="rId9"/>
    <p:sldId id="405" r:id="rId1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29"/>
    <p:restoredTop sz="94364" autoAdjust="0"/>
  </p:normalViewPr>
  <p:slideViewPr>
    <p:cSldViewPr snapToGrid="0" snapToObjects="1">
      <p:cViewPr varScale="1">
        <p:scale>
          <a:sx n="110" d="100"/>
          <a:sy n="110" d="100"/>
        </p:scale>
        <p:origin x="21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7E354-B7AD-4D4E-9DC5-72658989812E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96FFD-E9F6-644F-916C-ABF9B060B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958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B6CDB-1BED-444E-80B3-D7DCB8564FDF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B27A5-D9FF-984F-AC15-5ACECEECD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39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B27A5-D9FF-984F-AC15-5ACECEECD38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13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objekt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B27A5-D9FF-984F-AC15-5ACECEECD38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28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objekt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B27A5-D9FF-984F-AC15-5ACECEECD38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40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objekt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B27A5-D9FF-984F-AC15-5ACECEECD38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35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objekt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B27A5-D9FF-984F-AC15-5ACECEECD38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2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7D78-392C-5F47-B945-0DFA6BD2F6AB}" type="datetime1">
              <a:rPr lang="cs-CZ" smtClean="0"/>
              <a:t>24.4.2019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48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CB02E-51A0-4243-A6D6-5E43EA02C839}" type="datetime1">
              <a:rPr lang="cs-CZ" smtClean="0"/>
              <a:t>24.4.2019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8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C4A67-8C2C-A749-8C9D-1B4CD5134E35}" type="datetime1">
              <a:rPr lang="cs-CZ" smtClean="0"/>
              <a:t>24.4.2019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7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9B7B-7D2B-4A4D-815C-B0D228438DC5}" type="datetime1">
              <a:rPr lang="cs-CZ" smtClean="0"/>
              <a:t>24.4.2019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228B5-AA18-F543-836A-C3E7F9B83302}" type="datetime1">
              <a:rPr lang="cs-CZ" smtClean="0"/>
              <a:t>24.4.2019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08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C89AA-2C67-9448-A2BA-DA65DEDFF0AD}" type="datetime1">
              <a:rPr lang="cs-CZ" smtClean="0"/>
              <a:t>24.4.2019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68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91D6-D331-D142-919C-DDF8C5BFA2F7}" type="datetime1">
              <a:rPr lang="cs-CZ" smtClean="0"/>
              <a:t>24.4.2019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0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0505-E42A-F04E-9ECF-AD9CB6E6B7B7}" type="datetime1">
              <a:rPr lang="cs-CZ" smtClean="0"/>
              <a:t>24.4.2019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3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092F3-9AA2-CE4C-A725-DB08F988D9FA}" type="datetime1">
              <a:rPr lang="cs-CZ" smtClean="0"/>
              <a:t>24.4.2019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3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27B31-A439-7842-B62E-C412CDAE0680}" type="datetime1">
              <a:rPr lang="cs-CZ" smtClean="0"/>
              <a:t>24.4.2019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DA5AB-8A47-C449-B2EF-37065102221E}" type="datetime1">
              <a:rPr lang="cs-CZ" smtClean="0"/>
              <a:t>24.4.2019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1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46D7E-8D4B-2647-862D-FED0F5D43D5D}" type="datetime1">
              <a:rPr lang="cs-CZ" smtClean="0"/>
              <a:t>24.4.2019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6EC2D-D8AC-7C40-9E33-9B9AB5763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6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4289"/>
            <a:ext cx="8229600" cy="1143000"/>
          </a:xfrm>
        </p:spPr>
        <p:txBody>
          <a:bodyPr/>
          <a:lstStyle/>
          <a:p>
            <a:r>
              <a:rPr lang="cs-CZ" dirty="0"/>
              <a:t> Indikátory - Summary 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839699"/>
              </p:ext>
            </p:extLst>
          </p:nvPr>
        </p:nvGraphicFramePr>
        <p:xfrm>
          <a:off x="-2" y="964383"/>
          <a:ext cx="9144004" cy="5161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223">
                  <a:extLst>
                    <a:ext uri="{9D8B030D-6E8A-4147-A177-3AD203B41FA5}">
                      <a16:colId xmlns:a16="http://schemas.microsoft.com/office/drawing/2014/main" xmlns="" val="421831300"/>
                    </a:ext>
                  </a:extLst>
                </a:gridCol>
                <a:gridCol w="460056">
                  <a:extLst>
                    <a:ext uri="{9D8B030D-6E8A-4147-A177-3AD203B41FA5}">
                      <a16:colId xmlns:a16="http://schemas.microsoft.com/office/drawing/2014/main" xmlns="" val="3263571830"/>
                    </a:ext>
                  </a:extLst>
                </a:gridCol>
                <a:gridCol w="556206">
                  <a:extLst>
                    <a:ext uri="{9D8B030D-6E8A-4147-A177-3AD203B41FA5}">
                      <a16:colId xmlns:a16="http://schemas.microsoft.com/office/drawing/2014/main" xmlns="" val="2530275496"/>
                    </a:ext>
                  </a:extLst>
                </a:gridCol>
                <a:gridCol w="435130">
                  <a:extLst>
                    <a:ext uri="{9D8B030D-6E8A-4147-A177-3AD203B41FA5}">
                      <a16:colId xmlns:a16="http://schemas.microsoft.com/office/drawing/2014/main" xmlns="" val="2666834518"/>
                    </a:ext>
                  </a:extLst>
                </a:gridCol>
                <a:gridCol w="460056">
                  <a:extLst>
                    <a:ext uri="{9D8B030D-6E8A-4147-A177-3AD203B41FA5}">
                      <a16:colId xmlns:a16="http://schemas.microsoft.com/office/drawing/2014/main" xmlns="" val="3340553484"/>
                    </a:ext>
                  </a:extLst>
                </a:gridCol>
                <a:gridCol w="572184">
                  <a:extLst>
                    <a:ext uri="{9D8B030D-6E8A-4147-A177-3AD203B41FA5}">
                      <a16:colId xmlns:a16="http://schemas.microsoft.com/office/drawing/2014/main" xmlns="" val="3042042740"/>
                    </a:ext>
                  </a:extLst>
                </a:gridCol>
                <a:gridCol w="435130">
                  <a:extLst>
                    <a:ext uri="{9D8B030D-6E8A-4147-A177-3AD203B41FA5}">
                      <a16:colId xmlns:a16="http://schemas.microsoft.com/office/drawing/2014/main" xmlns="" val="4189605477"/>
                    </a:ext>
                  </a:extLst>
                </a:gridCol>
                <a:gridCol w="412788">
                  <a:extLst>
                    <a:ext uri="{9D8B030D-6E8A-4147-A177-3AD203B41FA5}">
                      <a16:colId xmlns:a16="http://schemas.microsoft.com/office/drawing/2014/main" xmlns="" val="156367527"/>
                    </a:ext>
                  </a:extLst>
                </a:gridCol>
                <a:gridCol w="555989">
                  <a:extLst>
                    <a:ext uri="{9D8B030D-6E8A-4147-A177-3AD203B41FA5}">
                      <a16:colId xmlns:a16="http://schemas.microsoft.com/office/drawing/2014/main" xmlns="" val="4229976057"/>
                    </a:ext>
                  </a:extLst>
                </a:gridCol>
                <a:gridCol w="435130">
                  <a:extLst>
                    <a:ext uri="{9D8B030D-6E8A-4147-A177-3AD203B41FA5}">
                      <a16:colId xmlns:a16="http://schemas.microsoft.com/office/drawing/2014/main" xmlns="" val="645201556"/>
                    </a:ext>
                  </a:extLst>
                </a:gridCol>
                <a:gridCol w="460056">
                  <a:extLst>
                    <a:ext uri="{9D8B030D-6E8A-4147-A177-3AD203B41FA5}">
                      <a16:colId xmlns:a16="http://schemas.microsoft.com/office/drawing/2014/main" xmlns="" val="2377760190"/>
                    </a:ext>
                  </a:extLst>
                </a:gridCol>
                <a:gridCol w="568751">
                  <a:extLst>
                    <a:ext uri="{9D8B030D-6E8A-4147-A177-3AD203B41FA5}">
                      <a16:colId xmlns:a16="http://schemas.microsoft.com/office/drawing/2014/main" xmlns="" val="4101410941"/>
                    </a:ext>
                  </a:extLst>
                </a:gridCol>
                <a:gridCol w="415793">
                  <a:extLst>
                    <a:ext uri="{9D8B030D-6E8A-4147-A177-3AD203B41FA5}">
                      <a16:colId xmlns:a16="http://schemas.microsoft.com/office/drawing/2014/main" xmlns="" val="1609540024"/>
                    </a:ext>
                  </a:extLst>
                </a:gridCol>
                <a:gridCol w="457294">
                  <a:extLst>
                    <a:ext uri="{9D8B030D-6E8A-4147-A177-3AD203B41FA5}">
                      <a16:colId xmlns:a16="http://schemas.microsoft.com/office/drawing/2014/main" xmlns="" val="3004661945"/>
                    </a:ext>
                  </a:extLst>
                </a:gridCol>
                <a:gridCol w="419080">
                  <a:extLst>
                    <a:ext uri="{9D8B030D-6E8A-4147-A177-3AD203B41FA5}">
                      <a16:colId xmlns:a16="http://schemas.microsoft.com/office/drawing/2014/main" xmlns="" val="4044256537"/>
                    </a:ext>
                  </a:extLst>
                </a:gridCol>
                <a:gridCol w="399028">
                  <a:extLst>
                    <a:ext uri="{9D8B030D-6E8A-4147-A177-3AD203B41FA5}">
                      <a16:colId xmlns:a16="http://schemas.microsoft.com/office/drawing/2014/main" xmlns="" val="3674942508"/>
                    </a:ext>
                  </a:extLst>
                </a:gridCol>
                <a:gridCol w="473216">
                  <a:extLst>
                    <a:ext uri="{9D8B030D-6E8A-4147-A177-3AD203B41FA5}">
                      <a16:colId xmlns:a16="http://schemas.microsoft.com/office/drawing/2014/main" xmlns="" val="1096746252"/>
                    </a:ext>
                  </a:extLst>
                </a:gridCol>
                <a:gridCol w="527894">
                  <a:extLst>
                    <a:ext uri="{9D8B030D-6E8A-4147-A177-3AD203B41FA5}">
                      <a16:colId xmlns:a16="http://schemas.microsoft.com/office/drawing/2014/main" xmlns="" val="2238121434"/>
                    </a:ext>
                  </a:extLst>
                </a:gridCol>
              </a:tblGrid>
              <a:tr h="41082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2016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2017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2018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2019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8440327"/>
                  </a:ext>
                </a:extLst>
              </a:tr>
              <a:tr h="608532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/>
                        <a:t>N</a:t>
                      </a:r>
                      <a:r>
                        <a:rPr lang="cs-CZ" sz="1600" baseline="-25000" dirty="0"/>
                        <a:t>IF</a:t>
                      </a:r>
                      <a:endParaRPr lang="cs-CZ" sz="1600" dirty="0"/>
                    </a:p>
                    <a:p>
                      <a:pPr algn="ctr"/>
                      <a:endParaRPr lang="cs-CZ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Ʃ</a:t>
                      </a:r>
                      <a:r>
                        <a:rPr lang="cs-CZ" sz="1600" baseline="-25000" dirty="0"/>
                        <a:t>IF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PT/  </a:t>
                      </a:r>
                      <a:r>
                        <a:rPr lang="cs-CZ" sz="1200" dirty="0"/>
                        <a:t>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/>
                        <a:t>N</a:t>
                      </a:r>
                      <a:r>
                        <a:rPr lang="cs-CZ" sz="1600" baseline="-25000" dirty="0"/>
                        <a:t>IF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Ʃ</a:t>
                      </a:r>
                      <a:r>
                        <a:rPr lang="cs-CZ" sz="1600" baseline="-25000" dirty="0"/>
                        <a:t>IF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PT/  UV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/>
                        <a:t>N</a:t>
                      </a:r>
                      <a:r>
                        <a:rPr lang="cs-CZ" sz="1400" baseline="-25000" dirty="0"/>
                        <a:t>IF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Ʃ</a:t>
                      </a:r>
                      <a:r>
                        <a:rPr lang="cs-CZ" sz="1600" baseline="-25000" dirty="0"/>
                        <a:t>IF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PT/UV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/>
                        <a:t>N</a:t>
                      </a:r>
                      <a:r>
                        <a:rPr lang="cs-CZ" sz="1600" baseline="-25000" dirty="0"/>
                        <a:t>IF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Ʃ</a:t>
                      </a:r>
                      <a:r>
                        <a:rPr lang="cs-CZ" sz="1600" baseline="-25000" dirty="0"/>
                        <a:t>IF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PT/ </a:t>
                      </a:r>
                      <a:r>
                        <a:rPr lang="cs-CZ" sz="1200" dirty="0"/>
                        <a:t>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/>
                        <a:t>N</a:t>
                      </a:r>
                      <a:r>
                        <a:rPr lang="cs-CZ" sz="1600" baseline="-25000" dirty="0"/>
                        <a:t>IF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Ʃ</a:t>
                      </a:r>
                      <a:r>
                        <a:rPr lang="cs-CZ" sz="1600" baseline="-25000" dirty="0"/>
                        <a:t>IF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PT/  </a:t>
                      </a:r>
                      <a:endParaRPr lang="cs-CZ" sz="1200" dirty="0"/>
                    </a:p>
                    <a:p>
                      <a:pPr algn="ctr"/>
                      <a:r>
                        <a:rPr lang="cs-CZ" sz="1200" dirty="0"/>
                        <a:t>UV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Ʃ</a:t>
                      </a:r>
                    </a:p>
                    <a:p>
                      <a:pPr algn="ctr"/>
                      <a:r>
                        <a:rPr lang="cs-CZ" sz="1000" dirty="0" smtClean="0"/>
                        <a:t>2016</a:t>
                      </a:r>
                    </a:p>
                    <a:p>
                      <a:pPr algn="ctr"/>
                      <a:r>
                        <a:rPr lang="cs-CZ" sz="1000" dirty="0" smtClean="0"/>
                        <a:t>2018</a:t>
                      </a:r>
                      <a:endParaRPr lang="cs-CZ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aseline="0" dirty="0" smtClean="0"/>
                        <a:t>AVG</a:t>
                      </a:r>
                    </a:p>
                    <a:p>
                      <a:pPr algn="ctr"/>
                      <a:r>
                        <a:rPr lang="cs-CZ" sz="1000" baseline="0" dirty="0" smtClean="0"/>
                        <a:t>2016 2018</a:t>
                      </a:r>
                      <a:endParaRPr lang="cs-CZ" sz="1000" baseline="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7987219"/>
                  </a:ext>
                </a:extLst>
              </a:tr>
              <a:tr h="410827">
                <a:tc>
                  <a:txBody>
                    <a:bodyPr/>
                    <a:lstStyle/>
                    <a:p>
                      <a:r>
                        <a:rPr lang="cs-CZ" sz="1200" dirty="0"/>
                        <a:t>Stopka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19,48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30,86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12,40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3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8,60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r>
                        <a:rPr lang="cs-CZ" sz="1200" dirty="0" smtClean="0"/>
                        <a:t>2</a:t>
                      </a:r>
                      <a:endParaRPr lang="cs-CZ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</a:rPr>
                        <a:t>20,9</a:t>
                      </a:r>
                      <a:endParaRPr lang="cs-CZ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9235214"/>
                  </a:ext>
                </a:extLst>
              </a:tr>
              <a:tr h="410827">
                <a:tc>
                  <a:txBody>
                    <a:bodyPr/>
                    <a:lstStyle/>
                    <a:p>
                      <a:r>
                        <a:rPr lang="cs-CZ" sz="1200" dirty="0"/>
                        <a:t>Petrák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10,39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22,88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3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12,36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7,20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10</a:t>
                      </a:r>
                      <a:endParaRPr lang="cs-CZ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</a:rPr>
                        <a:t>15,2</a:t>
                      </a:r>
                      <a:endParaRPr lang="cs-CZ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7855117"/>
                  </a:ext>
                </a:extLst>
              </a:tr>
              <a:tr h="410827">
                <a:tc>
                  <a:txBody>
                    <a:bodyPr/>
                    <a:lstStyle/>
                    <a:p>
                      <a:r>
                        <a:rPr lang="cs-CZ" sz="1200" dirty="0"/>
                        <a:t>Král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9,40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2/0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16,12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7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20,70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1/1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10,22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16</a:t>
                      </a:r>
                      <a:endParaRPr lang="cs-CZ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</a:rPr>
                        <a:t>15,4</a:t>
                      </a:r>
                      <a:endParaRPr lang="cs-CZ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7917923"/>
                  </a:ext>
                </a:extLst>
              </a:tr>
              <a:tr h="410827">
                <a:tc>
                  <a:txBody>
                    <a:bodyPr/>
                    <a:lstStyle/>
                    <a:p>
                      <a:r>
                        <a:rPr lang="cs-CZ" sz="1200" dirty="0"/>
                        <a:t>Kostrouch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5,19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2,09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</a:rPr>
                        <a:t>2,4</a:t>
                      </a:r>
                      <a:endParaRPr lang="cs-CZ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5816370"/>
                  </a:ext>
                </a:extLst>
              </a:tr>
              <a:tr h="410827">
                <a:tc>
                  <a:txBody>
                    <a:bodyPr/>
                    <a:lstStyle/>
                    <a:p>
                      <a:r>
                        <a:rPr lang="cs-CZ" sz="1200" dirty="0"/>
                        <a:t>Mikula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4,06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2,93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6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19,40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3,93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8</a:t>
                      </a:r>
                      <a:endParaRPr lang="cs-CZ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</a:rPr>
                        <a:t>8,8</a:t>
                      </a:r>
                      <a:endParaRPr lang="cs-CZ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6445630"/>
                  </a:ext>
                </a:extLst>
              </a:tr>
              <a:tr h="466706">
                <a:tc>
                  <a:txBody>
                    <a:bodyPr/>
                    <a:lstStyle/>
                    <a:p>
                      <a:r>
                        <a:rPr lang="cs-CZ" sz="1200" dirty="0"/>
                        <a:t>Kmoch/</a:t>
                      </a:r>
                    </a:p>
                    <a:p>
                      <a:r>
                        <a:rPr lang="cs-CZ" sz="1200" dirty="0"/>
                        <a:t>Zikánová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63,72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25,84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8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58,15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22</a:t>
                      </a:r>
                      <a:endParaRPr lang="cs-CZ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</a:rPr>
                        <a:t>49,2</a:t>
                      </a:r>
                      <a:endParaRPr lang="cs-CZ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2040128"/>
                  </a:ext>
                </a:extLst>
              </a:tr>
              <a:tr h="410827">
                <a:tc>
                  <a:txBody>
                    <a:bodyPr/>
                    <a:lstStyle/>
                    <a:p>
                      <a:r>
                        <a:rPr lang="cs-CZ" sz="1200" dirty="0"/>
                        <a:t>Smetana</a:t>
                      </a:r>
                      <a:r>
                        <a:rPr lang="cs-CZ" sz="1200" baseline="0" dirty="0"/>
                        <a:t> Lab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13,74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10,95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4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8,85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4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16,99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15</a:t>
                      </a:r>
                      <a:endParaRPr lang="cs-CZ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</a:rPr>
                        <a:t>11,2</a:t>
                      </a:r>
                      <a:endParaRPr lang="cs-CZ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8025420"/>
                  </a:ext>
                </a:extLst>
              </a:tr>
              <a:tr h="387634">
                <a:tc>
                  <a:txBody>
                    <a:bodyPr/>
                    <a:lstStyle/>
                    <a:p>
                      <a:r>
                        <a:rPr lang="cs-CZ" sz="1200" dirty="0"/>
                        <a:t>Mělková Lab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0,83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2,56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1/0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3,76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4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</a:rPr>
                        <a:t>2,4</a:t>
                      </a:r>
                      <a:endParaRPr lang="cs-CZ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7089763"/>
                  </a:ext>
                </a:extLst>
              </a:tr>
              <a:tr h="410827">
                <a:tc>
                  <a:txBody>
                    <a:bodyPr/>
                    <a:lstStyle/>
                    <a:p>
                      <a:r>
                        <a:rPr lang="cs-CZ" sz="1200" dirty="0"/>
                        <a:t>Nečas</a:t>
                      </a:r>
                      <a:r>
                        <a:rPr lang="cs-CZ" sz="1200" baseline="0" dirty="0"/>
                        <a:t> Lab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8,89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2,77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/>
                        <a:t>3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solidFill>
                            <a:srgbClr val="FF0000"/>
                          </a:solidFill>
                        </a:rPr>
                        <a:t>1,7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6473160"/>
                  </a:ext>
                </a:extLst>
              </a:tr>
              <a:tr h="410827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Suma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29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N/A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2/0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31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N/A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5/3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35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dirty="0" smtClean="0"/>
                        <a:t>N/A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1/1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13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N/A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/>
                        <a:t>95</a:t>
                      </a:r>
                      <a:endParaRPr lang="cs-CZ" sz="12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FF0000"/>
                          </a:solidFill>
                        </a:rPr>
                        <a:t>N/A</a:t>
                      </a:r>
                      <a:endParaRPr lang="cs-CZ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701337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9B7B-7D2B-4A4D-815C-B0D228438DC5}" type="datetime1">
              <a:rPr lang="cs-CZ" smtClean="0"/>
              <a:t>24.4.2019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1</a:t>
            </a:fld>
            <a:endParaRPr lang="en-US"/>
          </a:p>
        </p:txBody>
      </p:sp>
      <p:sp>
        <p:nvSpPr>
          <p:cNvPr id="7" name="TextovéPole 6"/>
          <p:cNvSpPr txBox="1"/>
          <p:nvPr/>
        </p:nvSpPr>
        <p:spPr>
          <a:xfrm>
            <a:off x="1524000" y="6118000"/>
            <a:ext cx="73849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cs-CZ" sz="1400" dirty="0"/>
              <a:t>N</a:t>
            </a:r>
            <a:r>
              <a:rPr lang="cs-CZ" sz="1400" baseline="-25000" dirty="0"/>
              <a:t>IF</a:t>
            </a:r>
            <a:r>
              <a:rPr lang="cs-CZ" sz="1400" dirty="0"/>
              <a:t> - počet impaktovaných publikací</a:t>
            </a:r>
          </a:p>
          <a:p>
            <a:r>
              <a:rPr lang="cs-CZ" sz="1400" dirty="0"/>
              <a:t>Ʃ</a:t>
            </a:r>
            <a:r>
              <a:rPr lang="cs-CZ" sz="1400" baseline="-25000" dirty="0"/>
              <a:t>IF </a:t>
            </a:r>
            <a:r>
              <a:rPr lang="cs-CZ" sz="1400" dirty="0"/>
              <a:t> - suma IF</a:t>
            </a:r>
          </a:p>
          <a:p>
            <a:r>
              <a:rPr lang="cs-CZ" sz="1400" dirty="0"/>
              <a:t>PT / UV– počet podaných patentových přihlášek / počet podaných užitných </a:t>
            </a:r>
            <a:r>
              <a:rPr lang="cs-CZ" sz="1400" dirty="0" smtClean="0"/>
              <a:t>vzorů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0571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7999"/>
            <a:ext cx="9144000" cy="557835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9152"/>
            <a:ext cx="8229600" cy="584677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Publikace </a:t>
            </a:r>
            <a:r>
              <a:rPr lang="cs-CZ" sz="4000" dirty="0" smtClean="0"/>
              <a:t>2016-2019 </a:t>
            </a:r>
            <a:r>
              <a:rPr lang="cs-CZ" sz="4000" dirty="0"/>
              <a:t>podle IF      </a:t>
            </a:r>
            <a:r>
              <a:rPr lang="cs-CZ" dirty="0"/>
              <a:t/>
            </a:r>
            <a:br>
              <a:rPr lang="cs-CZ" dirty="0"/>
            </a:br>
            <a:r>
              <a:rPr lang="cs-CZ" sz="2000" dirty="0" smtClean="0"/>
              <a:t>interní </a:t>
            </a:r>
            <a:r>
              <a:rPr lang="cs-CZ" sz="2000" dirty="0"/>
              <a:t>skupiny</a:t>
            </a:r>
            <a:endParaRPr lang="cs-CZ" sz="36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9B7B-7D2B-4A4D-815C-B0D228438DC5}" type="datetime1">
              <a:rPr lang="cs-CZ" smtClean="0"/>
              <a:t>24.4.2019</a:t>
            </a:fld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319516" y="5957109"/>
            <a:ext cx="1822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Stopka Lab</a:t>
            </a:r>
          </a:p>
          <a:p>
            <a:pPr algn="ctr"/>
            <a:r>
              <a:rPr lang="cs-CZ" sz="1100" dirty="0" smtClean="0"/>
              <a:t>2016/2017/2018 /2019</a:t>
            </a:r>
            <a:endParaRPr lang="cs-CZ" sz="11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986773" y="5957109"/>
            <a:ext cx="1822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Petrák Lab</a:t>
            </a:r>
          </a:p>
          <a:p>
            <a:pPr algn="ctr"/>
            <a:r>
              <a:rPr lang="cs-CZ" sz="1100" dirty="0" smtClean="0"/>
              <a:t>2016/2017/2018/2019</a:t>
            </a:r>
            <a:endParaRPr lang="cs-CZ" sz="11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699169" y="5958472"/>
            <a:ext cx="1822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Král Lab</a:t>
            </a:r>
          </a:p>
          <a:p>
            <a:pPr algn="ctr"/>
            <a:r>
              <a:rPr lang="cs-CZ" sz="1100" dirty="0" smtClean="0"/>
              <a:t>2016/2017/2018/2019</a:t>
            </a:r>
            <a:endParaRPr lang="cs-CZ" sz="11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334418" y="5966056"/>
            <a:ext cx="1822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Kostrouch Lab</a:t>
            </a:r>
          </a:p>
          <a:p>
            <a:pPr algn="ctr"/>
            <a:r>
              <a:rPr lang="cs-CZ" sz="1100" dirty="0" smtClean="0"/>
              <a:t>2016/2017/2018/2019</a:t>
            </a:r>
            <a:endParaRPr lang="cs-CZ" sz="11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7040366" y="5957108"/>
            <a:ext cx="1822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Mikula Lab</a:t>
            </a:r>
          </a:p>
          <a:p>
            <a:pPr algn="ctr"/>
            <a:r>
              <a:rPr lang="cs-CZ" sz="1100" dirty="0" smtClean="0"/>
              <a:t>2016/2017/2018/2019</a:t>
            </a:r>
            <a:endParaRPr lang="cs-CZ" sz="11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26123" y="2925475"/>
            <a:ext cx="550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19,48</a:t>
            </a:r>
            <a:endParaRPr lang="cs-CZ" sz="10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725368" y="1260567"/>
            <a:ext cx="564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30,86</a:t>
            </a:r>
            <a:endParaRPr lang="cs-CZ" sz="1000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7219328" y="5110153"/>
            <a:ext cx="462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4,06</a:t>
            </a:r>
            <a:endParaRPr lang="cs-CZ" sz="9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192306" y="3930965"/>
            <a:ext cx="574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12,40</a:t>
            </a:r>
            <a:endParaRPr lang="cs-CZ" sz="900" b="1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809581" y="4339014"/>
            <a:ext cx="4451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9,40</a:t>
            </a:r>
            <a:endParaRPr lang="cs-CZ" sz="9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164376" y="3406174"/>
            <a:ext cx="5692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16,12</a:t>
            </a:r>
            <a:endParaRPr lang="cs-CZ" sz="9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014927" y="4201329"/>
            <a:ext cx="5499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10,39</a:t>
            </a:r>
            <a:endParaRPr lang="cs-CZ" sz="9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2451405" y="2420317"/>
            <a:ext cx="5663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22,89</a:t>
            </a:r>
            <a:endParaRPr lang="cs-CZ" sz="9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5940489" y="4957459"/>
            <a:ext cx="4787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5,19</a:t>
            </a:r>
            <a:endParaRPr lang="cs-CZ" sz="9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7633661" y="5276110"/>
            <a:ext cx="462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2,93</a:t>
            </a:r>
            <a:endParaRPr lang="cs-CZ" sz="9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369470" y="5441602"/>
            <a:ext cx="462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2,09</a:t>
            </a:r>
            <a:endParaRPr lang="cs-CZ" sz="9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037895" y="4223870"/>
            <a:ext cx="5930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10,22</a:t>
            </a:r>
            <a:endParaRPr lang="cs-CZ" sz="9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8035585" y="2937989"/>
            <a:ext cx="6076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19,40</a:t>
            </a:r>
            <a:endParaRPr lang="cs-CZ" sz="9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5910572" y="5687220"/>
            <a:ext cx="4588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2,177</a:t>
            </a:r>
            <a:endParaRPr lang="cs-CZ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0" y="735152"/>
            <a:ext cx="462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IF</a:t>
            </a:r>
            <a:endParaRPr lang="cs-CZ" sz="1000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1649345" y="4445711"/>
            <a:ext cx="462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8,60</a:t>
            </a:r>
            <a:endParaRPr lang="cs-CZ" sz="900" b="1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2898177" y="3930965"/>
            <a:ext cx="556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12,20</a:t>
            </a:r>
            <a:endParaRPr lang="cs-CZ" sz="9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3347574" y="4638668"/>
            <a:ext cx="462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7,20</a:t>
            </a:r>
            <a:endParaRPr lang="cs-CZ" sz="900" b="1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618633" y="2727523"/>
            <a:ext cx="5482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20,70</a:t>
            </a:r>
            <a:endParaRPr lang="cs-CZ" sz="900" b="1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8502935" y="5139661"/>
            <a:ext cx="4620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3,93</a:t>
            </a:r>
            <a:endParaRPr lang="cs-CZ" sz="900" b="1" dirty="0"/>
          </a:p>
        </p:txBody>
      </p:sp>
    </p:spTree>
    <p:extLst>
      <p:ext uri="{BB962C8B-B14F-4D97-AF65-F5344CB8AC3E}">
        <p14:creationId xmlns:p14="http://schemas.microsoft.com/office/powerpoint/2010/main" val="371771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46" y="318169"/>
            <a:ext cx="9102908" cy="604747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3943" y="210441"/>
            <a:ext cx="8947307" cy="401397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Publikace </a:t>
            </a:r>
            <a:r>
              <a:rPr lang="cs-CZ" sz="4000" dirty="0" smtClean="0"/>
              <a:t>2016-2019 </a:t>
            </a:r>
            <a:r>
              <a:rPr lang="cs-CZ" sz="4000" dirty="0"/>
              <a:t>podle IF </a:t>
            </a:r>
            <a:r>
              <a:rPr lang="cs-CZ" sz="4000" dirty="0" smtClean="0"/>
              <a:t>     </a:t>
            </a:r>
            <a:br>
              <a:rPr lang="cs-CZ" sz="4000" dirty="0" smtClean="0"/>
            </a:br>
            <a:r>
              <a:rPr lang="cs-CZ" sz="2000" dirty="0" smtClean="0"/>
              <a:t>externí </a:t>
            </a:r>
            <a:r>
              <a:rPr lang="cs-CZ" sz="2000" dirty="0"/>
              <a:t>skupiny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4125" y="6482589"/>
            <a:ext cx="2133600" cy="365125"/>
          </a:xfrm>
        </p:spPr>
        <p:txBody>
          <a:bodyPr/>
          <a:lstStyle/>
          <a:p>
            <a:fld id="{6CF7AC5C-8F8F-E642-8839-AC40D1E4690D}" type="datetime1">
              <a:rPr lang="cs-CZ" smtClean="0"/>
              <a:t>24.4.2019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3</a:t>
            </a:fld>
            <a:endParaRPr lang="en-US"/>
          </a:p>
        </p:txBody>
      </p:sp>
      <p:sp>
        <p:nvSpPr>
          <p:cNvPr id="6" name="TextovéPole 5"/>
          <p:cNvSpPr txBox="1"/>
          <p:nvPr/>
        </p:nvSpPr>
        <p:spPr>
          <a:xfrm>
            <a:off x="489119" y="753937"/>
            <a:ext cx="5066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/>
              <a:t>63,72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283023" y="5542342"/>
            <a:ext cx="5133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/>
              <a:t>2,56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160532" y="4859657"/>
            <a:ext cx="5066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/>
              <a:t>10,95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626593" y="4569090"/>
            <a:ext cx="5066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/>
              <a:t>13,74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879017" y="5468689"/>
            <a:ext cx="5066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/>
              <a:t>3,40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995746" y="3700344"/>
            <a:ext cx="540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/>
              <a:t>25,84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536657" y="1195382"/>
            <a:ext cx="5502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/>
              <a:t>51,89</a:t>
            </a:r>
            <a:endParaRPr lang="cs-CZ" sz="10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700505" y="5015714"/>
            <a:ext cx="5066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8,85</a:t>
            </a:r>
            <a:endParaRPr lang="cs-CZ" sz="11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59723" y="5673147"/>
            <a:ext cx="5066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0,83</a:t>
            </a:r>
            <a:endParaRPr lang="cs-CZ" sz="1100" b="1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5813049" y="5434006"/>
            <a:ext cx="5066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3,76</a:t>
            </a:r>
            <a:endParaRPr lang="cs-CZ" sz="1100" b="1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6862987" y="5964416"/>
            <a:ext cx="588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>
                <a:solidFill>
                  <a:schemeClr val="accent1">
                    <a:lumMod val="50000"/>
                  </a:schemeClr>
                </a:solidFill>
              </a:rPr>
              <a:t>3,40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7922321" y="5033848"/>
            <a:ext cx="5066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8,89</a:t>
            </a:r>
            <a:endParaRPr lang="cs-CZ" sz="1100" b="1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562217" y="6108085"/>
            <a:ext cx="1822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Kmoch – Zikánová Lab</a:t>
            </a:r>
          </a:p>
          <a:p>
            <a:pPr algn="ctr"/>
            <a:r>
              <a:rPr lang="cs-CZ" sz="1100" dirty="0" smtClean="0"/>
              <a:t>2016 / 2017 /2018 / 2019</a:t>
            </a:r>
            <a:endParaRPr lang="cs-CZ" sz="11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2705750" y="6121809"/>
            <a:ext cx="1822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Smetana Lab</a:t>
            </a:r>
          </a:p>
          <a:p>
            <a:pPr algn="ctr"/>
            <a:r>
              <a:rPr lang="cs-CZ" sz="1100" dirty="0" smtClean="0"/>
              <a:t>2016 / 2017 /2018 /2019</a:t>
            </a:r>
            <a:endParaRPr lang="cs-CZ" sz="11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849284" y="6129564"/>
            <a:ext cx="1822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Mělková Lab</a:t>
            </a:r>
          </a:p>
          <a:p>
            <a:pPr algn="ctr"/>
            <a:r>
              <a:rPr lang="cs-CZ" sz="1100" dirty="0" smtClean="0"/>
              <a:t>2016 / 2017 /2018 / 2019</a:t>
            </a:r>
            <a:endParaRPr lang="cs-CZ" sz="11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829394" y="6129564"/>
            <a:ext cx="18228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100" dirty="0" smtClean="0"/>
              <a:t>Nečas Lab</a:t>
            </a:r>
          </a:p>
          <a:p>
            <a:pPr algn="ctr"/>
            <a:r>
              <a:rPr lang="cs-CZ" sz="1100" dirty="0" smtClean="0"/>
              <a:t>2016 / 2017 / 2018 / 2019</a:t>
            </a:r>
            <a:endParaRPr lang="cs-CZ" sz="11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0" y="374779"/>
            <a:ext cx="28870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b="1" dirty="0" smtClean="0"/>
              <a:t>IF</a:t>
            </a:r>
            <a:endParaRPr lang="cs-CZ" sz="900" b="1" dirty="0"/>
          </a:p>
        </p:txBody>
      </p:sp>
      <p:sp>
        <p:nvSpPr>
          <p:cNvPr id="28" name="TextovéPole 27"/>
          <p:cNvSpPr txBox="1"/>
          <p:nvPr/>
        </p:nvSpPr>
        <p:spPr>
          <a:xfrm>
            <a:off x="4207132" y="4398273"/>
            <a:ext cx="5066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16,99</a:t>
            </a:r>
            <a:endParaRPr lang="cs-CZ" sz="1100" b="1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8468285" y="5512123"/>
            <a:ext cx="5066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 smtClean="0"/>
              <a:t>2,77</a:t>
            </a:r>
            <a:endParaRPr lang="cs-CZ" sz="1100" b="1" dirty="0"/>
          </a:p>
        </p:txBody>
      </p:sp>
    </p:spTree>
    <p:extLst>
      <p:ext uri="{BB962C8B-B14F-4D97-AF65-F5344CB8AC3E}">
        <p14:creationId xmlns:p14="http://schemas.microsoft.com/office/powerpoint/2010/main" val="82053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Plánované nové vědecké skupiny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294"/>
            <a:ext cx="8302402" cy="4902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Miroslav Hons, Ph.D.</a:t>
            </a:r>
          </a:p>
          <a:p>
            <a:pPr marL="0" indent="0">
              <a:buNone/>
            </a:pPr>
            <a:r>
              <a:rPr lang="cs-CZ" sz="1800" dirty="0" smtClean="0"/>
              <a:t>Podané projekty:</a:t>
            </a:r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b="1" dirty="0" smtClean="0"/>
              <a:t>GAČR Junior</a:t>
            </a:r>
          </a:p>
          <a:p>
            <a:pPr marL="0" indent="0">
              <a:buNone/>
            </a:pPr>
            <a:r>
              <a:rPr lang="cs-CZ" sz="1400" dirty="0" smtClean="0"/>
              <a:t>„</a:t>
            </a:r>
            <a:r>
              <a:rPr lang="en-US" sz="1400" dirty="0" err="1"/>
              <a:t>Charakterizace</a:t>
            </a:r>
            <a:r>
              <a:rPr lang="en-US" sz="1400" dirty="0"/>
              <a:t> </a:t>
            </a:r>
            <a:r>
              <a:rPr lang="en-US" sz="1400" dirty="0" err="1"/>
              <a:t>molekulárních</a:t>
            </a:r>
            <a:r>
              <a:rPr lang="en-US" sz="1400" dirty="0"/>
              <a:t> </a:t>
            </a:r>
            <a:r>
              <a:rPr lang="en-US" sz="1400" dirty="0" err="1"/>
              <a:t>mechanismu</a:t>
            </a:r>
            <a:r>
              <a:rPr lang="en-US" sz="1400" dirty="0"/>
              <a:t>̊ </a:t>
            </a:r>
            <a:r>
              <a:rPr lang="en-US" sz="1400" dirty="0" err="1"/>
              <a:t>řídících</a:t>
            </a:r>
            <a:r>
              <a:rPr lang="en-US" sz="1400" dirty="0"/>
              <a:t> </a:t>
            </a:r>
            <a:r>
              <a:rPr lang="en-US" sz="1400" dirty="0" err="1"/>
              <a:t>morfologickou</a:t>
            </a:r>
            <a:r>
              <a:rPr lang="en-US" sz="1400" dirty="0"/>
              <a:t> </a:t>
            </a:r>
            <a:r>
              <a:rPr lang="en-US" sz="1400" dirty="0" err="1"/>
              <a:t>polarizaci</a:t>
            </a:r>
            <a:r>
              <a:rPr lang="en-US" sz="1400" dirty="0"/>
              <a:t> a </a:t>
            </a:r>
            <a:r>
              <a:rPr lang="en-US" sz="1400" dirty="0" err="1"/>
              <a:t>migraci</a:t>
            </a:r>
            <a:r>
              <a:rPr lang="en-US" sz="1400" dirty="0"/>
              <a:t> </a:t>
            </a:r>
            <a:r>
              <a:rPr lang="en-US" sz="1400" dirty="0" err="1"/>
              <a:t>lymfocytů</a:t>
            </a:r>
            <a:r>
              <a:rPr lang="en-US" sz="1400" dirty="0"/>
              <a:t> </a:t>
            </a:r>
            <a:r>
              <a:rPr lang="en-US" sz="1400" dirty="0" err="1"/>
              <a:t>vystavených</a:t>
            </a:r>
            <a:r>
              <a:rPr lang="en-US" sz="1400" dirty="0"/>
              <a:t> </a:t>
            </a:r>
            <a:r>
              <a:rPr lang="en-US" sz="1400" dirty="0" err="1"/>
              <a:t>mechanickému</a:t>
            </a:r>
            <a:r>
              <a:rPr lang="en-US" sz="1400" dirty="0"/>
              <a:t> </a:t>
            </a:r>
            <a:r>
              <a:rPr lang="en-US" sz="1400" dirty="0" err="1" smtClean="0"/>
              <a:t>stresu</a:t>
            </a:r>
            <a:r>
              <a:rPr lang="cs-CZ" sz="1400" dirty="0" smtClean="0"/>
              <a:t>“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Doba řešení: 1.1.2020 – 31.12.2022</a:t>
            </a:r>
          </a:p>
          <a:p>
            <a:pPr marL="0" indent="0">
              <a:buNone/>
            </a:pPr>
            <a:r>
              <a:rPr lang="cs-CZ" sz="1400" dirty="0"/>
              <a:t>Finance: </a:t>
            </a:r>
            <a:r>
              <a:rPr lang="cs-CZ" sz="1400" dirty="0" smtClean="0"/>
              <a:t>7.784 </a:t>
            </a:r>
            <a:r>
              <a:rPr lang="cs-CZ" sz="1400" dirty="0" err="1" smtClean="0"/>
              <a:t>tis.Kč</a:t>
            </a:r>
            <a:r>
              <a:rPr lang="cs-CZ" sz="1400" dirty="0" smtClean="0"/>
              <a:t>/projekt</a:t>
            </a:r>
            <a:endParaRPr lang="cs-CZ" sz="1400" b="1" dirty="0" smtClean="0"/>
          </a:p>
          <a:p>
            <a:pPr marL="0" indent="0">
              <a:buNone/>
            </a:pPr>
            <a:r>
              <a:rPr lang="cs-CZ" sz="1600" b="1" dirty="0" smtClean="0"/>
              <a:t>PRIMUS</a:t>
            </a:r>
          </a:p>
          <a:p>
            <a:pPr marL="0" indent="0">
              <a:buNone/>
            </a:pPr>
            <a:r>
              <a:rPr lang="cs-CZ" sz="1600" dirty="0" smtClean="0"/>
              <a:t>„</a:t>
            </a:r>
            <a:r>
              <a:rPr lang="en-US" sz="1600" dirty="0"/>
              <a:t>Deciphering mechanisms of leukocyte migration in vivo and in </a:t>
            </a:r>
            <a:r>
              <a:rPr lang="en-US" sz="1600" dirty="0" smtClean="0"/>
              <a:t>vitro</a:t>
            </a:r>
            <a:r>
              <a:rPr lang="cs-CZ" sz="1600" dirty="0" smtClean="0"/>
              <a:t>“</a:t>
            </a:r>
          </a:p>
          <a:p>
            <a:pPr marL="0" indent="0">
              <a:buNone/>
            </a:pPr>
            <a:r>
              <a:rPr lang="cs-CZ" sz="1400" dirty="0" smtClean="0"/>
              <a:t>Doba řešení: 1.1.2020 – 31.12.2022</a:t>
            </a:r>
          </a:p>
          <a:p>
            <a:pPr marL="0" indent="0">
              <a:buNone/>
            </a:pPr>
            <a:r>
              <a:rPr lang="cs-CZ" sz="1400" dirty="0" smtClean="0"/>
              <a:t>Finance: 9.000 </a:t>
            </a:r>
            <a:r>
              <a:rPr lang="cs-CZ" sz="1400" dirty="0" err="1" smtClean="0"/>
              <a:t>tis.Kč</a:t>
            </a:r>
            <a:r>
              <a:rPr lang="cs-CZ" sz="1400" dirty="0" smtClean="0"/>
              <a:t>/projekt</a:t>
            </a:r>
            <a:endParaRPr lang="cs-CZ" sz="1600" dirty="0"/>
          </a:p>
          <a:p>
            <a:pPr marL="0" indent="0">
              <a:buNone/>
            </a:pPr>
            <a:r>
              <a:rPr lang="cs-CZ" sz="1600" b="1" dirty="0" smtClean="0"/>
              <a:t>EMBO</a:t>
            </a:r>
            <a:endParaRPr lang="en-US" sz="1600" b="1" dirty="0"/>
          </a:p>
          <a:p>
            <a:pPr marL="0" indent="0">
              <a:buNone/>
            </a:pPr>
            <a:r>
              <a:rPr lang="cs-CZ" sz="1600" dirty="0" smtClean="0"/>
              <a:t>„</a:t>
            </a:r>
            <a:r>
              <a:rPr lang="en-US" sz="1600" dirty="0" err="1"/>
              <a:t>Mechanobiology</a:t>
            </a:r>
            <a:r>
              <a:rPr lang="en-US" sz="1600" dirty="0"/>
              <a:t> of lymphocyte polarity and </a:t>
            </a:r>
            <a:r>
              <a:rPr lang="en-US" sz="1600" dirty="0" smtClean="0"/>
              <a:t>migration</a:t>
            </a:r>
            <a:r>
              <a:rPr lang="cs-CZ" sz="1600" dirty="0" smtClean="0"/>
              <a:t>“</a:t>
            </a:r>
            <a:endParaRPr lang="en-US" sz="1600" dirty="0"/>
          </a:p>
          <a:p>
            <a:pPr marL="0" indent="0">
              <a:buNone/>
            </a:pPr>
            <a:r>
              <a:rPr lang="cs-CZ" sz="1400" dirty="0" smtClean="0"/>
              <a:t>Doba </a:t>
            </a:r>
            <a:r>
              <a:rPr lang="cs-CZ" sz="1400" dirty="0"/>
              <a:t>řešení: </a:t>
            </a:r>
            <a:r>
              <a:rPr lang="cs-CZ" sz="1400" dirty="0" smtClean="0"/>
              <a:t>1.1.2020 – 31.12.2022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Finance: </a:t>
            </a:r>
            <a:r>
              <a:rPr lang="cs-CZ" sz="1400" dirty="0" smtClean="0"/>
              <a:t>3.750 </a:t>
            </a:r>
            <a:r>
              <a:rPr lang="cs-CZ" sz="1400" dirty="0" err="1" smtClean="0"/>
              <a:t>tis.Kč</a:t>
            </a:r>
            <a:r>
              <a:rPr lang="cs-CZ" sz="1400" dirty="0" smtClean="0"/>
              <a:t>/projekt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FAC3-FB29-D04D-9F2C-7AAF117F85F9}" type="datetime1">
              <a:rPr lang="cs-CZ" smtClean="0"/>
              <a:t>24.4.2019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40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Plánované nové vědecké skupiny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294"/>
            <a:ext cx="8302402" cy="4902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Peter </a:t>
            </a:r>
            <a:r>
              <a:rPr lang="cs-CZ" b="1" dirty="0" err="1" smtClean="0"/>
              <a:t>Dráber</a:t>
            </a:r>
            <a:r>
              <a:rPr lang="cs-CZ" b="1" dirty="0" smtClean="0"/>
              <a:t>, Ph.D.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Podané projekty:</a:t>
            </a:r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b="1" dirty="0" smtClean="0"/>
              <a:t>PRIMUS</a:t>
            </a:r>
          </a:p>
          <a:p>
            <a:pPr marL="0" indent="0">
              <a:buNone/>
            </a:pPr>
            <a:r>
              <a:rPr lang="cs-CZ" sz="1600" dirty="0" smtClean="0"/>
              <a:t>„Role proteinů TANK a NAP1 v ochraně organismu před autoimunitním poškozením“</a:t>
            </a:r>
          </a:p>
          <a:p>
            <a:pPr marL="0" indent="0">
              <a:buNone/>
            </a:pPr>
            <a:r>
              <a:rPr lang="cs-CZ" sz="1400" dirty="0" smtClean="0"/>
              <a:t>Doba řešení: 1.1.2020 – 31.12.2022</a:t>
            </a:r>
          </a:p>
          <a:p>
            <a:pPr marL="0" indent="0">
              <a:buNone/>
            </a:pPr>
            <a:r>
              <a:rPr lang="cs-CZ" sz="1400" dirty="0" smtClean="0"/>
              <a:t>Finance: </a:t>
            </a:r>
            <a:r>
              <a:rPr lang="cs-CZ" sz="1400" dirty="0" smtClean="0"/>
              <a:t>9.000 </a:t>
            </a:r>
            <a:r>
              <a:rPr lang="cs-CZ" sz="1400" dirty="0" err="1"/>
              <a:t>tis.Kč</a:t>
            </a:r>
            <a:r>
              <a:rPr lang="cs-CZ" sz="1400" dirty="0"/>
              <a:t>/projekt</a:t>
            </a:r>
            <a:endParaRPr lang="cs-CZ" sz="1400" b="1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600" b="1" dirty="0" smtClean="0"/>
              <a:t>EMBO</a:t>
            </a:r>
            <a:endParaRPr lang="en-US" sz="1600" b="1" dirty="0"/>
          </a:p>
          <a:p>
            <a:pPr marL="0" indent="0">
              <a:buNone/>
            </a:pPr>
            <a:r>
              <a:rPr lang="cs-CZ" sz="1600" dirty="0" smtClean="0"/>
              <a:t>„</a:t>
            </a:r>
            <a:r>
              <a:rPr lang="en-US" sz="1600" dirty="0"/>
              <a:t>Search for new therapeutic targets to modulate the immune system </a:t>
            </a:r>
            <a:r>
              <a:rPr lang="cs-CZ" sz="1600" dirty="0" smtClean="0"/>
              <a:t>“</a:t>
            </a:r>
            <a:endParaRPr lang="en-US" sz="1600" dirty="0"/>
          </a:p>
          <a:p>
            <a:pPr marL="0" indent="0">
              <a:buNone/>
            </a:pPr>
            <a:r>
              <a:rPr lang="cs-CZ" sz="1400" dirty="0" smtClean="0"/>
              <a:t>Doba </a:t>
            </a:r>
            <a:r>
              <a:rPr lang="cs-CZ" sz="1400" dirty="0"/>
              <a:t>řešení: </a:t>
            </a:r>
            <a:r>
              <a:rPr lang="cs-CZ" sz="1400" dirty="0" smtClean="0"/>
              <a:t>1.1.2020 – 31.12.2022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Finance</a:t>
            </a:r>
            <a:r>
              <a:rPr lang="cs-CZ" sz="1400" dirty="0" smtClean="0"/>
              <a:t>: 1.287 tis. Kč/projekt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FAC3-FB29-D04D-9F2C-7AAF117F85F9}" type="datetime1">
              <a:rPr lang="cs-CZ" smtClean="0"/>
              <a:t>24.4.2019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91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s aplikační sférou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294"/>
            <a:ext cx="8302402" cy="4902505"/>
          </a:xfrm>
        </p:spPr>
        <p:txBody>
          <a:bodyPr>
            <a:normAutofit fontScale="85000" lnSpcReduction="20000"/>
          </a:bodyPr>
          <a:lstStyle/>
          <a:p>
            <a:r>
              <a:rPr lang="cs-CZ" sz="2600" dirty="0" err="1"/>
              <a:t>ImcoPharma</a:t>
            </a:r>
            <a:r>
              <a:rPr lang="cs-CZ" sz="2600" dirty="0"/>
              <a:t> s.r.o.</a:t>
            </a:r>
          </a:p>
          <a:p>
            <a:r>
              <a:rPr lang="cs-CZ" sz="2600" dirty="0" err="1"/>
              <a:t>Epimind</a:t>
            </a:r>
            <a:r>
              <a:rPr lang="cs-CZ" sz="2600" dirty="0"/>
              <a:t>, s.r.o.</a:t>
            </a:r>
          </a:p>
          <a:p>
            <a:r>
              <a:rPr lang="cs-CZ" sz="2600" dirty="0" err="1"/>
              <a:t>Celgene</a:t>
            </a:r>
            <a:r>
              <a:rPr lang="cs-CZ" sz="2600" dirty="0"/>
              <a:t>, s.r.o.</a:t>
            </a:r>
          </a:p>
          <a:p>
            <a:r>
              <a:rPr lang="cs-CZ" sz="2600" dirty="0"/>
              <a:t>Agra Group a.s.</a:t>
            </a:r>
          </a:p>
          <a:p>
            <a:r>
              <a:rPr lang="cs-CZ" sz="2600" dirty="0" err="1"/>
              <a:t>Reprofit</a:t>
            </a:r>
            <a:r>
              <a:rPr lang="cs-CZ" sz="2600" dirty="0"/>
              <a:t> International, s.r.o.</a:t>
            </a:r>
          </a:p>
          <a:p>
            <a:r>
              <a:rPr lang="cs-CZ" sz="2600" dirty="0" err="1"/>
              <a:t>Pronatal</a:t>
            </a:r>
            <a:r>
              <a:rPr lang="cs-CZ" sz="2600" dirty="0"/>
              <a:t> s.r.o.</a:t>
            </a:r>
          </a:p>
          <a:p>
            <a:r>
              <a:rPr lang="cs-CZ" sz="2600" dirty="0"/>
              <a:t>ZD Krásná Hora nad Vltavou a.s.</a:t>
            </a:r>
          </a:p>
          <a:p>
            <a:r>
              <a:rPr lang="cs-CZ" sz="2600" dirty="0" err="1"/>
              <a:t>Actelion</a:t>
            </a:r>
            <a:r>
              <a:rPr lang="cs-CZ" sz="2600" dirty="0"/>
              <a:t> </a:t>
            </a:r>
            <a:r>
              <a:rPr lang="cs-CZ" sz="2600" dirty="0" err="1"/>
              <a:t>Pharmaceuticals</a:t>
            </a:r>
            <a:r>
              <a:rPr lang="cs-CZ" sz="2600" dirty="0"/>
              <a:t> CZ, s.r.o.</a:t>
            </a:r>
          </a:p>
          <a:p>
            <a:r>
              <a:rPr lang="cs-CZ" sz="2600" dirty="0" err="1"/>
              <a:t>Esthetic</a:t>
            </a:r>
            <a:r>
              <a:rPr lang="cs-CZ" sz="2600" dirty="0"/>
              <a:t> Line s.r.o.</a:t>
            </a:r>
          </a:p>
          <a:p>
            <a:r>
              <a:rPr lang="cs-CZ" sz="2600" dirty="0" err="1"/>
              <a:t>Novartis</a:t>
            </a:r>
            <a:r>
              <a:rPr lang="cs-CZ" sz="2600" dirty="0"/>
              <a:t>, s.r.o.</a:t>
            </a:r>
          </a:p>
          <a:p>
            <a:r>
              <a:rPr lang="cs-CZ" sz="2600" dirty="0"/>
              <a:t>Synthesia, a.s.</a:t>
            </a:r>
          </a:p>
          <a:p>
            <a:r>
              <a:rPr lang="cs-CZ" sz="2600" dirty="0"/>
              <a:t>Keton Invest, a.s.</a:t>
            </a:r>
          </a:p>
          <a:p>
            <a:r>
              <a:rPr lang="cs-CZ" sz="2600" dirty="0"/>
              <a:t>F-Mark</a:t>
            </a:r>
          </a:p>
          <a:p>
            <a:r>
              <a:rPr lang="cs-CZ" sz="2600" dirty="0" err="1"/>
              <a:t>mcePharma</a:t>
            </a:r>
            <a:r>
              <a:rPr lang="cs-CZ" sz="2600" dirty="0"/>
              <a:t> s.r.o.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FAC3-FB29-D04D-9F2C-7AAF117F85F9}" type="datetime1">
              <a:rPr lang="cs-CZ" smtClean="0"/>
              <a:t>24.4.2019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5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6643"/>
          </a:xfrm>
        </p:spPr>
        <p:txBody>
          <a:bodyPr>
            <a:normAutofit/>
          </a:bodyPr>
          <a:lstStyle/>
          <a:p>
            <a:r>
              <a:rPr lang="cs-CZ" dirty="0"/>
              <a:t>Neveřejné zdroje a režie v NPU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9B7B-7D2B-4A4D-815C-B0D228438DC5}" type="datetime1">
              <a:rPr lang="cs-CZ" smtClean="0"/>
              <a:t>24.4.2019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7</a:t>
            </a:fld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i="1" dirty="0">
                <a:solidFill>
                  <a:srgbClr val="0070C0"/>
                </a:solidFill>
              </a:rPr>
              <a:t>Rok 2016:</a:t>
            </a:r>
          </a:p>
          <a:p>
            <a:pPr marL="0" indent="0">
              <a:buNone/>
            </a:pPr>
            <a:r>
              <a:rPr lang="cs-CZ" dirty="0"/>
              <a:t>Požadavek 	</a:t>
            </a:r>
            <a:r>
              <a:rPr lang="cs-CZ" dirty="0" smtClean="0"/>
              <a:t> 		3 </a:t>
            </a:r>
            <a:r>
              <a:rPr lang="cs-CZ" dirty="0"/>
              <a:t>000 000,-</a:t>
            </a:r>
          </a:p>
          <a:p>
            <a:pPr marL="0" indent="0">
              <a:buNone/>
            </a:pPr>
            <a:r>
              <a:rPr lang="cs-CZ" dirty="0"/>
              <a:t>Skutečně vloženo 	</a:t>
            </a:r>
            <a:r>
              <a:rPr lang="cs-CZ" dirty="0" smtClean="0"/>
              <a:t> 	3 000 </a:t>
            </a:r>
            <a:r>
              <a:rPr lang="cs-CZ" dirty="0"/>
              <a:t>000,-</a:t>
            </a:r>
          </a:p>
          <a:p>
            <a:pPr marL="0" indent="0">
              <a:buNone/>
            </a:pPr>
            <a:r>
              <a:rPr lang="cs-CZ" dirty="0"/>
              <a:t>Vratka režií </a:t>
            </a:r>
            <a:r>
              <a:rPr lang="cs-CZ" dirty="0" smtClean="0"/>
              <a:t> 			nepřidělena</a:t>
            </a:r>
            <a:endParaRPr lang="cs-CZ" dirty="0"/>
          </a:p>
          <a:p>
            <a:r>
              <a:rPr lang="cs-CZ" i="1" dirty="0">
                <a:solidFill>
                  <a:srgbClr val="0070C0"/>
                </a:solidFill>
              </a:rPr>
              <a:t>Rok 2017:</a:t>
            </a:r>
          </a:p>
          <a:p>
            <a:pPr marL="0" indent="0">
              <a:buNone/>
            </a:pPr>
            <a:r>
              <a:rPr lang="cs-CZ" dirty="0"/>
              <a:t>Požadavek 	</a:t>
            </a:r>
            <a:r>
              <a:rPr lang="cs-CZ" dirty="0" smtClean="0"/>
              <a:t>		5 </a:t>
            </a:r>
            <a:r>
              <a:rPr lang="cs-CZ" dirty="0"/>
              <a:t>400 </a:t>
            </a:r>
            <a:r>
              <a:rPr lang="cs-CZ" dirty="0" smtClean="0"/>
              <a:t>000,-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Skutečně vloženo 	</a:t>
            </a:r>
            <a:r>
              <a:rPr lang="cs-CZ" dirty="0" smtClean="0"/>
              <a:t>	1 </a:t>
            </a:r>
            <a:r>
              <a:rPr lang="cs-CZ" dirty="0"/>
              <a:t>512 920,-</a:t>
            </a:r>
          </a:p>
          <a:p>
            <a:pPr marL="0" indent="0">
              <a:buNone/>
            </a:pPr>
            <a:r>
              <a:rPr lang="cs-CZ" dirty="0"/>
              <a:t>Vratka režií 	</a:t>
            </a:r>
            <a:r>
              <a:rPr lang="cs-CZ" dirty="0" smtClean="0"/>
              <a:t>		   624 </a:t>
            </a:r>
            <a:r>
              <a:rPr lang="cs-CZ" dirty="0"/>
              <a:t>300,-</a:t>
            </a:r>
          </a:p>
          <a:p>
            <a:r>
              <a:rPr lang="cs-CZ" i="1" dirty="0">
                <a:solidFill>
                  <a:srgbClr val="0070C0"/>
                </a:solidFill>
              </a:rPr>
              <a:t>Rok 2018:</a:t>
            </a:r>
          </a:p>
          <a:p>
            <a:pPr marL="0" indent="0">
              <a:buNone/>
            </a:pPr>
            <a:r>
              <a:rPr lang="cs-CZ" dirty="0"/>
              <a:t>Požadavek 	</a:t>
            </a:r>
            <a:r>
              <a:rPr lang="cs-CZ" dirty="0" smtClean="0"/>
              <a:t>		5 </a:t>
            </a:r>
            <a:r>
              <a:rPr lang="cs-CZ" dirty="0"/>
              <a:t>400 000,-</a:t>
            </a:r>
          </a:p>
          <a:p>
            <a:pPr marL="0" indent="0">
              <a:buNone/>
            </a:pPr>
            <a:r>
              <a:rPr lang="cs-CZ" dirty="0"/>
              <a:t>Skutečně vloženo 	</a:t>
            </a:r>
            <a:r>
              <a:rPr lang="cs-CZ" dirty="0" smtClean="0"/>
              <a:t>	2 </a:t>
            </a:r>
            <a:r>
              <a:rPr lang="cs-CZ" dirty="0"/>
              <a:t>908 570,-</a:t>
            </a:r>
          </a:p>
          <a:p>
            <a:pPr marL="0" indent="0">
              <a:buNone/>
            </a:pPr>
            <a:r>
              <a:rPr lang="cs-CZ" dirty="0"/>
              <a:t>Vratka režií 	</a:t>
            </a:r>
            <a:r>
              <a:rPr lang="cs-CZ" dirty="0" smtClean="0"/>
              <a:t>		   520 </a:t>
            </a:r>
            <a:r>
              <a:rPr lang="cs-CZ" dirty="0"/>
              <a:t>700,-</a:t>
            </a:r>
          </a:p>
          <a:p>
            <a:r>
              <a:rPr lang="cs-CZ" i="1" dirty="0">
                <a:solidFill>
                  <a:srgbClr val="0070C0"/>
                </a:solidFill>
              </a:rPr>
              <a:t>Rok 2019:</a:t>
            </a:r>
          </a:p>
          <a:p>
            <a:pPr marL="0" indent="0">
              <a:buNone/>
            </a:pPr>
            <a:r>
              <a:rPr lang="cs-CZ" dirty="0"/>
              <a:t>Požadavek 	</a:t>
            </a:r>
            <a:r>
              <a:rPr lang="cs-CZ" dirty="0" smtClean="0"/>
              <a:t>		5 </a:t>
            </a:r>
            <a:r>
              <a:rPr lang="cs-CZ" dirty="0"/>
              <a:t>400 000,-</a:t>
            </a:r>
          </a:p>
          <a:p>
            <a:pPr marL="0" indent="0">
              <a:buNone/>
            </a:pPr>
            <a:r>
              <a:rPr lang="cs-CZ" dirty="0"/>
              <a:t>Zatím vloženo 	</a:t>
            </a:r>
            <a:r>
              <a:rPr lang="cs-CZ" dirty="0" smtClean="0"/>
              <a:t>		   991 </a:t>
            </a:r>
            <a:r>
              <a:rPr lang="cs-CZ" dirty="0"/>
              <a:t>000,-</a:t>
            </a:r>
          </a:p>
          <a:p>
            <a:pPr marL="0" indent="0">
              <a:buNone/>
            </a:pPr>
            <a:r>
              <a:rPr lang="cs-CZ" dirty="0"/>
              <a:t>Vratka režií </a:t>
            </a:r>
            <a:r>
              <a:rPr lang="cs-CZ" dirty="0" smtClean="0"/>
              <a:t>                          616 000,-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750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6643"/>
          </a:xfrm>
        </p:spPr>
        <p:txBody>
          <a:bodyPr>
            <a:normAutofit/>
          </a:bodyPr>
          <a:lstStyle/>
          <a:p>
            <a:r>
              <a:rPr lang="cs-CZ" dirty="0"/>
              <a:t>Přehled plnění indikátorů NPU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99B7B-7D2B-4A4D-815C-B0D228438DC5}" type="datetime1">
              <a:rPr lang="cs-CZ" smtClean="0"/>
              <a:t>24.4.2019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8</a:t>
            </a:fld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2540" y="1211855"/>
            <a:ext cx="8460954" cy="5365215"/>
          </a:xfrm>
        </p:spPr>
        <p:txBody>
          <a:bodyPr>
            <a:normAutofit fontScale="47500" lnSpcReduction="20000"/>
          </a:bodyPr>
          <a:lstStyle/>
          <a:p>
            <a:r>
              <a:rPr lang="cs-CZ" sz="3800" i="1" dirty="0">
                <a:solidFill>
                  <a:srgbClr val="00B0F0"/>
                </a:solidFill>
              </a:rPr>
              <a:t>Rok 2016</a:t>
            </a:r>
            <a:r>
              <a:rPr lang="cs-CZ" sz="3800" dirty="0">
                <a:solidFill>
                  <a:srgbClr val="00B0F0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cs-CZ" sz="3800" i="1" dirty="0"/>
              <a:t>Počet publikací: 22</a:t>
            </a:r>
          </a:p>
          <a:p>
            <a:pPr>
              <a:buFontTx/>
              <a:buChar char="-"/>
            </a:pPr>
            <a:r>
              <a:rPr lang="cs-CZ" sz="3800" i="1" dirty="0"/>
              <a:t>Patentové přihlášky: 2</a:t>
            </a:r>
          </a:p>
          <a:p>
            <a:pPr>
              <a:buFontTx/>
              <a:buChar char="-"/>
            </a:pPr>
            <a:r>
              <a:rPr lang="cs-CZ" sz="3800" i="1" dirty="0"/>
              <a:t>Počet grantů: 18 v celkové částce Kč 44 244 899,-</a:t>
            </a:r>
          </a:p>
          <a:p>
            <a:pPr>
              <a:buFontTx/>
              <a:buChar char="-"/>
            </a:pPr>
            <a:r>
              <a:rPr lang="cs-CZ" sz="3800" i="1" dirty="0"/>
              <a:t>Počet studentů Ph.D.: </a:t>
            </a:r>
            <a:r>
              <a:rPr lang="cs-CZ" sz="3800" i="1" dirty="0" smtClean="0"/>
              <a:t>13</a:t>
            </a:r>
          </a:p>
          <a:p>
            <a:pPr marL="0" indent="0">
              <a:buNone/>
            </a:pPr>
            <a:endParaRPr lang="cs-CZ" sz="3800" i="1" dirty="0"/>
          </a:p>
          <a:p>
            <a:r>
              <a:rPr lang="cs-CZ" sz="3800" i="1" dirty="0">
                <a:solidFill>
                  <a:srgbClr val="00B0F0"/>
                </a:solidFill>
              </a:rPr>
              <a:t>Rok 2017:</a:t>
            </a:r>
          </a:p>
          <a:p>
            <a:pPr>
              <a:buFontTx/>
              <a:buChar char="-"/>
            </a:pPr>
            <a:r>
              <a:rPr lang="cs-CZ" sz="3800" i="1" dirty="0"/>
              <a:t>Počet publikací: 24</a:t>
            </a:r>
          </a:p>
          <a:p>
            <a:pPr>
              <a:buFontTx/>
              <a:buChar char="-"/>
            </a:pPr>
            <a:r>
              <a:rPr lang="cs-CZ" sz="3800" i="1" dirty="0"/>
              <a:t>Patentové přihlášky: 5</a:t>
            </a:r>
          </a:p>
          <a:p>
            <a:pPr>
              <a:buFontTx/>
              <a:buChar char="-"/>
            </a:pPr>
            <a:r>
              <a:rPr lang="cs-CZ" sz="3800" i="1" dirty="0"/>
              <a:t>Užitné vzory: 3</a:t>
            </a:r>
          </a:p>
          <a:p>
            <a:pPr>
              <a:buFontTx/>
              <a:buChar char="-"/>
            </a:pPr>
            <a:r>
              <a:rPr lang="cs-CZ" sz="3800" i="1" dirty="0"/>
              <a:t>Počet grantů: 23 v celkové částce Kč 44 783 998,-</a:t>
            </a:r>
          </a:p>
          <a:p>
            <a:pPr>
              <a:buFontTx/>
              <a:buChar char="-"/>
            </a:pPr>
            <a:r>
              <a:rPr lang="cs-CZ" sz="3800" i="1" dirty="0"/>
              <a:t>Počet studentů Ph.D.: </a:t>
            </a:r>
            <a:r>
              <a:rPr lang="cs-CZ" sz="3800" i="1" dirty="0" smtClean="0"/>
              <a:t>22</a:t>
            </a:r>
          </a:p>
          <a:p>
            <a:pPr marL="0" indent="0">
              <a:buNone/>
            </a:pPr>
            <a:endParaRPr lang="cs-CZ" sz="3800" i="1" dirty="0"/>
          </a:p>
          <a:p>
            <a:r>
              <a:rPr lang="cs-CZ" sz="3800" i="1" dirty="0">
                <a:solidFill>
                  <a:srgbClr val="00B0F0"/>
                </a:solidFill>
              </a:rPr>
              <a:t>Rok 2018:</a:t>
            </a:r>
          </a:p>
          <a:p>
            <a:pPr>
              <a:buFontTx/>
              <a:buChar char="-"/>
            </a:pPr>
            <a:r>
              <a:rPr lang="cs-CZ" sz="3800" i="1" dirty="0"/>
              <a:t>Počet publikací: 27 + 2 kapitoly v knize</a:t>
            </a:r>
          </a:p>
          <a:p>
            <a:pPr>
              <a:buFontTx/>
              <a:buChar char="-"/>
            </a:pPr>
            <a:r>
              <a:rPr lang="cs-CZ" sz="3800" i="1" dirty="0"/>
              <a:t>Patentové přihlášky: 1</a:t>
            </a:r>
          </a:p>
          <a:p>
            <a:pPr>
              <a:buFontTx/>
              <a:buChar char="-"/>
            </a:pPr>
            <a:r>
              <a:rPr lang="cs-CZ" sz="3800" i="1" dirty="0"/>
              <a:t>Užitné vzory: 1</a:t>
            </a:r>
          </a:p>
          <a:p>
            <a:pPr>
              <a:buFontTx/>
              <a:buChar char="-"/>
            </a:pPr>
            <a:r>
              <a:rPr lang="cs-CZ" sz="3800" i="1" dirty="0"/>
              <a:t>Počet grantů: 23 v celkové částce Kč 49 701 721,-</a:t>
            </a:r>
          </a:p>
          <a:p>
            <a:pPr>
              <a:buFontTx/>
              <a:buChar char="-"/>
            </a:pPr>
            <a:r>
              <a:rPr lang="cs-CZ" sz="3800" i="1" dirty="0"/>
              <a:t>Počet studentů: 22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532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Rok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8294"/>
            <a:ext cx="8302402" cy="4902505"/>
          </a:xfrm>
        </p:spPr>
        <p:txBody>
          <a:bodyPr>
            <a:normAutofit/>
          </a:bodyPr>
          <a:lstStyle/>
          <a:p>
            <a:r>
              <a:rPr lang="cs-CZ" dirty="0"/>
              <a:t>Po skončení projektu NPU ubydou finanční prostředky na osobní náklady ve výši 15,2 úvazků ( Kč 10 mil.) a na provozní prostředky ve výši Kč 1,8 mil.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4FAC3-FB29-D04D-9F2C-7AAF117F85F9}" type="datetime1">
              <a:rPr lang="cs-CZ" smtClean="0"/>
              <a:t>24.4.2019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6EC2D-D8AC-7C40-9E33-9B9AB57637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15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5974</TotalTime>
  <Words>651</Words>
  <Application>Microsoft Office PowerPoint</Application>
  <PresentationFormat>Předvádění na obrazovce (4:3)</PresentationFormat>
  <Paragraphs>311</Paragraphs>
  <Slides>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 Indikátory - Summary </vt:lpstr>
      <vt:lpstr>Publikace 2016-2019 podle IF       interní skupiny</vt:lpstr>
      <vt:lpstr>Publikace 2016-2019 podle IF       externí skupiny</vt:lpstr>
      <vt:lpstr>Plánované nové vědecké skupiny</vt:lpstr>
      <vt:lpstr>Plánované nové vědecké skupiny</vt:lpstr>
      <vt:lpstr>Spolupráce s aplikační sférou</vt:lpstr>
      <vt:lpstr>Neveřejné zdroje a režie v NPU</vt:lpstr>
      <vt:lpstr>Přehled plnění indikátorů NPU</vt:lpstr>
      <vt:lpstr>Rok 2021</vt:lpstr>
    </vt:vector>
  </TitlesOfParts>
  <Company>1.LFUK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ÚSTAVNÍ RADA</dc:title>
  <dc:creator>Tomas Stopka</dc:creator>
  <cp:lastModifiedBy>Ivana Nikodýmová</cp:lastModifiedBy>
  <cp:revision>462</cp:revision>
  <cp:lastPrinted>2019-04-18T10:54:47Z</cp:lastPrinted>
  <dcterms:created xsi:type="dcterms:W3CDTF">2016-04-21T11:29:31Z</dcterms:created>
  <dcterms:modified xsi:type="dcterms:W3CDTF">2019-04-24T09:19:28Z</dcterms:modified>
</cp:coreProperties>
</file>