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1" r:id="rId3"/>
    <p:sldId id="282" r:id="rId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kurka\Documents\7_d&#283;kan&#225;t\adm_v&#253;uky\evaluace\00_evaluace_2017_18\dotace_&#250;stavy_10_2018_n&#225;klady%20na%20hodinu_tv_sex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% mediánu hodinové dotace 2018</a:t>
            </a:r>
          </a:p>
        </c:rich>
      </c:tx>
      <c:layout>
        <c:manualLayout>
          <c:xMode val="edge"/>
          <c:yMode val="edge"/>
          <c:x val="0.3489234935486053"/>
          <c:y val="1.736349659805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List1!$B$2:$B$70</c:f>
              <c:strCache>
                <c:ptCount val="69"/>
                <c:pt idx="0">
                  <c:v>Anatomický ústav</c:v>
                </c:pt>
                <c:pt idx="1">
                  <c:v>Ústav  histologie a embryologie</c:v>
                </c:pt>
                <c:pt idx="2">
                  <c:v>Ústav biochemie a exp.onkologie</c:v>
                </c:pt>
                <c:pt idx="3">
                  <c:v>Fyziologický ústav</c:v>
                </c:pt>
                <c:pt idx="4">
                  <c:v>Ústav biologie a lékařské genetiky</c:v>
                </c:pt>
                <c:pt idx="5">
                  <c:v>Ústav biofyziky a informatiky</c:v>
                </c:pt>
                <c:pt idx="6">
                  <c:v>Ústav patologické fyziologie</c:v>
                </c:pt>
                <c:pt idx="7">
                  <c:v>Farmakologický ústav</c:v>
                </c:pt>
                <c:pt idx="8">
                  <c:v>Ústav hygieny a epidemiologie</c:v>
                </c:pt>
                <c:pt idx="9">
                  <c:v>Ústav tělesné výchovy</c:v>
                </c:pt>
                <c:pt idx="10">
                  <c:v>Ústav dějin lékařství a cizích jazyků</c:v>
                </c:pt>
                <c:pt idx="11">
                  <c:v>Ústav  humanitních studií v lékařství</c:v>
                </c:pt>
                <c:pt idx="12">
                  <c:v>Ústav teorie a praxe ošetřovatelství</c:v>
                </c:pt>
                <c:pt idx="13">
                  <c:v>Ústav všeobecného lékařství</c:v>
                </c:pt>
                <c:pt idx="14">
                  <c:v>Ústav veřejného zdrav.a med.práva</c:v>
                </c:pt>
                <c:pt idx="15">
                  <c:v>Ústav patologie</c:v>
                </c:pt>
                <c:pt idx="16">
                  <c:v>Ústav nukleární medicíny</c:v>
                </c:pt>
                <c:pt idx="17">
                  <c:v>Ústav imunologie a mikrobiologie</c:v>
                </c:pt>
                <c:pt idx="18">
                  <c:v>Ústav soudního lékařství a toxikologie</c:v>
                </c:pt>
                <c:pt idx="19">
                  <c:v>Ústav tělovýchovného lékařství</c:v>
                </c:pt>
                <c:pt idx="20">
                  <c:v>Sexuologický ústav</c:v>
                </c:pt>
                <c:pt idx="21">
                  <c:v>Ústav lék.biochemie a LD</c:v>
                </c:pt>
                <c:pt idx="22">
                  <c:v>Pediatrická klinika - Krč</c:v>
                </c:pt>
                <c:pt idx="23">
                  <c:v>Chirurgická klinika - Krč</c:v>
                </c:pt>
                <c:pt idx="24">
                  <c:v>Ortopedická klinika - Bulovka</c:v>
                </c:pt>
                <c:pt idx="25">
                  <c:v>Chirurgická klinika - Bulovka</c:v>
                </c:pt>
                <c:pt idx="26">
                  <c:v>Ústav radiační onkologie - Bulovka</c:v>
                </c:pt>
                <c:pt idx="27">
                  <c:v>Klinika plastické chirurgie - Bulovka</c:v>
                </c:pt>
                <c:pt idx="28">
                  <c:v>Gynekologicko-porodnická klinika - Bulovka</c:v>
                </c:pt>
                <c:pt idx="29">
                  <c:v>Anesteziologicko-resusc. klinika FTN</c:v>
                </c:pt>
                <c:pt idx="30">
                  <c:v>Onkologická klinika Krč</c:v>
                </c:pt>
                <c:pt idx="31">
                  <c:v>Klinika nefrologie</c:v>
                </c:pt>
                <c:pt idx="32">
                  <c:v>I. interní klinika</c:v>
                </c:pt>
                <c:pt idx="33">
                  <c:v>II. interní klinika</c:v>
                </c:pt>
                <c:pt idx="34">
                  <c:v>III. interní klinika</c:v>
                </c:pt>
                <c:pt idx="35">
                  <c:v>IV. interní klinika</c:v>
                </c:pt>
                <c:pt idx="36">
                  <c:v>Klinika pracovního lékařství</c:v>
                </c:pt>
                <c:pt idx="37">
                  <c:v>I. klinika tuberkulózy a respiračních nemocí</c:v>
                </c:pt>
                <c:pt idx="38">
                  <c:v>Dermatovenerologická klinika</c:v>
                </c:pt>
                <c:pt idx="39">
                  <c:v>Geriatrická klinika</c:v>
                </c:pt>
                <c:pt idx="40">
                  <c:v>Neurologická klinika</c:v>
                </c:pt>
                <c:pt idx="41">
                  <c:v>Psychiatrická klinika</c:v>
                </c:pt>
                <c:pt idx="42">
                  <c:v>Klinika adiktologie</c:v>
                </c:pt>
                <c:pt idx="43">
                  <c:v>Radiodiagnostická klinika</c:v>
                </c:pt>
                <c:pt idx="44">
                  <c:v>Onkologická klinika</c:v>
                </c:pt>
                <c:pt idx="45">
                  <c:v>Klinika rehabilitačního lékařství</c:v>
                </c:pt>
                <c:pt idx="46">
                  <c:v>Revmatologická klinika</c:v>
                </c:pt>
                <c:pt idx="47">
                  <c:v>Klinika dětského a dorostového lékařství</c:v>
                </c:pt>
                <c:pt idx="48">
                  <c:v>I. chirurgická klinika</c:v>
                </c:pt>
                <c:pt idx="49">
                  <c:v>III. chirurgická klinika</c:v>
                </c:pt>
                <c:pt idx="50">
                  <c:v>II. chirurgická klinika</c:v>
                </c:pt>
                <c:pt idx="51">
                  <c:v>Klinika anest.,resuscitace a IM</c:v>
                </c:pt>
                <c:pt idx="52">
                  <c:v>Klinika spondylochirurgie</c:v>
                </c:pt>
                <c:pt idx="53">
                  <c:v>Ortopedická klinika</c:v>
                </c:pt>
                <c:pt idx="54">
                  <c:v>Urologická klinika</c:v>
                </c:pt>
                <c:pt idx="55">
                  <c:v>Klinika otorhinolaringologie a chirurgie hlavy a krku </c:v>
                </c:pt>
                <c:pt idx="56">
                  <c:v>Foniatrická klinika</c:v>
                </c:pt>
                <c:pt idx="57">
                  <c:v>Oční klinika</c:v>
                </c:pt>
                <c:pt idx="58">
                  <c:v>Stomatologická klinika</c:v>
                </c:pt>
                <c:pt idx="59">
                  <c:v>Gynekologickoporodnická klinika</c:v>
                </c:pt>
                <c:pt idx="60">
                  <c:v>Klinika infekčních a tropických nemocí</c:v>
                </c:pt>
                <c:pt idx="61">
                  <c:v>Neurochirurgická klinika</c:v>
                </c:pt>
                <c:pt idx="62">
                  <c:v>Interní klinika ÚVN</c:v>
                </c:pt>
                <c:pt idx="63">
                  <c:v>Oční odd. ÚVN</c:v>
                </c:pt>
                <c:pt idx="64">
                  <c:v>Klinika ortopedie ÚVN</c:v>
                </c:pt>
                <c:pt idx="65">
                  <c:v>Kl. anesteziologie, resusc. a IM </c:v>
                </c:pt>
                <c:pt idx="66">
                  <c:v>Onkologická klinika VFN, ÚVN</c:v>
                </c:pt>
                <c:pt idx="67">
                  <c:v>Klinika infekčních nemocí ÚVN</c:v>
                </c:pt>
                <c:pt idx="68">
                  <c:v>Pneumologická klinika</c:v>
                </c:pt>
              </c:strCache>
            </c:strRef>
          </c:cat>
          <c:val>
            <c:numRef>
              <c:f>List1!$K$2:$K$70</c:f>
              <c:numCache>
                <c:formatCode>0%</c:formatCode>
                <c:ptCount val="69"/>
                <c:pt idx="0">
                  <c:v>0.81161876200166783</c:v>
                </c:pt>
                <c:pt idx="1">
                  <c:v>0.98705016052084082</c:v>
                </c:pt>
                <c:pt idx="2">
                  <c:v>1.0401875677929064</c:v>
                </c:pt>
                <c:pt idx="3">
                  <c:v>0.90360976605776078</c:v>
                </c:pt>
                <c:pt idx="4">
                  <c:v>1.0228062011396479</c:v>
                </c:pt>
                <c:pt idx="5">
                  <c:v>1.0671642311604441</c:v>
                </c:pt>
                <c:pt idx="6">
                  <c:v>0.94181358224620748</c:v>
                </c:pt>
                <c:pt idx="7">
                  <c:v>0.80122980155134282</c:v>
                </c:pt>
                <c:pt idx="8">
                  <c:v>0.83874435772574651</c:v>
                </c:pt>
                <c:pt idx="9">
                  <c:v>0.44111998020730248</c:v>
                </c:pt>
                <c:pt idx="10">
                  <c:v>0.3510693293184895</c:v>
                </c:pt>
                <c:pt idx="11">
                  <c:v>0.49751537262998607</c:v>
                </c:pt>
                <c:pt idx="12">
                  <c:v>0.18661593474459917</c:v>
                </c:pt>
                <c:pt idx="13">
                  <c:v>0.43293198141106887</c:v>
                </c:pt>
                <c:pt idx="14">
                  <c:v>0.77535008059852084</c:v>
                </c:pt>
                <c:pt idx="15">
                  <c:v>0.63736421341809424</c:v>
                </c:pt>
                <c:pt idx="16">
                  <c:v>1.4237974360669738</c:v>
                </c:pt>
                <c:pt idx="17">
                  <c:v>1.1956150866230746</c:v>
                </c:pt>
                <c:pt idx="18">
                  <c:v>1.4752435185681048</c:v>
                </c:pt>
                <c:pt idx="19">
                  <c:v>0</c:v>
                </c:pt>
                <c:pt idx="20">
                  <c:v>2.1168373847527513</c:v>
                </c:pt>
                <c:pt idx="21">
                  <c:v>1.1260996514176216</c:v>
                </c:pt>
                <c:pt idx="22">
                  <c:v>0.31557885575866956</c:v>
                </c:pt>
                <c:pt idx="23">
                  <c:v>0.59385653740669497</c:v>
                </c:pt>
                <c:pt idx="24">
                  <c:v>1.0138938889550251</c:v>
                </c:pt>
                <c:pt idx="25">
                  <c:v>0.54163595075387627</c:v>
                </c:pt>
                <c:pt idx="26">
                  <c:v>0.95075585554299014</c:v>
                </c:pt>
                <c:pt idx="27">
                  <c:v>0.29125195705658685</c:v>
                </c:pt>
                <c:pt idx="28">
                  <c:v>0.68038322993796285</c:v>
                </c:pt>
                <c:pt idx="29">
                  <c:v>0.52705088149609702</c:v>
                </c:pt>
                <c:pt idx="30">
                  <c:v>1.3979785409261489</c:v>
                </c:pt>
                <c:pt idx="31">
                  <c:v>1.1277401916009941</c:v>
                </c:pt>
                <c:pt idx="32">
                  <c:v>1.2663687655408495</c:v>
                </c:pt>
                <c:pt idx="33">
                  <c:v>1.3328351357745014</c:v>
                </c:pt>
                <c:pt idx="34">
                  <c:v>0.94347939408806569</c:v>
                </c:pt>
                <c:pt idx="35">
                  <c:v>1.2068350107563632</c:v>
                </c:pt>
                <c:pt idx="36">
                  <c:v>1.1034513883404227</c:v>
                </c:pt>
                <c:pt idx="37">
                  <c:v>1.531649886942132</c:v>
                </c:pt>
                <c:pt idx="38">
                  <c:v>0.79820263522766899</c:v>
                </c:pt>
                <c:pt idx="39">
                  <c:v>2.2976726311437705</c:v>
                </c:pt>
                <c:pt idx="40">
                  <c:v>1.2107939928597717</c:v>
                </c:pt>
                <c:pt idx="41">
                  <c:v>0.93756217140456244</c:v>
                </c:pt>
                <c:pt idx="42">
                  <c:v>0.8255785016074022</c:v>
                </c:pt>
                <c:pt idx="43">
                  <c:v>1.3455256252342955</c:v>
                </c:pt>
                <c:pt idx="44">
                  <c:v>1.2145509977028883</c:v>
                </c:pt>
                <c:pt idx="45">
                  <c:v>0.2850313702511128</c:v>
                </c:pt>
                <c:pt idx="46">
                  <c:v>1.0884272272435229</c:v>
                </c:pt>
                <c:pt idx="47">
                  <c:v>1.0380586004804311</c:v>
                </c:pt>
                <c:pt idx="48">
                  <c:v>0.70251097983517197</c:v>
                </c:pt>
                <c:pt idx="49">
                  <c:v>1.4237867847109673</c:v>
                </c:pt>
                <c:pt idx="50">
                  <c:v>1.2380359790952957</c:v>
                </c:pt>
                <c:pt idx="51">
                  <c:v>0.99793382974228984</c:v>
                </c:pt>
                <c:pt idx="52">
                  <c:v>1.3642560536321793</c:v>
                </c:pt>
                <c:pt idx="53">
                  <c:v>2.0641380529763738</c:v>
                </c:pt>
                <c:pt idx="54">
                  <c:v>1.3707610249910629</c:v>
                </c:pt>
                <c:pt idx="55">
                  <c:v>0.92141814776947006</c:v>
                </c:pt>
                <c:pt idx="56">
                  <c:v>1.840327233991959</c:v>
                </c:pt>
                <c:pt idx="57">
                  <c:v>1.0409686490294505</c:v>
                </c:pt>
                <c:pt idx="58">
                  <c:v>0.59799006680520783</c:v>
                </c:pt>
                <c:pt idx="59">
                  <c:v>0.61608750964864634</c:v>
                </c:pt>
                <c:pt idx="60">
                  <c:v>1.0796702071654336</c:v>
                </c:pt>
                <c:pt idx="61">
                  <c:v>1.0282647325376142</c:v>
                </c:pt>
                <c:pt idx="62">
                  <c:v>1.2729832288150444</c:v>
                </c:pt>
                <c:pt idx="63">
                  <c:v>0.69710032977216652</c:v>
                </c:pt>
                <c:pt idx="64">
                  <c:v>0.7722247450684131</c:v>
                </c:pt>
                <c:pt idx="65">
                  <c:v>1.3675182276733138</c:v>
                </c:pt>
                <c:pt idx="66">
                  <c:v>1.0022239758949709</c:v>
                </c:pt>
                <c:pt idx="67">
                  <c:v>1.3188430033328638</c:v>
                </c:pt>
                <c:pt idx="68">
                  <c:v>0.68452731845825843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6A-4365-BE36-FC90AD2212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619776"/>
        <c:axId val="220620336"/>
      </c:barChart>
      <c:catAx>
        <c:axId val="22061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0620336"/>
        <c:crosses val="autoZero"/>
        <c:auto val="1"/>
        <c:lblAlgn val="ctr"/>
        <c:lblOffset val="100"/>
        <c:noMultiLvlLbl val="0"/>
      </c:catAx>
      <c:valAx>
        <c:axId val="22062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061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1CA0A-AAB1-497B-86DD-02602A082A63}" type="datetimeFigureOut">
              <a:rPr lang="cs-CZ" smtClean="0"/>
              <a:t>13.12.2018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1344F-D73F-4EB2-9D43-7C79E840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90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1344F-D73F-4EB2-9D43-7C79E84073E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67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014C-EBF2-4C01-BE84-0E8615E41855}" type="datetime1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5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37C4-E445-4A7A-9180-544331BAE198}" type="datetime1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29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186-84C3-4C1E-ABBB-1E0B5FDAB677}" type="datetime1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D813-FF58-4A18-A464-33AFAA8E4ACE}" type="datetime1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5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B16D7-F065-415D-812E-7E6D7BD85BA6}" type="datetime1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08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70D4-255F-404B-BDAA-40585861E50F}" type="datetime1">
              <a:rPr lang="cs-CZ" smtClean="0"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6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25DA-2A39-413E-AB1D-28E7F1366857}" type="datetime1">
              <a:rPr lang="cs-CZ" smtClean="0"/>
              <a:t>13.12.2018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17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868B-4B75-436E-8A0B-6FE69B4A3565}" type="datetime1">
              <a:rPr lang="cs-CZ" smtClean="0"/>
              <a:t>13.12.2018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0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88A5-F467-449A-9394-0CE216448FE6}" type="datetime1">
              <a:rPr lang="cs-CZ" smtClean="0"/>
              <a:t>13.12.2018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6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B6D7-F490-414E-8FF1-056561C881BF}" type="datetime1">
              <a:rPr lang="cs-CZ" smtClean="0"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34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653F-1C48-4B56-893D-B247195E9E31}" type="datetime1">
              <a:rPr lang="cs-CZ" smtClean="0"/>
              <a:t>13.12.2018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5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2781-611C-450D-A4A2-544FCB7E6D9B}" type="datetime1">
              <a:rPr lang="cs-CZ" smtClean="0"/>
              <a:t>13.12.2018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FBC1-B725-4AEA-9631-F5283288F0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62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62182" y="690835"/>
            <a:ext cx="10515600" cy="2852737"/>
          </a:xfrm>
        </p:spPr>
        <p:txBody>
          <a:bodyPr/>
          <a:lstStyle/>
          <a:p>
            <a:r>
              <a:rPr lang="cs-CZ" dirty="0" smtClean="0"/>
              <a:t>Evaluace </a:t>
            </a:r>
            <a:r>
              <a:rPr lang="cs-CZ" dirty="0" smtClean="0"/>
              <a:t>pedagogického výkonu 2017/18 - doplněk</a:t>
            </a:r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40559" y="3718606"/>
            <a:ext cx="10515600" cy="1500187"/>
          </a:xfrm>
        </p:spPr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KD 17.12.2018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5840" y="5826034"/>
            <a:ext cx="177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Martin Vokurka</a:t>
            </a:r>
          </a:p>
          <a:p>
            <a:r>
              <a:rPr lang="cs-CZ" dirty="0" smtClean="0"/>
              <a:t>Studijní oddělení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9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671408" y="5694766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*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03493" y="5879432"/>
            <a:ext cx="6463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ÚTL – při započtení jen PP 2906 %, učí 97 % hodin VP, při započtení všech hodin by to činilo 83 %</a:t>
            </a:r>
          </a:p>
          <a:p>
            <a:r>
              <a:rPr lang="cs-CZ" sz="1200" dirty="0" err="1" smtClean="0"/>
              <a:t>SexÚ</a:t>
            </a:r>
            <a:r>
              <a:rPr lang="cs-CZ" sz="1200" dirty="0" smtClean="0"/>
              <a:t> – podílí se na výuce Psychiatrie pro VL a na výuce NS</a:t>
            </a:r>
          </a:p>
          <a:p>
            <a:r>
              <a:rPr lang="cs-CZ" sz="1200" dirty="0" smtClean="0"/>
              <a:t>Geriatrická klinika – vysoké % díky přesunu výuky mezi ročníky, jinak by odpovídalo interním klinikám</a:t>
            </a:r>
            <a:endParaRPr lang="cs-CZ" sz="1200" dirty="0"/>
          </a:p>
        </p:txBody>
      </p:sp>
      <p:grpSp>
        <p:nvGrpSpPr>
          <p:cNvPr id="3" name="Skupina 2"/>
          <p:cNvGrpSpPr/>
          <p:nvPr/>
        </p:nvGrpSpPr>
        <p:grpSpPr>
          <a:xfrm>
            <a:off x="96252" y="815751"/>
            <a:ext cx="11895221" cy="4534730"/>
            <a:chOff x="96252" y="727520"/>
            <a:chExt cx="11895221" cy="4534730"/>
          </a:xfrm>
        </p:grpSpPr>
        <p:sp>
          <p:nvSpPr>
            <p:cNvPr id="5" name="TextovéPole 4"/>
            <p:cNvSpPr txBox="1"/>
            <p:nvPr/>
          </p:nvSpPr>
          <p:spPr>
            <a:xfrm>
              <a:off x="3588023" y="2810219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*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738064" y="1121113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*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6884929" y="936447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*</a:t>
              </a:r>
              <a:endParaRPr lang="cs-CZ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8" name="Graf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20188547"/>
                </p:ext>
              </p:extLst>
            </p:nvPr>
          </p:nvGraphicFramePr>
          <p:xfrm>
            <a:off x="96252" y="727520"/>
            <a:ext cx="11895221" cy="45347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814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10" y="525639"/>
            <a:ext cx="10467474" cy="100498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525" y="1936056"/>
            <a:ext cx="6342771" cy="434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661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4560</TotalTime>
  <Words>76</Words>
  <Application>Microsoft Office PowerPoint</Application>
  <PresentationFormat>Širokoúhlá obrazovka</PresentationFormat>
  <Paragraphs>13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Evaluace pedagogického výkonu 2017/18 - doplněk</vt:lpstr>
      <vt:lpstr>Prezentace aplikace PowerPoint</vt:lpstr>
      <vt:lpstr>Prezentace aplikace PowerPoint</vt:lpstr>
    </vt:vector>
  </TitlesOfParts>
  <Company>1.LF.UK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Vokurka</dc:creator>
  <cp:lastModifiedBy>Jana Nováková</cp:lastModifiedBy>
  <cp:revision>130</cp:revision>
  <cp:lastPrinted>2017-12-01T16:10:31Z</cp:lastPrinted>
  <dcterms:created xsi:type="dcterms:W3CDTF">2016-11-03T09:58:22Z</dcterms:created>
  <dcterms:modified xsi:type="dcterms:W3CDTF">2018-12-13T09:30:18Z</dcterms:modified>
</cp:coreProperties>
</file>