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AVERAGE NUMBER OF PROCEDURES IN DIFFERENT UNNIVERSITIES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257184515023287E-2"/>
          <c:y val="0.11063388131641831"/>
          <c:w val="0.89821991404370871"/>
          <c:h val="0.41194581830360899"/>
        </c:manualLayout>
      </c:layout>
      <c:barChart>
        <c:barDir val="col"/>
        <c:grouping val="clustered"/>
        <c:varyColors val="0"/>
        <c:ser>
          <c:idx val="0"/>
          <c:order val="0"/>
          <c:tx>
            <c:v>UNIVERSIDAD EUROPEA DE MADRID</c:v>
          </c:tx>
          <c:spPr>
            <a:solidFill>
              <a:schemeClr val="accent1"/>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Sheet1!$B$1:$B$11</c:f>
              <c:numCache>
                <c:formatCode>General</c:formatCode>
                <c:ptCount val="11"/>
                <c:pt idx="0">
                  <c:v>30</c:v>
                </c:pt>
                <c:pt idx="1">
                  <c:v>0</c:v>
                </c:pt>
                <c:pt idx="2">
                  <c:v>20</c:v>
                </c:pt>
                <c:pt idx="3">
                  <c:v>10</c:v>
                </c:pt>
                <c:pt idx="4">
                  <c:v>0</c:v>
                </c:pt>
                <c:pt idx="5">
                  <c:v>0</c:v>
                </c:pt>
                <c:pt idx="6">
                  <c:v>30</c:v>
                </c:pt>
                <c:pt idx="7">
                  <c:v>0</c:v>
                </c:pt>
                <c:pt idx="8">
                  <c:v>0</c:v>
                </c:pt>
                <c:pt idx="9">
                  <c:v>40</c:v>
                </c:pt>
                <c:pt idx="10">
                  <c:v>0</c:v>
                </c:pt>
              </c:numCache>
            </c:numRef>
          </c:val>
        </c:ser>
        <c:ser>
          <c:idx val="1"/>
          <c:order val="1"/>
          <c:tx>
            <c:v>CEU</c:v>
          </c:tx>
          <c:spPr>
            <a:solidFill>
              <a:schemeClr val="accent2"/>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Sheet1!$C$1:$C$11</c:f>
              <c:numCache>
                <c:formatCode>General</c:formatCode>
                <c:ptCount val="11"/>
                <c:pt idx="0">
                  <c:v>20</c:v>
                </c:pt>
                <c:pt idx="1">
                  <c:v>3</c:v>
                </c:pt>
                <c:pt idx="2">
                  <c:v>18</c:v>
                </c:pt>
                <c:pt idx="3">
                  <c:v>8</c:v>
                </c:pt>
                <c:pt idx="4">
                  <c:v>0</c:v>
                </c:pt>
                <c:pt idx="5">
                  <c:v>0</c:v>
                </c:pt>
                <c:pt idx="6">
                  <c:v>20</c:v>
                </c:pt>
                <c:pt idx="7">
                  <c:v>0</c:v>
                </c:pt>
                <c:pt idx="8">
                  <c:v>0</c:v>
                </c:pt>
                <c:pt idx="9">
                  <c:v>30</c:v>
                </c:pt>
                <c:pt idx="10">
                  <c:v>0</c:v>
                </c:pt>
              </c:numCache>
            </c:numRef>
          </c:val>
        </c:ser>
        <c:ser>
          <c:idx val="2"/>
          <c:order val="2"/>
          <c:tx>
            <c:v>REY JUAN CARLOS</c:v>
          </c:tx>
          <c:spPr>
            <a:solidFill>
              <a:schemeClr val="accent3"/>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Sheet1!$D$1:$D$11</c:f>
              <c:numCache>
                <c:formatCode>General</c:formatCode>
                <c:ptCount val="11"/>
                <c:pt idx="0">
                  <c:v>35</c:v>
                </c:pt>
                <c:pt idx="1">
                  <c:v>10</c:v>
                </c:pt>
                <c:pt idx="2">
                  <c:v>38</c:v>
                </c:pt>
                <c:pt idx="3">
                  <c:v>16</c:v>
                </c:pt>
                <c:pt idx="4">
                  <c:v>0</c:v>
                </c:pt>
                <c:pt idx="5">
                  <c:v>0</c:v>
                </c:pt>
                <c:pt idx="6">
                  <c:v>30</c:v>
                </c:pt>
                <c:pt idx="7">
                  <c:v>0</c:v>
                </c:pt>
                <c:pt idx="8">
                  <c:v>2</c:v>
                </c:pt>
                <c:pt idx="9">
                  <c:v>40</c:v>
                </c:pt>
                <c:pt idx="10">
                  <c:v>0</c:v>
                </c:pt>
              </c:numCache>
            </c:numRef>
          </c:val>
        </c:ser>
        <c:ser>
          <c:idx val="3"/>
          <c:order val="3"/>
          <c:tx>
            <c:v>UNIVERSITY CLAUDE BENARD LYON</c:v>
          </c:tx>
          <c:spPr>
            <a:solidFill>
              <a:schemeClr val="accent4"/>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Sheet1!$E$1:$E$11</c:f>
              <c:numCache>
                <c:formatCode>General</c:formatCode>
                <c:ptCount val="11"/>
                <c:pt idx="0">
                  <c:v>50</c:v>
                </c:pt>
                <c:pt idx="1">
                  <c:v>40</c:v>
                </c:pt>
                <c:pt idx="2">
                  <c:v>50</c:v>
                </c:pt>
                <c:pt idx="3">
                  <c:v>10</c:v>
                </c:pt>
                <c:pt idx="4">
                  <c:v>3</c:v>
                </c:pt>
                <c:pt idx="5">
                  <c:v>2</c:v>
                </c:pt>
                <c:pt idx="6">
                  <c:v>50</c:v>
                </c:pt>
                <c:pt idx="7">
                  <c:v>10</c:v>
                </c:pt>
                <c:pt idx="8">
                  <c:v>10</c:v>
                </c:pt>
                <c:pt idx="9">
                  <c:v>50</c:v>
                </c:pt>
                <c:pt idx="10">
                  <c:v>10</c:v>
                </c:pt>
              </c:numCache>
            </c:numRef>
          </c:val>
        </c:ser>
        <c:ser>
          <c:idx val="4"/>
          <c:order val="4"/>
          <c:tx>
            <c:v>SAN PABLO</c:v>
          </c:tx>
          <c:spPr>
            <a:solidFill>
              <a:schemeClr val="accent5"/>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Sheet1!$F$1:$F$11</c:f>
              <c:numCache>
                <c:formatCode>General</c:formatCode>
                <c:ptCount val="11"/>
                <c:pt idx="0">
                  <c:v>3</c:v>
                </c:pt>
                <c:pt idx="1">
                  <c:v>1</c:v>
                </c:pt>
                <c:pt idx="2">
                  <c:v>1</c:v>
                </c:pt>
                <c:pt idx="3">
                  <c:v>0</c:v>
                </c:pt>
                <c:pt idx="4">
                  <c:v>0</c:v>
                </c:pt>
                <c:pt idx="5">
                  <c:v>0</c:v>
                </c:pt>
                <c:pt idx="6">
                  <c:v>1</c:v>
                </c:pt>
                <c:pt idx="7">
                  <c:v>8</c:v>
                </c:pt>
                <c:pt idx="8">
                  <c:v>0</c:v>
                </c:pt>
                <c:pt idx="9">
                  <c:v>13</c:v>
                </c:pt>
                <c:pt idx="10">
                  <c:v>8</c:v>
                </c:pt>
              </c:numCache>
            </c:numRef>
          </c:val>
        </c:ser>
        <c:ser>
          <c:idx val="5"/>
          <c:order val="5"/>
          <c:tx>
            <c:v>CHARLES UNIVERSITY</c:v>
          </c:tx>
          <c:spPr>
            <a:solidFill>
              <a:schemeClr val="accent6"/>
            </a:solidFill>
            <a:ln>
              <a:noFill/>
            </a:ln>
            <a:effectLst/>
          </c:spPr>
          <c:invertIfNegative val="0"/>
          <c:cat>
            <c:strRef>
              <c:f>Sheet1!$A$1:$A$11</c:f>
              <c:strCache>
                <c:ptCount val="11"/>
                <c:pt idx="0">
                  <c:v>EXAMINATION OF PATIENT</c:v>
                </c:pt>
                <c:pt idx="1">
                  <c:v>ORDINARY EXTRACTION OF A TOOTH</c:v>
                </c:pt>
                <c:pt idx="2">
                  <c:v>INFILTRATION ANASTHESIA</c:v>
                </c:pt>
                <c:pt idx="3">
                  <c:v>NERVE BLOCK ANASTHESIA ASSITANCE IN DENTOALVEOLAR SURGERY</c:v>
                </c:pt>
                <c:pt idx="4">
                  <c:v>TREATMENT OF BLEEDING AFTER EXTRACTION</c:v>
                </c:pt>
                <c:pt idx="5">
                  <c:v>INTRA/EXTRA ORAL INCISION</c:v>
                </c:pt>
                <c:pt idx="6">
                  <c:v>TAKING MEDICAL HISTORY</c:v>
                </c:pt>
                <c:pt idx="7">
                  <c:v>ASSISTANCE IN OPERATING THEATRES</c:v>
                </c:pt>
                <c:pt idx="8">
                  <c:v>SUTURING</c:v>
                </c:pt>
                <c:pt idx="9">
                  <c:v>INTERPRETATION OF INTRA/EXTRAORAL X-RAYS AND CT</c:v>
                </c:pt>
                <c:pt idx="10">
                  <c:v>ASSISTANCE IN OPERATING THEATRES</c:v>
                </c:pt>
              </c:strCache>
            </c:strRef>
          </c:cat>
          <c:val>
            <c:numRef>
              <c:f>Sheet1!$G$1:$G$11</c:f>
              <c:numCache>
                <c:formatCode>General</c:formatCode>
                <c:ptCount val="11"/>
                <c:pt idx="0">
                  <c:v>13</c:v>
                </c:pt>
                <c:pt idx="1">
                  <c:v>14</c:v>
                </c:pt>
                <c:pt idx="2">
                  <c:v>12</c:v>
                </c:pt>
                <c:pt idx="3">
                  <c:v>5</c:v>
                </c:pt>
                <c:pt idx="4">
                  <c:v>2</c:v>
                </c:pt>
                <c:pt idx="5">
                  <c:v>1</c:v>
                </c:pt>
                <c:pt idx="6">
                  <c:v>8</c:v>
                </c:pt>
                <c:pt idx="7">
                  <c:v>7</c:v>
                </c:pt>
                <c:pt idx="8">
                  <c:v>2</c:v>
                </c:pt>
                <c:pt idx="9">
                  <c:v>8</c:v>
                </c:pt>
                <c:pt idx="10">
                  <c:v>7</c:v>
                </c:pt>
              </c:numCache>
            </c:numRef>
          </c:val>
        </c:ser>
        <c:dLbls>
          <c:showLegendKey val="0"/>
          <c:showVal val="0"/>
          <c:showCatName val="0"/>
          <c:showSerName val="0"/>
          <c:showPercent val="0"/>
          <c:showBubbleSize val="0"/>
        </c:dLbls>
        <c:gapWidth val="219"/>
        <c:overlap val="-27"/>
        <c:axId val="-29589312"/>
        <c:axId val="-29575168"/>
      </c:barChart>
      <c:catAx>
        <c:axId val="-29589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75168"/>
        <c:crosses val="autoZero"/>
        <c:auto val="1"/>
        <c:lblAlgn val="ctr"/>
        <c:lblOffset val="100"/>
        <c:noMultiLvlLbl val="0"/>
      </c:catAx>
      <c:valAx>
        <c:axId val="-295751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589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3C0F53-A1A6-4B61-B1B2-635945589094}" type="datetimeFigureOut">
              <a:rPr lang="en-GB" smtClean="0"/>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1190925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C0F53-A1A6-4B61-B1B2-635945589094}" type="datetimeFigureOut">
              <a:rPr lang="en-GB" smtClean="0"/>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838785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C0F53-A1A6-4B61-B1B2-635945589094}" type="datetimeFigureOut">
              <a:rPr lang="en-GB" smtClean="0"/>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227314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3C0F53-A1A6-4B61-B1B2-635945589094}" type="datetimeFigureOut">
              <a:rPr lang="en-GB" smtClean="0"/>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38667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3C0F53-A1A6-4B61-B1B2-635945589094}" type="datetimeFigureOut">
              <a:rPr lang="en-GB" smtClean="0"/>
              <a:t>20/02/2018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262895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3C0F53-A1A6-4B61-B1B2-635945589094}" type="datetimeFigureOut">
              <a:rPr lang="en-GB" smtClean="0"/>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153265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3C0F53-A1A6-4B61-B1B2-635945589094}" type="datetimeFigureOut">
              <a:rPr lang="en-GB" smtClean="0"/>
              <a:t>20/02/2018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81136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3C0F53-A1A6-4B61-B1B2-635945589094}" type="datetimeFigureOut">
              <a:rPr lang="en-GB" smtClean="0"/>
              <a:t>20/02/2018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417944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C0F53-A1A6-4B61-B1B2-635945589094}" type="datetimeFigureOut">
              <a:rPr lang="en-GB" smtClean="0"/>
              <a:t>20/02/2018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155745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C0F53-A1A6-4B61-B1B2-635945589094}" type="datetimeFigureOut">
              <a:rPr lang="en-GB" smtClean="0"/>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357295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3C0F53-A1A6-4B61-B1B2-635945589094}" type="datetimeFigureOut">
              <a:rPr lang="en-GB" smtClean="0"/>
              <a:t>20/02/2018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7F1197-A76E-46D5-B722-D06D27529817}" type="slidenum">
              <a:rPr lang="en-GB" smtClean="0"/>
              <a:t>‹#›</a:t>
            </a:fld>
            <a:endParaRPr lang="en-GB"/>
          </a:p>
        </p:txBody>
      </p:sp>
    </p:spTree>
    <p:extLst>
      <p:ext uri="{BB962C8B-B14F-4D97-AF65-F5344CB8AC3E}">
        <p14:creationId xmlns:p14="http://schemas.microsoft.com/office/powerpoint/2010/main" val="156088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C0F53-A1A6-4B61-B1B2-635945589094}" type="datetimeFigureOut">
              <a:rPr lang="en-GB" smtClean="0"/>
              <a:t>20/02/2018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F1197-A76E-46D5-B722-D06D27529817}" type="slidenum">
              <a:rPr lang="en-GB" smtClean="0"/>
              <a:t>‹#›</a:t>
            </a:fld>
            <a:endParaRPr lang="en-GB"/>
          </a:p>
        </p:txBody>
      </p:sp>
    </p:spTree>
    <p:extLst>
      <p:ext uri="{BB962C8B-B14F-4D97-AF65-F5344CB8AC3E}">
        <p14:creationId xmlns:p14="http://schemas.microsoft.com/office/powerpoint/2010/main" val="153252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NUMBER AND TYPES OF PROCEDURES DONE AND ASSISTED ON DURING 5</a:t>
            </a:r>
            <a:r>
              <a:rPr lang="en-GB" baseline="30000" dirty="0" smtClean="0"/>
              <a:t>TH</a:t>
            </a:r>
            <a:r>
              <a:rPr lang="en-GB" dirty="0" smtClean="0"/>
              <a:t> YEAR ORAL SURGERY BLOCK</a:t>
            </a:r>
            <a:endParaRPr lang="en-GB" dirty="0"/>
          </a:p>
        </p:txBody>
      </p:sp>
      <p:sp>
        <p:nvSpPr>
          <p:cNvPr id="3" name="Subtitle 2"/>
          <p:cNvSpPr>
            <a:spLocks noGrp="1"/>
          </p:cNvSpPr>
          <p:nvPr>
            <p:ph type="subTitle" idx="1"/>
          </p:nvPr>
        </p:nvSpPr>
        <p:spPr/>
        <p:txBody>
          <a:bodyPr/>
          <a:lstStyle/>
          <a:p>
            <a:r>
              <a:rPr lang="en-GB" dirty="0" smtClean="0"/>
              <a:t>BALEBLE JONASE</a:t>
            </a:r>
            <a:endParaRPr lang="en-GB" dirty="0"/>
          </a:p>
        </p:txBody>
      </p:sp>
    </p:spTree>
    <p:extLst>
      <p:ext uri="{BB962C8B-B14F-4D97-AF65-F5344CB8AC3E}">
        <p14:creationId xmlns:p14="http://schemas.microsoft.com/office/powerpoint/2010/main" val="7519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As mentioned in the weaknesses, certain improvements have to made to see that students acquire enough experience and confidence to carry out clinical procedure in their future place of work.</a:t>
            </a:r>
          </a:p>
          <a:p>
            <a:r>
              <a:rPr lang="en-GB" dirty="0" smtClean="0"/>
              <a:t>Create more time and organise specific doctor/s to oversee that students acquire enough clinical experience especially at the outpatient department.</a:t>
            </a:r>
          </a:p>
          <a:p>
            <a:r>
              <a:rPr lang="en-GB" dirty="0" smtClean="0"/>
              <a:t>Schedule patients for specific kind of treatment to be treated by students.</a:t>
            </a:r>
            <a:endParaRPr lang="en-GB" dirty="0"/>
          </a:p>
        </p:txBody>
      </p:sp>
    </p:spTree>
    <p:extLst>
      <p:ext uri="{BB962C8B-B14F-4D97-AF65-F5344CB8AC3E}">
        <p14:creationId xmlns:p14="http://schemas.microsoft.com/office/powerpoint/2010/main" val="2142539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8050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Clinical exposure is important in teaching </a:t>
            </a:r>
            <a:r>
              <a:rPr lang="en-GB" dirty="0"/>
              <a:t>field of oral and maxillofacial surgery (OMS</a:t>
            </a:r>
            <a:r>
              <a:rPr lang="en-GB" dirty="0" smtClean="0"/>
              <a:t>) to prepare competent </a:t>
            </a:r>
            <a:r>
              <a:rPr lang="en-GB" dirty="0"/>
              <a:t>general dentists who can examine, diagnose, surgically treat, and manage diseases and disorders in the oral and maxillofacial region of the human </a:t>
            </a:r>
            <a:r>
              <a:rPr lang="en-GB" dirty="0" smtClean="0"/>
              <a:t>body. </a:t>
            </a:r>
          </a:p>
          <a:p>
            <a:r>
              <a:rPr lang="en-GB" dirty="0" smtClean="0"/>
              <a:t>A wide variety of problems can be encountered in everyday situation so its important that the students have adequate clinical exposure and experience to manage them. Some of the students did not fulfil the minimum number of clinical procedures during three weeks oral surgery block.</a:t>
            </a:r>
          </a:p>
          <a:p>
            <a:r>
              <a:rPr lang="en-GB" dirty="0"/>
              <a:t>The objectives of this study were to evaluate the number and range of clinical procedures completed by </a:t>
            </a:r>
            <a:r>
              <a:rPr lang="en-GB" dirty="0" smtClean="0"/>
              <a:t>5</a:t>
            </a:r>
            <a:r>
              <a:rPr lang="en-GB" baseline="30000" dirty="0" smtClean="0"/>
              <a:t>th</a:t>
            </a:r>
            <a:r>
              <a:rPr lang="en-GB" dirty="0" smtClean="0"/>
              <a:t> year Charles university English parallel  </a:t>
            </a:r>
            <a:r>
              <a:rPr lang="en-GB" dirty="0"/>
              <a:t>students </a:t>
            </a:r>
            <a:r>
              <a:rPr lang="en-GB" dirty="0" smtClean="0"/>
              <a:t>in a three weeks oral surgery block, </a:t>
            </a:r>
            <a:r>
              <a:rPr lang="en-GB" dirty="0"/>
              <a:t>to compare </a:t>
            </a:r>
            <a:r>
              <a:rPr lang="en-GB" dirty="0" smtClean="0"/>
              <a:t>them with other universities and try to come up with possible solutions to help students fulfil the minimum number of procedures required.</a:t>
            </a:r>
            <a:endParaRPr lang="en-GB" dirty="0"/>
          </a:p>
        </p:txBody>
      </p:sp>
    </p:spTree>
    <p:extLst>
      <p:ext uri="{BB962C8B-B14F-4D97-AF65-F5344CB8AC3E}">
        <p14:creationId xmlns:p14="http://schemas.microsoft.com/office/powerpoint/2010/main" val="409326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idx="1"/>
          </p:nvPr>
        </p:nvSpPr>
        <p:spPr/>
        <p:txBody>
          <a:bodyPr/>
          <a:lstStyle/>
          <a:p>
            <a:r>
              <a:rPr lang="en-GB" dirty="0" smtClean="0"/>
              <a:t>Questionnaire </a:t>
            </a:r>
          </a:p>
          <a:p>
            <a:r>
              <a:rPr lang="en-GB" dirty="0" smtClean="0"/>
              <a:t>The </a:t>
            </a:r>
            <a:r>
              <a:rPr lang="en-GB" dirty="0"/>
              <a:t>work comprised a retrospective audit of clinical logbooks for </a:t>
            </a:r>
            <a:r>
              <a:rPr lang="en-GB" dirty="0" smtClean="0"/>
              <a:t>all 10 students </a:t>
            </a:r>
            <a:r>
              <a:rPr lang="en-GB" dirty="0"/>
              <a:t>of the </a:t>
            </a:r>
            <a:r>
              <a:rPr lang="en-GB" dirty="0" smtClean="0"/>
              <a:t>5</a:t>
            </a:r>
            <a:r>
              <a:rPr lang="en-GB" baseline="30000" dirty="0" smtClean="0"/>
              <a:t>th</a:t>
            </a:r>
            <a:r>
              <a:rPr lang="en-GB" dirty="0" smtClean="0"/>
              <a:t> year </a:t>
            </a:r>
            <a:r>
              <a:rPr lang="en-GB" dirty="0"/>
              <a:t>through their </a:t>
            </a:r>
            <a:r>
              <a:rPr lang="en-GB" dirty="0" smtClean="0"/>
              <a:t>3 weeks oral surgery block and 5 students of different universities through their overall clinical exposure in their respective universities.</a:t>
            </a:r>
          </a:p>
          <a:p>
            <a:r>
              <a:rPr lang="en-GB" dirty="0" smtClean="0"/>
              <a:t>Observation-13 students including 2 Erasmus students were divided into 3 groups. Each group took turn for one week in ambulance(out-patient), one week in surgical theatres and one week in the in-patient department. The 2 days of the last week (Thursday and Friday) were state holidays so students did not go to school. </a:t>
            </a:r>
          </a:p>
        </p:txBody>
      </p:sp>
    </p:spTree>
    <p:extLst>
      <p:ext uri="{BB962C8B-B14F-4D97-AF65-F5344CB8AC3E}">
        <p14:creationId xmlns:p14="http://schemas.microsoft.com/office/powerpoint/2010/main" val="427871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questionnaire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5463122"/>
              </p:ext>
            </p:extLst>
          </p:nvPr>
        </p:nvGraphicFramePr>
        <p:xfrm>
          <a:off x="1197735" y="1571227"/>
          <a:ext cx="8912180" cy="4481842"/>
        </p:xfrm>
        <a:graphic>
          <a:graphicData uri="http://schemas.openxmlformats.org/drawingml/2006/table">
            <a:tbl>
              <a:tblPr firstRow="1" firstCol="1" bandRow="1">
                <a:tableStyleId>{5C22544A-7EE6-4342-B048-85BDC9FD1C3A}</a:tableStyleId>
              </a:tblPr>
              <a:tblGrid>
                <a:gridCol w="4456090"/>
                <a:gridCol w="4456090"/>
              </a:tblGrid>
              <a:tr h="398554">
                <a:tc>
                  <a:txBody>
                    <a:bodyPr/>
                    <a:lstStyle/>
                    <a:p>
                      <a:pPr>
                        <a:lnSpc>
                          <a:spcPct val="115000"/>
                        </a:lnSpc>
                        <a:spcAft>
                          <a:spcPts val="0"/>
                        </a:spcAft>
                      </a:pPr>
                      <a:r>
                        <a:rPr lang="en-GB" sz="1100">
                          <a:effectLst/>
                        </a:rPr>
                        <a:t>Type of operation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number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Examination of a patient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Ordinary extraction of a tooth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Infiltration anaesthesia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Nerve block anasthesia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8199">
                <a:tc>
                  <a:txBody>
                    <a:bodyPr/>
                    <a:lstStyle/>
                    <a:p>
                      <a:pPr>
                        <a:lnSpc>
                          <a:spcPct val="115000"/>
                        </a:lnSpc>
                        <a:spcAft>
                          <a:spcPts val="0"/>
                        </a:spcAft>
                      </a:pPr>
                      <a:r>
                        <a:rPr lang="en-GB" sz="1100">
                          <a:effectLst/>
                        </a:rPr>
                        <a:t>Assistance in dentoalveolar surgeries (surgical extractions, biopsy, OAC closure e.t.c)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Treatment of bleeding after extraction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Intra/extra oral incision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Taking medical history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Assistance at operating theatres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suturing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Interpretation of intra/extraoral x-rays and CT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14099">
                <a:tc>
                  <a:txBody>
                    <a:bodyPr/>
                    <a:lstStyle/>
                    <a:p>
                      <a:pPr>
                        <a:lnSpc>
                          <a:spcPct val="115000"/>
                        </a:lnSpc>
                        <a:spcAft>
                          <a:spcPts val="0"/>
                        </a:spcAft>
                      </a:pPr>
                      <a:r>
                        <a:rPr lang="en-GB" sz="1100">
                          <a:effectLst/>
                        </a:rPr>
                        <a:t>Others, specify (observed!!)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Number and types of operations seen and assisted on during 5</a:t>
            </a:r>
            <a:r>
              <a:rPr kumimoji="0" lang="en-GB" altLang="en-US" sz="1100" b="1" i="0" u="sng" strike="noStrike" cap="none" normalizeH="0" baseline="3000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a:t>
            </a:r>
            <a:r>
              <a:rPr kumimoji="0" lang="en-GB"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year oral surgery block rotation.</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Name:</a:t>
            </a:r>
            <a:endParaRPr kumimoji="0" lang="en-GB"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40381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4204432"/>
              </p:ext>
            </p:extLst>
          </p:nvPr>
        </p:nvGraphicFramePr>
        <p:xfrm>
          <a:off x="838200" y="1390918"/>
          <a:ext cx="10515600" cy="51773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3747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As compared to Charles university the organisation of clinical exposure is different.</a:t>
            </a:r>
          </a:p>
          <a:p>
            <a:r>
              <a:rPr lang="en-GB" dirty="0" smtClean="0"/>
              <a:t>Students of Universidad </a:t>
            </a:r>
            <a:r>
              <a:rPr lang="en-GB" dirty="0" err="1" smtClean="0"/>
              <a:t>europea</a:t>
            </a:r>
            <a:r>
              <a:rPr lang="en-GB" dirty="0" smtClean="0"/>
              <a:t> de </a:t>
            </a:r>
            <a:r>
              <a:rPr lang="en-GB" dirty="0" err="1" smtClean="0"/>
              <a:t>madrid</a:t>
            </a:r>
            <a:r>
              <a:rPr lang="en-GB" dirty="0" smtClean="0"/>
              <a:t>, CEU and Rey Juan </a:t>
            </a:r>
            <a:r>
              <a:rPr lang="en-GB" dirty="0" err="1" smtClean="0"/>
              <a:t>carlos</a:t>
            </a:r>
            <a:r>
              <a:rPr lang="en-GB" dirty="0" smtClean="0"/>
              <a:t> university (Spain) start seeing patients in their third year of studies. They then continue to see the same patients for the rest of their study programme. Each student is assigned a certain number of patients to which she/he would be their dentist through out the study programme.</a:t>
            </a:r>
          </a:p>
          <a:p>
            <a:r>
              <a:rPr lang="en-GB" dirty="0" smtClean="0"/>
              <a:t>Students of university Claude Bernard Lyon (France) start to see random patients in their third year of studies. Everyday they have lessons then </a:t>
            </a:r>
            <a:r>
              <a:rPr lang="en-GB" dirty="0" err="1" smtClean="0"/>
              <a:t>clinicals</a:t>
            </a:r>
            <a:r>
              <a:rPr lang="en-GB" dirty="0" smtClean="0"/>
              <a:t> for the remainder of two years of their. </a:t>
            </a:r>
            <a:endParaRPr lang="en-GB" dirty="0"/>
          </a:p>
        </p:txBody>
      </p:sp>
    </p:spTree>
    <p:extLst>
      <p:ext uri="{BB962C8B-B14F-4D97-AF65-F5344CB8AC3E}">
        <p14:creationId xmlns:p14="http://schemas.microsoft.com/office/powerpoint/2010/main" val="31754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STRENGTHS VS WEAKNESSES OF CHARLES UNIVERSITY ORGANISATION</a:t>
            </a:r>
            <a:endParaRPr lang="en-GB" dirty="0"/>
          </a:p>
        </p:txBody>
      </p:sp>
      <p:sp>
        <p:nvSpPr>
          <p:cNvPr id="3" name="Text Placeholder 2"/>
          <p:cNvSpPr>
            <a:spLocks noGrp="1"/>
          </p:cNvSpPr>
          <p:nvPr>
            <p:ph type="body" idx="1"/>
          </p:nvPr>
        </p:nvSpPr>
        <p:spPr/>
        <p:txBody>
          <a:bodyPr/>
          <a:lstStyle/>
          <a:p>
            <a:r>
              <a:rPr lang="en-GB" dirty="0" smtClean="0"/>
              <a:t>WEAKNESSES</a:t>
            </a:r>
            <a:endParaRPr lang="en-GB" dirty="0"/>
          </a:p>
        </p:txBody>
      </p:sp>
      <p:sp>
        <p:nvSpPr>
          <p:cNvPr id="4" name="Content Placeholder 3"/>
          <p:cNvSpPr>
            <a:spLocks noGrp="1"/>
          </p:cNvSpPr>
          <p:nvPr>
            <p:ph sz="half" idx="2"/>
          </p:nvPr>
        </p:nvSpPr>
        <p:spPr/>
        <p:txBody>
          <a:bodyPr>
            <a:normAutofit fontScale="77500" lnSpcReduction="20000"/>
          </a:bodyPr>
          <a:lstStyle/>
          <a:p>
            <a:r>
              <a:rPr lang="en-GB" dirty="0" smtClean="0"/>
              <a:t>outpatient- students have to ask the doctors on duty for permission to work with them and its entirely up to them to allow students to do some procedures.</a:t>
            </a:r>
          </a:p>
          <a:p>
            <a:r>
              <a:rPr lang="en-GB" dirty="0" smtClean="0"/>
              <a:t>There is no one to oversee the work of students in the out patient department.</a:t>
            </a:r>
          </a:p>
          <a:p>
            <a:r>
              <a:rPr lang="en-GB" dirty="0" smtClean="0"/>
              <a:t>To do some procedures depends entirely on luck as patients are not scheduled for any specific kind of treatment.</a:t>
            </a:r>
          </a:p>
          <a:p>
            <a:r>
              <a:rPr lang="en-GB" dirty="0" smtClean="0"/>
              <a:t>Limited time</a:t>
            </a:r>
            <a:endParaRPr lang="en-GB" dirty="0"/>
          </a:p>
        </p:txBody>
      </p:sp>
      <p:sp>
        <p:nvSpPr>
          <p:cNvPr id="5" name="Text Placeholder 4"/>
          <p:cNvSpPr>
            <a:spLocks noGrp="1"/>
          </p:cNvSpPr>
          <p:nvPr>
            <p:ph type="body" sz="quarter" idx="3"/>
          </p:nvPr>
        </p:nvSpPr>
        <p:spPr/>
        <p:txBody>
          <a:bodyPr/>
          <a:lstStyle/>
          <a:p>
            <a:r>
              <a:rPr lang="en-GB" dirty="0" smtClean="0"/>
              <a:t>STRENGHTHS</a:t>
            </a:r>
            <a:endParaRPr lang="en-GB" dirty="0"/>
          </a:p>
        </p:txBody>
      </p:sp>
      <p:sp>
        <p:nvSpPr>
          <p:cNvPr id="6" name="Content Placeholder 5"/>
          <p:cNvSpPr>
            <a:spLocks noGrp="1"/>
          </p:cNvSpPr>
          <p:nvPr>
            <p:ph sz="quarter" idx="4"/>
          </p:nvPr>
        </p:nvSpPr>
        <p:spPr/>
        <p:txBody>
          <a:bodyPr>
            <a:normAutofit fontScale="70000" lnSpcReduction="20000"/>
          </a:bodyPr>
          <a:lstStyle/>
          <a:p>
            <a:r>
              <a:rPr lang="en-GB" dirty="0" smtClean="0"/>
              <a:t>The organisation of the surgical theatres-students are written down in the operation plan, get to see the operations and there is enough operations for all students to assist on.</a:t>
            </a:r>
          </a:p>
          <a:p>
            <a:r>
              <a:rPr lang="en-GB" dirty="0" smtClean="0"/>
              <a:t>There was enough patients for the admission papers. Each student was given 2-3 rooms full of patients.</a:t>
            </a:r>
          </a:p>
          <a:p>
            <a:r>
              <a:rPr lang="en-GB" dirty="0" smtClean="0"/>
              <a:t>There is a doctor to oversee students carry out patient consultation in the in-patient department.</a:t>
            </a:r>
          </a:p>
          <a:p>
            <a:r>
              <a:rPr lang="en-GB" dirty="0" smtClean="0"/>
              <a:t>Remainder of time after inpatient department was used for outpatient department.</a:t>
            </a:r>
          </a:p>
          <a:p>
            <a:endParaRPr lang="en-GB" dirty="0" smtClean="0"/>
          </a:p>
          <a:p>
            <a:endParaRPr lang="en-GB" dirty="0"/>
          </a:p>
        </p:txBody>
      </p:sp>
    </p:spTree>
    <p:extLst>
      <p:ext uri="{BB962C8B-B14F-4D97-AF65-F5344CB8AC3E}">
        <p14:creationId xmlns:p14="http://schemas.microsoft.com/office/powerpoint/2010/main" val="3858967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Suggestions/possible solutions</a:t>
            </a:r>
            <a:endParaRPr lang="en-GB" dirty="0"/>
          </a:p>
        </p:txBody>
      </p:sp>
      <p:sp>
        <p:nvSpPr>
          <p:cNvPr id="3" name="Content Placeholder 2"/>
          <p:cNvSpPr>
            <a:spLocks noGrp="1"/>
          </p:cNvSpPr>
          <p:nvPr>
            <p:ph idx="1"/>
          </p:nvPr>
        </p:nvSpPr>
        <p:spPr/>
        <p:txBody>
          <a:bodyPr/>
          <a:lstStyle/>
          <a:p>
            <a:r>
              <a:rPr lang="en-GB" dirty="0" smtClean="0"/>
              <a:t>Doctors in the outpatient department should be briefed and encouraged to help out students to meet their minimum number of clinical procedures.</a:t>
            </a:r>
          </a:p>
          <a:p>
            <a:r>
              <a:rPr lang="en-GB" dirty="0" smtClean="0"/>
              <a:t>More time should be given to the outpatient department as most of the clinical procedures are attained there.</a:t>
            </a:r>
          </a:p>
          <a:p>
            <a:r>
              <a:rPr lang="en-GB" dirty="0" smtClean="0"/>
              <a:t>Schedule patients for specific kind of treatment to be carried out by students (</a:t>
            </a:r>
            <a:r>
              <a:rPr lang="en-GB" dirty="0" err="1" smtClean="0"/>
              <a:t>e.g</a:t>
            </a:r>
            <a:r>
              <a:rPr lang="en-GB" dirty="0" smtClean="0"/>
              <a:t> </a:t>
            </a:r>
            <a:r>
              <a:rPr lang="en-GB" dirty="0" err="1" smtClean="0"/>
              <a:t>poliklinika</a:t>
            </a:r>
            <a:r>
              <a:rPr lang="en-GB" dirty="0" smtClean="0"/>
              <a:t>).</a:t>
            </a:r>
          </a:p>
          <a:p>
            <a:endParaRPr lang="en-GB" dirty="0"/>
          </a:p>
        </p:txBody>
      </p:sp>
    </p:spTree>
    <p:extLst>
      <p:ext uri="{BB962C8B-B14F-4D97-AF65-F5344CB8AC3E}">
        <p14:creationId xmlns:p14="http://schemas.microsoft.com/office/powerpoint/2010/main" val="338923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The results show that Charles university have the lowest average number of but a wide variety of procedures as compared to other universities. This is probably due to the different amount of time spent doing clinical.</a:t>
            </a:r>
          </a:p>
          <a:p>
            <a:r>
              <a:rPr lang="en-GB" dirty="0" smtClean="0"/>
              <a:t>It has been a problem over the years for some students to attain the required number of procedures.</a:t>
            </a:r>
            <a:endParaRPr lang="en-GB" dirty="0"/>
          </a:p>
        </p:txBody>
      </p:sp>
    </p:spTree>
    <p:extLst>
      <p:ext uri="{BB962C8B-B14F-4D97-AF65-F5344CB8AC3E}">
        <p14:creationId xmlns:p14="http://schemas.microsoft.com/office/powerpoint/2010/main" val="350030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811</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NUMBER AND TYPES OF PROCEDURES DONE AND ASSISTED ON DURING 5TH YEAR ORAL SURGERY BLOCK</vt:lpstr>
      <vt:lpstr>INTRODUCTION</vt:lpstr>
      <vt:lpstr>METHOD</vt:lpstr>
      <vt:lpstr>questionnaire</vt:lpstr>
      <vt:lpstr>RESULTS</vt:lpstr>
      <vt:lpstr>PowerPoint Presentation</vt:lpstr>
      <vt:lpstr>STRENGTHS VS WEAKNESSES OF CHARLES UNIVERSITY ORGANISATION</vt:lpstr>
      <vt:lpstr>Suggestions/possible solutions</vt:lpstr>
      <vt:lpstr>DISCUSSION</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AND TYPES OF PROCEDURES DONE AND ASSISTED ON DURING 5TH YEAR ORAL SURGERY BLOCK</dc:title>
  <dc:creator>BALEBILE JONASE</dc:creator>
  <cp:lastModifiedBy>BALEBILE JONASE</cp:lastModifiedBy>
  <cp:revision>16</cp:revision>
  <dcterms:created xsi:type="dcterms:W3CDTF">2018-02-20T17:32:09Z</dcterms:created>
  <dcterms:modified xsi:type="dcterms:W3CDTF">2018-02-20T21:55:32Z</dcterms:modified>
</cp:coreProperties>
</file>