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1400" u="none">
                <a:solidFill>
                  <a:srgbClr val="595959"/>
                </a:solidFill>
                <a:latin typeface="Calibri"/>
              </a:defRPr>
            </a:pPr>
            <a:r>
              <a:rPr b="0" i="0" strike="noStrike" sz="1400" u="none">
                <a:solidFill>
                  <a:srgbClr val="595959"/>
                </a:solidFill>
                <a:latin typeface="Calibri"/>
              </a:rPr>
              <a:t>Reasons for not fulfilling practical requirements on time</a:t>
            </a:r>
          </a:p>
        </c:rich>
      </c:tx>
      <c:layout>
        <c:manualLayout>
          <c:xMode val="edge"/>
          <c:yMode val="edge"/>
          <c:x val="0"/>
          <c:y val="0"/>
          <c:w val="1"/>
          <c:h val="0.35792"/>
        </c:manualLayout>
      </c:layout>
      <c:overlay val="1"/>
      <c:spPr>
        <a:noFill/>
        <a:effectLst/>
      </c:spPr>
    </c:title>
    <c:autoTitleDeleted val="1"/>
    <c:plotArea>
      <c:layout>
        <c:manualLayout>
          <c:layoutTarget val="inner"/>
          <c:xMode val="edge"/>
          <c:yMode val="edge"/>
          <c:x val="0.313418"/>
          <c:y val="0.35792"/>
          <c:w val="0.373164"/>
          <c:h val="0.532731"/>
        </c:manualLayout>
      </c:layout>
      <c:pieChart>
        <c:varyColors val="0"/>
        <c:ser>
          <c:idx val="0"/>
          <c:order val="0"/>
          <c:tx>
            <c:strRef>
              <c:f>Sheet1!$A$2</c:f>
              <c:strCache>
                <c:ptCount val="1"/>
                <c:pt idx="0">
                  <c:v>Sales</c:v>
                </c:pt>
              </c:strCache>
            </c:strRef>
          </c:tx>
          <c:spPr>
            <a:solidFill>
              <a:schemeClr val="accent1"/>
            </a:solidFill>
            <a:ln w="19050" cap="flat">
              <a:solidFill>
                <a:srgbClr val="FFFFFF"/>
              </a:solidFill>
              <a:prstDash val="solid"/>
              <a:round/>
            </a:ln>
            <a:effectLst/>
          </c:spPr>
          <c:explosion val="0"/>
          <c:dPt>
            <c:idx val="0"/>
            <c:explosion val="0"/>
            <c:spPr>
              <a:solidFill>
                <a:schemeClr val="accent1"/>
              </a:solidFill>
              <a:ln w="19050" cap="flat">
                <a:solidFill>
                  <a:srgbClr val="FFFFFF"/>
                </a:solidFill>
                <a:prstDash val="solid"/>
                <a:round/>
              </a:ln>
              <a:effectLst/>
            </c:spPr>
          </c:dPt>
          <c:dPt>
            <c:idx val="1"/>
            <c:explosion val="0"/>
            <c:spPr>
              <a:solidFill>
                <a:schemeClr val="accent2"/>
              </a:solidFill>
              <a:ln w="19050" cap="flat">
                <a:solidFill>
                  <a:srgbClr val="FFFFFF"/>
                </a:solidFill>
                <a:prstDash val="solid"/>
                <a:round/>
              </a:ln>
              <a:effectLst/>
            </c:spPr>
          </c:dPt>
          <c:dPt>
            <c:idx val="2"/>
            <c:explosion val="0"/>
            <c:spPr>
              <a:solidFill>
                <a:schemeClr val="accent3"/>
              </a:solidFill>
              <a:ln w="19050" cap="flat">
                <a:solidFill>
                  <a:srgbClr val="FFFFFF"/>
                </a:solidFill>
                <a:prstDash val="solid"/>
                <a:round/>
              </a:ln>
              <a:effectLst/>
            </c:spPr>
          </c:dPt>
          <c:dPt>
            <c:idx val="3"/>
            <c:explosion val="0"/>
            <c:spPr>
              <a:solidFill>
                <a:schemeClr val="accent4"/>
              </a:solidFill>
              <a:ln w="19050" cap="flat">
                <a:solidFill>
                  <a:srgbClr val="FFFFFF"/>
                </a:solidFill>
                <a:prstDash val="solid"/>
                <a:round/>
              </a:ln>
              <a:effectLst/>
            </c:spPr>
          </c:dPt>
          <c:dLbls>
            <c:dLbl>
              <c:idx val="0"/>
              <c:numFmt formatCode="0" sourceLinked="0"/>
              <c:txPr>
                <a:bodyPr/>
                <a:lstStyle/>
                <a:p>
                  <a:pPr>
                    <a:defRPr b="0" i="0" strike="noStrike" sz="1000" u="none">
                      <a:solidFill>
                        <a:srgbClr val="000000"/>
                      </a:solidFill>
                      <a:latin typeface="Calibri"/>
                    </a:defRPr>
                  </a:pPr>
                </a:p>
              </c:txPr>
              <c:dLblPos val="inEnd"/>
              <c:showLegendKey val="0"/>
              <c:showVal val="0"/>
              <c:showCatName val="0"/>
              <c:showSerName val="0"/>
              <c:showPercent val="0"/>
              <c:showBubbleSize val="0"/>
            </c:dLbl>
            <c:dLbl>
              <c:idx val="1"/>
              <c:numFmt formatCode="0" sourceLinked="0"/>
              <c:txPr>
                <a:bodyPr/>
                <a:lstStyle/>
                <a:p>
                  <a:pPr>
                    <a:defRPr b="0" i="0" strike="noStrike" sz="1000" u="none">
                      <a:solidFill>
                        <a:srgbClr val="000000"/>
                      </a:solidFill>
                      <a:latin typeface="Calibri"/>
                    </a:defRPr>
                  </a:pPr>
                </a:p>
              </c:txPr>
              <c:dLblPos val="inEnd"/>
              <c:showLegendKey val="0"/>
              <c:showVal val="0"/>
              <c:showCatName val="0"/>
              <c:showSerName val="0"/>
              <c:showPercent val="0"/>
              <c:showBubbleSize val="0"/>
            </c:dLbl>
            <c:dLbl>
              <c:idx val="2"/>
              <c:numFmt formatCode="0" sourceLinked="0"/>
              <c:txPr>
                <a:bodyPr/>
                <a:lstStyle/>
                <a:p>
                  <a:pPr>
                    <a:defRPr b="0" i="0" strike="noStrike" sz="1000" u="none">
                      <a:solidFill>
                        <a:srgbClr val="000000"/>
                      </a:solidFill>
                      <a:latin typeface="Calibri"/>
                    </a:defRPr>
                  </a:pPr>
                </a:p>
              </c:txPr>
              <c:dLblPos val="inEnd"/>
              <c:showLegendKey val="0"/>
              <c:showVal val="0"/>
              <c:showCatName val="0"/>
              <c:showSerName val="0"/>
              <c:showPercent val="0"/>
              <c:showBubbleSize val="0"/>
            </c:dLbl>
            <c:dLbl>
              <c:idx val="3"/>
              <c:numFmt formatCode="0.#" sourceLinked="0"/>
              <c:txPr>
                <a:bodyPr/>
                <a:lstStyle/>
                <a:p>
                  <a:pPr>
                    <a:defRPr b="0" i="0" strike="noStrike" sz="1000" u="none">
                      <a:solidFill>
                        <a:srgbClr val="000000"/>
                      </a:solidFill>
                      <a:latin typeface="Calibri"/>
                    </a:defRPr>
                  </a:pPr>
                </a:p>
              </c:txPr>
              <c:dLblPos val="inEnd"/>
              <c:showLegendKey val="0"/>
              <c:showVal val="0"/>
              <c:showCatName val="0"/>
              <c:showSerName val="0"/>
              <c:showPercent val="0"/>
              <c:showBubbleSize val="0"/>
            </c:dLbl>
            <c:numFmt formatCode="0" sourceLinked="0"/>
            <c:txPr>
              <a:bodyPr/>
              <a:lstStyle/>
              <a:p>
                <a:pPr>
                  <a:defRPr b="0" i="0" strike="noStrike" sz="1000" u="none">
                    <a:solidFill>
                      <a:srgbClr val="000000"/>
                    </a:solidFill>
                    <a:latin typeface="Calibri"/>
                  </a:defRPr>
                </a:pPr>
              </a:p>
            </c:txPr>
            <c:dLblPos val="inEnd"/>
            <c:showLegendKey val="0"/>
            <c:showVal val="0"/>
            <c:showCatName val="0"/>
            <c:showSerName val="0"/>
            <c:showPercent val="0"/>
            <c:showBubbleSize val="0"/>
            <c:showLeaderLines val="1"/>
            <c:leaderLines>
              <c:spPr>
                <a:noFill/>
                <a:ln w="6350" cap="flat">
                  <a:solidFill>
                    <a:srgbClr val="000000"/>
                  </a:solidFill>
                  <a:prstDash val="solid"/>
                  <a:miter lim="400000"/>
                </a:ln>
                <a:effectLst/>
              </c:spPr>
            </c:leaderLines>
          </c:dLbls>
          <c:cat>
            <c:strRef>
              <c:f>Sheet1!$B$1:$E$1</c:f>
              <c:strCache>
                <c:ptCount val="4"/>
                <c:pt idx="0">
                  <c:v>not enough patients</c:v>
                </c:pt>
                <c:pt idx="1">
                  <c:v>language barrier</c:v>
                </c:pt>
                <c:pt idx="2">
                  <c:v>not enough skills</c:v>
                </c:pt>
                <c:pt idx="3">
                  <c:v>others</c:v>
                </c:pt>
              </c:strCache>
            </c:strRef>
          </c:cat>
          <c:val>
            <c:numRef>
              <c:f>Sheet1!$B$2:$E$2</c:f>
              <c:numCache>
                <c:ptCount val="4"/>
                <c:pt idx="0">
                  <c:v>52.000000</c:v>
                </c:pt>
                <c:pt idx="1">
                  <c:v>25.000000</c:v>
                </c:pt>
                <c:pt idx="2">
                  <c:v>15.000000</c:v>
                </c:pt>
                <c:pt idx="3">
                  <c:v>1.200000</c:v>
                </c:pt>
              </c:numCache>
            </c:numRef>
          </c:val>
        </c:ser>
        <c:firstSliceAng val="0"/>
      </c:pieChart>
      <c:spPr>
        <a:noFill/>
        <a:ln w="12700" cap="flat">
          <a:noFill/>
          <a:miter lim="400000"/>
        </a:ln>
        <a:effectLst/>
      </c:spPr>
    </c:plotArea>
    <c:legend>
      <c:legendPos val="b"/>
      <c:layout>
        <c:manualLayout>
          <c:xMode val="edge"/>
          <c:yMode val="edge"/>
          <c:x val="0"/>
          <c:y val="0.945392"/>
          <c:w val="1"/>
          <c:h val="0.0546082"/>
        </c:manualLayout>
      </c:layout>
      <c:overlay val="1"/>
      <c:spPr>
        <a:noFill/>
        <a:ln w="12700" cap="flat">
          <a:noFill/>
          <a:miter lim="400000"/>
        </a:ln>
        <a:effectLst/>
      </c:spPr>
      <c:txPr>
        <a:bodyPr rot="0"/>
        <a:lstStyle/>
        <a:p>
          <a:pPr>
            <a:defRPr b="0" i="0" strike="noStrike" sz="900" u="none">
              <a:solidFill>
                <a:srgbClr val="595959"/>
              </a:solidFill>
              <a:latin typeface="Calibri"/>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Title Text"/>
          <p:cNvSpPr/>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Title Text"/>
          <p:cNvSpPr/>
          <p:nvPr>
            <p:ph type="title"/>
          </p:nvPr>
        </p:nvSpPr>
        <p:spPr>
          <a:prstGeom prst="rect">
            <a:avLst/>
          </a:prstGeom>
        </p:spPr>
        <p:txBody>
          <a:bodyPr/>
          <a:lstStyle/>
          <a:p>
            <a:pPr/>
            <a:r>
              <a:t>Title Text</a:t>
            </a:r>
          </a:p>
        </p:txBody>
      </p:sp>
      <p:sp>
        <p:nvSpPr>
          <p:cNvPr id="93"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Title Text"/>
          <p:cNvSpPr/>
          <p:nvPr>
            <p:ph type="title"/>
          </p:nvPr>
        </p:nvSpPr>
        <p:spPr>
          <a:xfrm>
            <a:off x="8724900" y="365125"/>
            <a:ext cx="2628900" cy="5811838"/>
          </a:xfrm>
          <a:prstGeom prst="rect">
            <a:avLst/>
          </a:prstGeom>
        </p:spPr>
        <p:txBody>
          <a:bodyPr/>
          <a:lstStyle/>
          <a:p>
            <a:pPr/>
            <a:r>
              <a:t>Title Text</a:t>
            </a:r>
          </a:p>
        </p:txBody>
      </p:sp>
      <p:sp>
        <p:nvSpPr>
          <p:cNvPr id="102" name="Body Level One…"/>
          <p:cNvSpPr/>
          <p:nvPr>
            <p:ph type="body" idx="1"/>
          </p:nvPr>
        </p:nvSpPr>
        <p:spPr>
          <a:xfrm>
            <a:off x="838200" y="365125"/>
            <a:ext cx="7734300"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Title Text"/>
          <p:cNvSpPr/>
          <p:nvPr>
            <p:ph type="title"/>
          </p:nvPr>
        </p:nvSpPr>
        <p:spPr>
          <a:prstGeom prst="rect">
            <a:avLst/>
          </a:prstGeom>
        </p:spPr>
        <p:txBody>
          <a:bodyPr/>
          <a:lstStyle/>
          <a:p>
            <a:pPr/>
            <a:r>
              <a:t>Title Text</a:t>
            </a:r>
          </a:p>
        </p:txBody>
      </p:sp>
      <p:sp>
        <p:nvSpPr>
          <p:cNvPr id="21"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Title Text"/>
          <p:cNvSpPr/>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Title Text"/>
          <p:cNvSpPr/>
          <p:nvPr>
            <p:ph type="title"/>
          </p:nvPr>
        </p:nvSpPr>
        <p:spPr>
          <a:prstGeom prst="rect">
            <a:avLst/>
          </a:prstGeom>
        </p:spPr>
        <p:txBody>
          <a:bodyPr/>
          <a:lstStyle/>
          <a:p>
            <a:pPr/>
            <a:r>
              <a:t>Title Text</a:t>
            </a:r>
          </a:p>
        </p:txBody>
      </p:sp>
      <p:sp>
        <p:nvSpPr>
          <p:cNvPr id="39" name="Body Level One…"/>
          <p:cNvSpPr/>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Title Text"/>
          <p:cNvSpPr/>
          <p:nvPr>
            <p:ph type="title"/>
          </p:nvPr>
        </p:nvSpPr>
        <p:spPr>
          <a:xfrm>
            <a:off x="839787" y="365125"/>
            <a:ext cx="10515601" cy="1325563"/>
          </a:xfrm>
          <a:prstGeom prst="rect">
            <a:avLst/>
          </a:prstGeom>
        </p:spPr>
        <p:txBody>
          <a:bodyPr/>
          <a:lstStyle/>
          <a:p>
            <a:pPr/>
            <a:r>
              <a:t>Title Text</a:t>
            </a:r>
          </a:p>
        </p:txBody>
      </p:sp>
      <p:sp>
        <p:nvSpPr>
          <p:cNvPr id="48" name="Body Level One…"/>
          <p:cNvSpPr/>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Title Text"/>
          <p:cNvSpPr/>
          <p:nvPr>
            <p:ph type="title"/>
          </p:nvPr>
        </p:nvSpPr>
        <p:spPr>
          <a:prstGeom prst="rect">
            <a:avLst/>
          </a:prstGeom>
        </p:spPr>
        <p:txBody>
          <a:bodyPr/>
          <a:lstStyle/>
          <a:p>
            <a:pPr/>
            <a:r>
              <a:t>Title Text</a:t>
            </a:r>
          </a:p>
        </p:txBody>
      </p:sp>
      <p:sp>
        <p:nvSpPr>
          <p:cNvPr id="5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Title Text"/>
          <p:cNvSpPr/>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Title Text"/>
          <p:cNvSpPr/>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Title 1"/>
          <p:cNvSpPr/>
          <p:nvPr>
            <p:ph type="ctrTitle"/>
          </p:nvPr>
        </p:nvSpPr>
        <p:spPr>
          <a:prstGeom prst="rect">
            <a:avLst/>
          </a:prstGeom>
        </p:spPr>
        <p:txBody>
          <a:bodyPr/>
          <a:lstStyle/>
          <a:p>
            <a:pPr>
              <a:defRPr sz="3600"/>
            </a:pPr>
            <a:r>
              <a:t>STUDENT EXPECTATIONS VERSUS SATISFACTIONS FOR 5</a:t>
            </a:r>
            <a:r>
              <a:rPr baseline="30000"/>
              <a:t>th</a:t>
            </a:r>
            <a:r>
              <a:t> YEAR ORAL BLOCK ROTATION</a:t>
            </a:r>
          </a:p>
        </p:txBody>
      </p:sp>
      <p:sp>
        <p:nvSpPr>
          <p:cNvPr id="113" name="Subtitle 2"/>
          <p:cNvSpPr/>
          <p:nvPr>
            <p:ph type="subTitle" sz="quarter" idx="1"/>
          </p:nvPr>
        </p:nvSpPr>
        <p:spPr>
          <a:xfrm>
            <a:off x="5918200" y="5994400"/>
            <a:ext cx="6146800" cy="406400"/>
          </a:xfrm>
          <a:prstGeom prst="rect">
            <a:avLst/>
          </a:prstGeom>
        </p:spPr>
        <p:txBody>
          <a:bodyPr/>
          <a:lstStyle>
            <a:lvl1pPr defTabSz="822959">
              <a:lnSpc>
                <a:spcPct val="81000"/>
              </a:lnSpc>
              <a:spcBef>
                <a:spcPts val="900"/>
              </a:spcBef>
              <a:defRPr sz="2159"/>
            </a:lvl1pPr>
          </a:lstStyle>
          <a:p>
            <a:pPr/>
            <a:r>
              <a:t>MAIPELO RAKGONGWANYANA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Title 1"/>
          <p:cNvSpPr/>
          <p:nvPr>
            <p:ph type="title"/>
          </p:nvPr>
        </p:nvSpPr>
        <p:spPr>
          <a:xfrm>
            <a:off x="839787" y="365125"/>
            <a:ext cx="10515601" cy="1325563"/>
          </a:xfrm>
          <a:prstGeom prst="rect">
            <a:avLst/>
          </a:prstGeom>
        </p:spPr>
        <p:txBody>
          <a:bodyPr/>
          <a:lstStyle/>
          <a:p>
            <a:pPr defTabSz="804672">
              <a:defRPr sz="2816"/>
            </a:pPr>
            <a:r>
              <a:t>Strengths and Weakness of organisation of oral surgery block class of 2018</a:t>
            </a:r>
            <a:br/>
          </a:p>
        </p:txBody>
      </p:sp>
      <p:sp>
        <p:nvSpPr>
          <p:cNvPr id="148" name="Text Placeholder 2"/>
          <p:cNvSpPr/>
          <p:nvPr>
            <p:ph type="body" sz="quarter" idx="1"/>
          </p:nvPr>
        </p:nvSpPr>
        <p:spPr>
          <a:xfrm>
            <a:off x="839787" y="1681163"/>
            <a:ext cx="5157789" cy="823913"/>
          </a:xfrm>
          <a:prstGeom prst="rect">
            <a:avLst/>
          </a:prstGeom>
        </p:spPr>
        <p:txBody>
          <a:bodyPr/>
          <a:lstStyle/>
          <a:p>
            <a:pPr/>
            <a:r>
              <a:t>Strengths</a:t>
            </a:r>
          </a:p>
        </p:txBody>
      </p:sp>
      <p:sp>
        <p:nvSpPr>
          <p:cNvPr id="149" name="Content Placeholder 3"/>
          <p:cNvSpPr/>
          <p:nvPr/>
        </p:nvSpPr>
        <p:spPr>
          <a:xfrm>
            <a:off x="839787" y="2505075"/>
            <a:ext cx="5157789" cy="368458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228600" indent="-228600">
              <a:lnSpc>
                <a:spcPct val="90000"/>
              </a:lnSpc>
              <a:spcBef>
                <a:spcPts val="1000"/>
              </a:spcBef>
              <a:buSzPct val="100000"/>
              <a:buFont typeface="Arial"/>
              <a:buChar char="•"/>
              <a:defRPr sz="2800"/>
            </a:pPr>
            <a:r>
              <a:t>*</a:t>
            </a:r>
            <a:r>
              <a:rPr sz="2400"/>
              <a:t>early meetings to discuss for inpatients and theatres groups</a:t>
            </a:r>
          </a:p>
          <a:p>
            <a:pPr marL="228600" indent="-228600">
              <a:lnSpc>
                <a:spcPct val="90000"/>
              </a:lnSpc>
              <a:spcBef>
                <a:spcPts val="1000"/>
              </a:spcBef>
              <a:buSzPct val="100000"/>
              <a:buFont typeface="Arial"/>
              <a:buChar char="•"/>
              <a:defRPr sz="2400"/>
            </a:pPr>
            <a:r>
              <a:t>*Presentation of patients in Czech</a:t>
            </a:r>
            <a:endParaRPr sz="2800"/>
          </a:p>
          <a:p>
            <a:pPr marL="228600" indent="-228600">
              <a:lnSpc>
                <a:spcPct val="90000"/>
              </a:lnSpc>
              <a:spcBef>
                <a:spcPts val="1000"/>
              </a:spcBef>
              <a:buSzPct val="100000"/>
              <a:buFont typeface="Arial"/>
              <a:buChar char="•"/>
              <a:defRPr sz="2400"/>
            </a:pPr>
            <a:r>
              <a:t>*Own rooms-specific patients</a:t>
            </a:r>
            <a:endParaRPr sz="2800"/>
          </a:p>
          <a:p>
            <a:pPr marL="228600" indent="-228600">
              <a:lnSpc>
                <a:spcPct val="90000"/>
              </a:lnSpc>
              <a:spcBef>
                <a:spcPts val="1000"/>
              </a:spcBef>
              <a:buSzPct val="100000"/>
              <a:buFont typeface="Arial"/>
              <a:buChar char="•"/>
              <a:defRPr sz="2400"/>
            </a:pPr>
            <a:r>
              <a:t>*Knowing about operated patients before the getting into the operating room</a:t>
            </a:r>
          </a:p>
        </p:txBody>
      </p:sp>
      <p:sp>
        <p:nvSpPr>
          <p:cNvPr id="150" name="Text Placeholder 4"/>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a:buSzTx/>
              <a:buFontTx/>
              <a:buNone/>
              <a:defRPr b="1" sz="2400"/>
            </a:lvl1pPr>
          </a:lstStyle>
          <a:p>
            <a:pPr/>
            <a:r>
              <a:t>Weakness</a:t>
            </a:r>
          </a:p>
        </p:txBody>
      </p:sp>
      <p:sp>
        <p:nvSpPr>
          <p:cNvPr id="151" name="Content Placeholder 5"/>
          <p:cNvSpPr/>
          <p:nvPr/>
        </p:nvSpPr>
        <p:spPr>
          <a:xfrm>
            <a:off x="6172200" y="2505075"/>
            <a:ext cx="5183188" cy="368458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marL="228600" indent="-228600">
              <a:lnSpc>
                <a:spcPct val="90000"/>
              </a:lnSpc>
              <a:spcBef>
                <a:spcPts val="1000"/>
              </a:spcBef>
              <a:buSzPct val="100000"/>
              <a:buFont typeface="Arial"/>
              <a:buChar char="•"/>
              <a:defRPr sz="2400"/>
            </a:pPr>
            <a:r>
              <a:t>*No balance of teachers and students</a:t>
            </a:r>
            <a:endParaRPr sz="2800"/>
          </a:p>
          <a:p>
            <a:pPr marL="228600" indent="-228600">
              <a:lnSpc>
                <a:spcPct val="90000"/>
              </a:lnSpc>
              <a:spcBef>
                <a:spcPts val="1000"/>
              </a:spcBef>
              <a:buSzPct val="100000"/>
              <a:buFont typeface="Arial"/>
              <a:buChar char="•"/>
              <a:defRPr sz="2400"/>
            </a:pPr>
            <a:r>
              <a:t>*Finishing very later</a:t>
            </a:r>
            <a:endParaRPr sz="2800"/>
          </a:p>
          <a:p>
            <a:pPr marL="228600" indent="-228600">
              <a:lnSpc>
                <a:spcPct val="90000"/>
              </a:lnSpc>
              <a:spcBef>
                <a:spcPts val="1000"/>
              </a:spcBef>
              <a:buSzPct val="100000"/>
              <a:buFont typeface="Arial"/>
              <a:buChar char="•"/>
              <a:defRPr sz="2400"/>
            </a:pPr>
            <a:r>
              <a:t>*Feeling not useful in wards after check-ups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55" name="Oval Callout 1"/>
          <p:cNvGrpSpPr/>
          <p:nvPr/>
        </p:nvGrpSpPr>
        <p:grpSpPr>
          <a:xfrm>
            <a:off x="1833004" y="-882193"/>
            <a:ext cx="7314018" cy="6878509"/>
            <a:chOff x="0" y="0"/>
            <a:chExt cx="7314016" cy="6878508"/>
          </a:xfrm>
        </p:grpSpPr>
        <p:sp>
          <p:nvSpPr>
            <p:cNvPr id="153" name="Quote Bubble"/>
            <p:cNvSpPr/>
            <p:nvPr/>
          </p:nvSpPr>
          <p:spPr>
            <a:xfrm rot="19792134">
              <a:off x="761160" y="1143447"/>
              <a:ext cx="5791697" cy="4591615"/>
            </a:xfrm>
            <a:prstGeom prst="wedgeEllipseCallout">
              <a:avLst>
                <a:gd name="adj1" fmla="val -20833"/>
                <a:gd name="adj2" fmla="val 62500"/>
              </a:avLst>
            </a:prstGeom>
            <a:solidFill>
              <a:schemeClr val="accent1"/>
            </a:solidFill>
            <a:ln w="12700" cap="flat">
              <a:solidFill>
                <a:srgbClr val="42719B"/>
              </a:solidFill>
              <a:prstDash val="solid"/>
              <a:miter lim="800000"/>
            </a:ln>
            <a:effectLst/>
          </p:spPr>
          <p:txBody>
            <a:bodyPr wrap="square" lIns="45719" tIns="45719" rIns="45719" bIns="45719" numCol="1" anchor="ctr">
              <a:noAutofit/>
            </a:bodyPr>
            <a:lstStyle/>
            <a:p>
              <a:pPr algn="ctr">
                <a:lnSpc>
                  <a:spcPct val="107000"/>
                </a:lnSpc>
                <a:spcBef>
                  <a:spcPts val="800"/>
                </a:spcBef>
                <a:defRPr>
                  <a:solidFill>
                    <a:srgbClr val="FFFFFF"/>
                  </a:solidFill>
                </a:defRPr>
              </a:pPr>
            </a:p>
          </p:txBody>
        </p:sp>
        <p:sp>
          <p:nvSpPr>
            <p:cNvPr id="154" name="As compared to Hradec Kralove Dental school instead of 3 week oral block,it is only 1 year clinical block,all specialities combined the whole final year"/>
            <p:cNvSpPr/>
            <p:nvPr/>
          </p:nvSpPr>
          <p:spPr>
            <a:xfrm rot="19792134">
              <a:off x="1609334" y="1161826"/>
              <a:ext cx="4095349" cy="455485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2000">
                  <a:solidFill>
                    <a:srgbClr val="FFFFFF"/>
                  </a:solidFill>
                </a:defRPr>
              </a:pPr>
              <a:r>
                <a:t>As compared to Hradec Kralove Dental school instead of 3 week oral block,it is only 1 year clinical block,all specialities combined the whole final year</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a:p>
              <a:pPr algn="ctr">
                <a:lnSpc>
                  <a:spcPct val="107000"/>
                </a:lnSpc>
                <a:spcBef>
                  <a:spcPts val="800"/>
                </a:spcBef>
                <a:defRPr sz="1100">
                  <a:solidFill>
                    <a:srgbClr val="FFFFFF"/>
                  </a:solidFill>
                </a:defRPr>
              </a:pPr>
              <a:r>
                <a:t> </a:t>
              </a: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Hradec Kralove dental school 2018 organisation"/>
          <p:cNvSpPr/>
          <p:nvPr>
            <p:ph type="title"/>
          </p:nvPr>
        </p:nvSpPr>
        <p:spPr>
          <a:xfrm>
            <a:off x="1393745" y="123825"/>
            <a:ext cx="10059195" cy="457003"/>
          </a:xfrm>
          <a:prstGeom prst="rect">
            <a:avLst/>
          </a:prstGeom>
        </p:spPr>
        <p:txBody>
          <a:bodyPr/>
          <a:lstStyle>
            <a:lvl1pPr defTabSz="493776">
              <a:defRPr sz="2376"/>
            </a:lvl1pPr>
          </a:lstStyle>
          <a:p>
            <a:pPr/>
            <a:r>
              <a:t>Hradec Kralove dental school 2018 organisation</a:t>
            </a:r>
          </a:p>
        </p:txBody>
      </p:sp>
      <p:sp>
        <p:nvSpPr>
          <p:cNvPr id="158" name="Body"/>
          <p:cNvSpPr/>
          <p:nvPr>
            <p:ph type="body" idx="1"/>
          </p:nvPr>
        </p:nvSpPr>
        <p:spPr>
          <a:xfrm>
            <a:off x="3225800" y="2028031"/>
            <a:ext cx="10515600" cy="5214393"/>
          </a:xfrm>
          <a:prstGeom prst="rect">
            <a:avLst/>
          </a:prstGeom>
        </p:spPr>
        <p:txBody>
          <a:bodyPr/>
          <a:lstStyle/>
          <a:p>
            <a:pPr/>
          </a:p>
        </p:txBody>
      </p:sp>
      <p:pic>
        <p:nvPicPr>
          <p:cNvPr id="159" name="20180219_180240.jpg" descr="20180219_180240.jpg"/>
          <p:cNvPicPr>
            <a:picLocks noChangeAspect="1"/>
          </p:cNvPicPr>
          <p:nvPr/>
        </p:nvPicPr>
        <p:blipFill>
          <a:blip r:embed="rId2">
            <a:extLst/>
          </a:blip>
          <a:stretch>
            <a:fillRect/>
          </a:stretch>
        </p:blipFill>
        <p:spPr>
          <a:xfrm>
            <a:off x="10104838" y="7352741"/>
            <a:ext cx="4213317" cy="5787457"/>
          </a:xfrm>
          <a:prstGeom prst="rect">
            <a:avLst/>
          </a:prstGeom>
          <a:ln w="12700">
            <a:miter lim="400000"/>
          </a:ln>
        </p:spPr>
      </p:pic>
      <p:pic>
        <p:nvPicPr>
          <p:cNvPr id="160" name="20180219_195401.jpg" descr="20180219_195401.jpg"/>
          <p:cNvPicPr>
            <a:picLocks noChangeAspect="1"/>
          </p:cNvPicPr>
          <p:nvPr/>
        </p:nvPicPr>
        <p:blipFill>
          <a:blip r:embed="rId3">
            <a:extLst/>
          </a:blip>
          <a:stretch>
            <a:fillRect/>
          </a:stretch>
        </p:blipFill>
        <p:spPr>
          <a:xfrm>
            <a:off x="3119088" y="487973"/>
            <a:ext cx="6476549" cy="6367852"/>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itle"/>
          <p:cNvSpPr/>
          <p:nvPr>
            <p:ph type="title"/>
          </p:nvPr>
        </p:nvSpPr>
        <p:spPr>
          <a:prstGeom prst="rect">
            <a:avLst/>
          </a:prstGeom>
        </p:spPr>
        <p:txBody>
          <a:bodyPr/>
          <a:lstStyle/>
          <a:p>
            <a:pPr/>
          </a:p>
        </p:txBody>
      </p:sp>
      <p:sp>
        <p:nvSpPr>
          <p:cNvPr id="163" name="Pair of students (Czech parallel and English parallel) were randomly placed at different specialties of dentistry,different days of each week.The whole final year students are practicing in all dental specialities (pedostomatology,conservative,prosthodontics,implantology,  oral surgery-outpatients,parodontology) instead of blocks."/>
          <p:cNvSpPr/>
          <p:nvPr>
            <p:ph type="body" idx="1"/>
          </p:nvPr>
        </p:nvSpPr>
        <p:spPr>
          <a:prstGeom prst="rect">
            <a:avLst/>
          </a:prstGeom>
        </p:spPr>
        <p:txBody>
          <a:bodyPr/>
          <a:lstStyle/>
          <a:p>
            <a:pPr/>
            <a:r>
              <a:t>Pair of students (Czech parallel and English parallel) were randomly placed at different specialties of dentistry,different days of each week.The whole final year students are practicing in all dental specialities (pedostomatology,conservative,prosthodontics,implantology,  oral surgery-outpatients,parodontology) instead of blocks.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Title 1"/>
          <p:cNvSpPr/>
          <p:nvPr>
            <p:ph type="title"/>
          </p:nvPr>
        </p:nvSpPr>
        <p:spPr>
          <a:xfrm>
            <a:off x="838200" y="365125"/>
            <a:ext cx="10515600" cy="1325563"/>
          </a:xfrm>
          <a:prstGeom prst="rect">
            <a:avLst/>
          </a:prstGeom>
        </p:spPr>
        <p:txBody>
          <a:bodyPr/>
          <a:lstStyle/>
          <a:p>
            <a:pPr defTabSz="868680">
              <a:defRPr sz="4180"/>
            </a:pPr>
            <a:r>
              <a:t>DISCUSSIONS</a:t>
            </a:r>
            <a:br/>
          </a:p>
        </p:txBody>
      </p:sp>
      <p:sp>
        <p:nvSpPr>
          <p:cNvPr id="166" name="Content Placeholder 2"/>
          <p:cNvSpPr/>
          <p:nvPr>
            <p:ph type="body" idx="1"/>
          </p:nvPr>
        </p:nvSpPr>
        <p:spPr>
          <a:xfrm>
            <a:off x="838200" y="1838325"/>
            <a:ext cx="10515600" cy="4351338"/>
          </a:xfrm>
          <a:prstGeom prst="rect">
            <a:avLst/>
          </a:prstGeom>
        </p:spPr>
        <p:txBody>
          <a:bodyPr/>
          <a:lstStyle/>
          <a:p>
            <a:pPr marL="210311" indent="-210311" defTabSz="841247">
              <a:spcBef>
                <a:spcPts val="900"/>
              </a:spcBef>
              <a:defRPr sz="2024"/>
            </a:pPr>
            <a:r>
              <a:t>As illustrated in fig 1,Czech language is very important and needed to practice and interact with patients as most of patients speak only Czech.Most of students could not speak Czech so they failed to fulfil required practical skills.However the Czech language improved as compared to other years ,presentation patients in Czech could be the reason for such improvement.Since there is always a room for improvement the language barrier can be improved by intercepting Czech and English parallel at the practicals,for instance English and Czech parallel as working partners at the practicals.</a:t>
            </a:r>
            <a:endParaRPr sz="2300"/>
          </a:p>
          <a:p>
            <a:pPr marL="210311" indent="-210311" defTabSz="841247">
              <a:spcBef>
                <a:spcPts val="900"/>
              </a:spcBef>
              <a:defRPr sz="2024"/>
            </a:pPr>
            <a:r>
              <a:t>As compared to other years there were a lot of improvements such as early meetings,seminars,audits,presentation in Czech,this was quite helpful as students performance positively changed, for instance students at the operating rooms already had the necessary information about the patients.</a:t>
            </a:r>
            <a:endParaRPr sz="2300"/>
          </a:p>
          <a:p>
            <a:pPr marL="210311" indent="-210311" defTabSz="841247">
              <a:spcBef>
                <a:spcPts val="900"/>
              </a:spcBef>
              <a:defRPr sz="2024"/>
            </a:pPr>
            <a:r>
              <a:t>As compared to Hradec Kralove Dental School which instead of 3 weeks block,it is 1 year block of all clinicals from all specialities of dentistry,which is better as students are able to intercept surgery and other specialities not to create a huge gap where students will be good on one speciality than others.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Title 1"/>
          <p:cNvSpPr/>
          <p:nvPr>
            <p:ph type="title"/>
          </p:nvPr>
        </p:nvSpPr>
        <p:spPr>
          <a:xfrm>
            <a:off x="838200" y="365125"/>
            <a:ext cx="10515600" cy="1325563"/>
          </a:xfrm>
          <a:prstGeom prst="rect">
            <a:avLst/>
          </a:prstGeom>
        </p:spPr>
        <p:txBody>
          <a:bodyPr/>
          <a:lstStyle/>
          <a:p>
            <a:pPr defTabSz="868680">
              <a:defRPr sz="4180"/>
            </a:pPr>
            <a:r>
              <a:t>CONCLUSION</a:t>
            </a:r>
            <a:br/>
          </a:p>
        </p:txBody>
      </p:sp>
      <p:sp>
        <p:nvSpPr>
          <p:cNvPr id="169" name="Content Placeholder 2"/>
          <p:cNvSpPr/>
          <p:nvPr>
            <p:ph type="body" idx="1"/>
          </p:nvPr>
        </p:nvSpPr>
        <p:spPr>
          <a:xfrm>
            <a:off x="838200" y="1825625"/>
            <a:ext cx="10515600" cy="4351338"/>
          </a:xfrm>
          <a:prstGeom prst="rect">
            <a:avLst/>
          </a:prstGeom>
        </p:spPr>
        <p:txBody>
          <a:bodyPr/>
          <a:lstStyle/>
          <a:p>
            <a:pPr/>
            <a:r>
              <a:t>Despite few weakness mentioned above,there is great performance after improvement which were done on 2017.But it would be better if these improvements are implemented from 3</a:t>
            </a:r>
            <a:r>
              <a:rPr baseline="30000"/>
              <a:t>rd</a:t>
            </a:r>
            <a:r>
              <a:t> year not only on final years.                                  </a:t>
            </a:r>
          </a:p>
          <a:p>
            <a:pPr/>
          </a:p>
          <a:p>
            <a:pPr/>
            <a:r>
              <a:t>After completion of the block can you confidently work independently;                                                                                   “Knowledge is of no value unless you put it into practice”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Title 1"/>
          <p:cNvSpPr/>
          <p:nvPr>
            <p:ph type="title"/>
          </p:nvPr>
        </p:nvSpPr>
        <p:spPr>
          <a:xfrm>
            <a:off x="3073400" y="1228725"/>
            <a:ext cx="10515600" cy="4067175"/>
          </a:xfrm>
          <a:prstGeom prst="rect">
            <a:avLst/>
          </a:prstGeom>
        </p:spPr>
        <p:txBody>
          <a:bodyPr/>
          <a:lstStyle>
            <a:lvl1pPr>
              <a:defRPr i="1" sz="5400"/>
            </a:lvl1pPr>
          </a:lstStyle>
          <a:p>
            <a:pPr/>
            <a:r>
              <a:t>DEKUJEME!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5" name="Title 1"/>
          <p:cNvSpPr/>
          <p:nvPr>
            <p:ph type="title"/>
          </p:nvPr>
        </p:nvSpPr>
        <p:spPr>
          <a:xfrm>
            <a:off x="838200" y="365125"/>
            <a:ext cx="10515600" cy="1325563"/>
          </a:xfrm>
          <a:prstGeom prst="rect">
            <a:avLst/>
          </a:prstGeom>
        </p:spPr>
        <p:txBody>
          <a:bodyPr/>
          <a:lstStyle/>
          <a:p>
            <a:pPr defTabSz="868680">
              <a:defRPr sz="4180"/>
            </a:pPr>
            <a:r>
              <a:t>                INTRODUCTION</a:t>
            </a:r>
            <a:br/>
          </a:p>
        </p:txBody>
      </p:sp>
      <p:sp>
        <p:nvSpPr>
          <p:cNvPr id="116" name="Content Placeholder 2"/>
          <p:cNvSpPr/>
          <p:nvPr>
            <p:ph type="body" idx="1"/>
          </p:nvPr>
        </p:nvSpPr>
        <p:spPr>
          <a:xfrm>
            <a:off x="838200" y="1825625"/>
            <a:ext cx="10515600" cy="4351338"/>
          </a:xfrm>
          <a:prstGeom prst="rect">
            <a:avLst/>
          </a:prstGeom>
        </p:spPr>
        <p:txBody>
          <a:bodyPr/>
          <a:lstStyle/>
          <a:p>
            <a:pPr/>
            <a:r>
              <a:t>There was generally limited practical skills among 5</a:t>
            </a:r>
            <a:r>
              <a:rPr baseline="30000"/>
              <a:t>th</a:t>
            </a:r>
            <a:r>
              <a:t> year class of 2018 during oral surgery block rotation and there were still students who did not manage to fulfil all practical requirements by the end oral surgery block rotation. So the purpose of this audit is to find the reasons behind the above points.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Title 1"/>
          <p:cNvSpPr/>
          <p:nvPr>
            <p:ph type="title"/>
          </p:nvPr>
        </p:nvSpPr>
        <p:spPr>
          <a:xfrm>
            <a:off x="838200" y="365125"/>
            <a:ext cx="10515600" cy="1325563"/>
          </a:xfrm>
          <a:prstGeom prst="rect">
            <a:avLst/>
          </a:prstGeom>
        </p:spPr>
        <p:txBody>
          <a:bodyPr/>
          <a:lstStyle/>
          <a:p>
            <a:pPr/>
            <a:r>
              <a:t>     METHOD</a:t>
            </a:r>
          </a:p>
        </p:txBody>
      </p:sp>
      <p:sp>
        <p:nvSpPr>
          <p:cNvPr id="119" name="Content Placeholder 2"/>
          <p:cNvSpPr/>
          <p:nvPr>
            <p:ph type="body" idx="1"/>
          </p:nvPr>
        </p:nvSpPr>
        <p:spPr>
          <a:xfrm>
            <a:off x="749300" y="1558925"/>
            <a:ext cx="10515600" cy="4351338"/>
          </a:xfrm>
          <a:prstGeom prst="rect">
            <a:avLst/>
          </a:prstGeom>
        </p:spPr>
        <p:txBody>
          <a:bodyPr/>
          <a:lstStyle/>
          <a:p>
            <a:pPr/>
            <a:r>
              <a:t> Interview</a:t>
            </a:r>
          </a:p>
          <a:p>
            <a:pPr/>
            <a:r>
              <a:t>Questionnaire  </a:t>
            </a:r>
          </a:p>
          <a:p>
            <a:pPr/>
            <a:r>
              <a:t>Observation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Title 1"/>
          <p:cNvSpPr/>
          <p:nvPr>
            <p:ph type="title"/>
          </p:nvPr>
        </p:nvSpPr>
        <p:spPr>
          <a:xfrm>
            <a:off x="838200" y="581025"/>
            <a:ext cx="10515600" cy="1325563"/>
          </a:xfrm>
          <a:prstGeom prst="rect">
            <a:avLst/>
          </a:prstGeom>
        </p:spPr>
        <p:txBody>
          <a:bodyPr/>
          <a:lstStyle/>
          <a:p>
            <a:pPr defTabSz="896111">
              <a:defRPr sz="4312"/>
            </a:pPr>
            <a:r>
              <a:t>Sample questions to 5</a:t>
            </a:r>
            <a:r>
              <a:rPr baseline="29959"/>
              <a:t>th</a:t>
            </a:r>
            <a:r>
              <a:t> year class of 2018</a:t>
            </a:r>
          </a:p>
        </p:txBody>
      </p:sp>
      <p:sp>
        <p:nvSpPr>
          <p:cNvPr id="122" name="Content Placeholder 2"/>
          <p:cNvSpPr/>
          <p:nvPr>
            <p:ph type="body" idx="1"/>
          </p:nvPr>
        </p:nvSpPr>
        <p:spPr>
          <a:xfrm>
            <a:off x="965200" y="1825625"/>
            <a:ext cx="10515600" cy="4351338"/>
          </a:xfrm>
          <a:prstGeom prst="rect">
            <a:avLst/>
          </a:prstGeom>
        </p:spPr>
        <p:txBody>
          <a:bodyPr/>
          <a:lstStyle/>
          <a:p>
            <a:pPr>
              <a:lnSpc>
                <a:spcPct val="72000"/>
              </a:lnSpc>
              <a:defRPr sz="1700"/>
            </a:pPr>
            <a:r>
              <a:t>Are you fluent in Czech ?if not how is your czech in a scale of 1-10?</a:t>
            </a:r>
          </a:p>
          <a:p>
            <a:pPr>
              <a:lnSpc>
                <a:spcPct val="72000"/>
              </a:lnSpc>
              <a:defRPr sz="1700"/>
            </a:pPr>
            <a:r>
              <a:t>Did you fulfil your all practical skills? If not,how many percent did you fulfil?</a:t>
            </a:r>
          </a:p>
          <a:p>
            <a:pPr>
              <a:lnSpc>
                <a:spcPct val="72000"/>
              </a:lnSpc>
              <a:defRPr sz="1700"/>
            </a:pPr>
            <a:r>
              <a:t>How many extractions do you have? On what period did you manage to do them?</a:t>
            </a:r>
          </a:p>
          <a:p>
            <a:pPr>
              <a:lnSpc>
                <a:spcPct val="72000"/>
              </a:lnSpc>
              <a:defRPr sz="1700"/>
            </a:pPr>
            <a:r>
              <a:t>Were you extracting atleast 1 tooth everyday at the outpatient ?</a:t>
            </a:r>
          </a:p>
          <a:p>
            <a:pPr>
              <a:lnSpc>
                <a:spcPct val="72000"/>
              </a:lnSpc>
              <a:defRPr sz="1700"/>
            </a:pPr>
            <a:r>
              <a:t>How many nerve blocks do you have? On what period did you manage to do them ?</a:t>
            </a:r>
          </a:p>
          <a:p>
            <a:pPr>
              <a:lnSpc>
                <a:spcPct val="72000"/>
              </a:lnSpc>
              <a:defRPr sz="1700"/>
            </a:pPr>
            <a:r>
              <a:t>Were you doing atleast 1 block everyday at the outpatient department?</a:t>
            </a:r>
          </a:p>
          <a:p>
            <a:pPr>
              <a:lnSpc>
                <a:spcPct val="72000"/>
              </a:lnSpc>
              <a:defRPr sz="1700"/>
            </a:pPr>
            <a:r>
              <a:t>How many admissions paper do you have ?</a:t>
            </a:r>
          </a:p>
          <a:p>
            <a:pPr>
              <a:lnSpc>
                <a:spcPct val="72000"/>
              </a:lnSpc>
              <a:defRPr sz="1700"/>
            </a:pPr>
            <a:r>
              <a:t>Did you ever suture on the real patient?</a:t>
            </a:r>
          </a:p>
          <a:p>
            <a:pPr>
              <a:lnSpc>
                <a:spcPct val="72000"/>
              </a:lnSpc>
              <a:defRPr sz="1700"/>
            </a:pPr>
            <a:r>
              <a:t>Have you ever produced an X-ray not just inteprete it?</a:t>
            </a:r>
          </a:p>
          <a:p>
            <a:pPr>
              <a:lnSpc>
                <a:spcPct val="72000"/>
              </a:lnSpc>
              <a:defRPr sz="1700"/>
            </a:pPr>
            <a:r>
              <a:t>Do you prefer to work with certain Doctors? Why?</a:t>
            </a:r>
          </a:p>
          <a:p>
            <a:pPr>
              <a:lnSpc>
                <a:spcPct val="72000"/>
              </a:lnSpc>
              <a:defRPr sz="1700"/>
            </a:pPr>
            <a:r>
              <a:t>Did you feel useful all the time at outpatient,wards and theatres?</a:t>
            </a:r>
          </a:p>
          <a:p>
            <a:pPr>
              <a:lnSpc>
                <a:spcPct val="72000"/>
              </a:lnSpc>
              <a:defRPr sz="1700"/>
            </a:pPr>
            <a:r>
              <a:t>As compared to the previous years, is there any improvement?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Title 1"/>
          <p:cNvSpPr/>
          <p:nvPr>
            <p:ph type="title"/>
          </p:nvPr>
        </p:nvSpPr>
        <p:spPr>
          <a:xfrm>
            <a:off x="838200" y="365125"/>
            <a:ext cx="10515600" cy="1325563"/>
          </a:xfrm>
          <a:prstGeom prst="rect">
            <a:avLst/>
          </a:prstGeom>
        </p:spPr>
        <p:txBody>
          <a:bodyPr/>
          <a:lstStyle/>
          <a:p>
            <a:pPr/>
            <a:r>
              <a:t>Interview</a:t>
            </a:r>
          </a:p>
        </p:txBody>
      </p:sp>
      <p:sp>
        <p:nvSpPr>
          <p:cNvPr id="125" name="Content Placeholder 2"/>
          <p:cNvSpPr/>
          <p:nvPr>
            <p:ph type="body" idx="1"/>
          </p:nvPr>
        </p:nvSpPr>
        <p:spPr>
          <a:xfrm>
            <a:off x="838200" y="1825625"/>
            <a:ext cx="10515600" cy="4351338"/>
          </a:xfrm>
          <a:prstGeom prst="rect">
            <a:avLst/>
          </a:prstGeom>
        </p:spPr>
        <p:txBody>
          <a:bodyPr/>
          <a:lstStyle/>
          <a:p>
            <a:pPr/>
            <a:r>
              <a:t>Two random graduates,class of 2017 were interviewed about their experience on oral surgery block.Same questions as for class 2018 were used but this time around using oral interview.</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Title 1"/>
          <p:cNvSpPr/>
          <p:nvPr>
            <p:ph type="title"/>
          </p:nvPr>
        </p:nvSpPr>
        <p:spPr>
          <a:xfrm>
            <a:off x="546100" y="314325"/>
            <a:ext cx="10515600" cy="1325563"/>
          </a:xfrm>
          <a:prstGeom prst="rect">
            <a:avLst/>
          </a:prstGeom>
        </p:spPr>
        <p:txBody>
          <a:bodyPr/>
          <a:lstStyle/>
          <a:p>
            <a:pPr defTabSz="868680">
              <a:defRPr sz="4180"/>
            </a:pPr>
            <a:r>
              <a:t>Observation</a:t>
            </a:r>
            <a:br/>
          </a:p>
        </p:txBody>
      </p:sp>
      <p:sp>
        <p:nvSpPr>
          <p:cNvPr id="128" name="Content Placeholder 2"/>
          <p:cNvSpPr/>
          <p:nvPr>
            <p:ph type="body" idx="1"/>
          </p:nvPr>
        </p:nvSpPr>
        <p:spPr>
          <a:xfrm>
            <a:off x="838200" y="1825625"/>
            <a:ext cx="10515600" cy="4351338"/>
          </a:xfrm>
          <a:prstGeom prst="rect">
            <a:avLst/>
          </a:prstGeom>
        </p:spPr>
        <p:txBody>
          <a:bodyPr/>
          <a:lstStyle/>
          <a:p>
            <a:pPr/>
            <a:r>
              <a:t>For a period of 3 weeks students were observed.Observation was done on if students are engaged with some procedures during practicals or just free,if there was balance between and teachers at the outpatients,if there were enough patients for students.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RESULTS"/>
          <p:cNvSpPr/>
          <p:nvPr>
            <p:ph type="title"/>
          </p:nvPr>
        </p:nvSpPr>
        <p:spPr>
          <a:prstGeom prst="rect">
            <a:avLst/>
          </a:prstGeom>
        </p:spPr>
        <p:txBody>
          <a:bodyPr/>
          <a:lstStyle/>
          <a:p>
            <a:pPr/>
            <a:r>
              <a:t>RESULTS</a:t>
            </a:r>
          </a:p>
        </p:txBody>
      </p:sp>
      <p:sp>
        <p:nvSpPr>
          <p:cNvPr id="131" name="Out of 9 students of class of 2018,3 students were completely fulfilled the required practical skills,1 student was nearly finished with the practical requirements and 5 students were far behind completing practical requirements.Out of 6 who did not fulfil the requirements,3 students highlighted language barrier as one of the reason they did not manage to fulfil the requirements,all 6 students complained of lack of patients and 3 students admitted that there were several times  they were hesitant to perform mandibular blocks and molars extraction due to lack of skills.…"/>
          <p:cNvSpPr/>
          <p:nvPr>
            <p:ph type="body" idx="1"/>
          </p:nvPr>
        </p:nvSpPr>
        <p:spPr>
          <a:prstGeom prst="rect">
            <a:avLst/>
          </a:prstGeom>
        </p:spPr>
        <p:txBody>
          <a:bodyPr/>
          <a:lstStyle/>
          <a:p>
            <a:pPr marL="146303" indent="-146303" defTabSz="585215">
              <a:spcBef>
                <a:spcPts val="600"/>
              </a:spcBef>
              <a:defRPr sz="1792"/>
            </a:pPr>
            <a:r>
              <a:t>Out of 9 students of class of 2018,3 students were completely fulfilled the required practical skills,1 student was nearly finished with the practical requirements and 5 students were far behind completing practical requirements.Out of 6 who did not fulfil the requirements,3 students highlighted language barrier as one of the reason they did not manage to fulfil the requirements,all 6 students complained of lack of patients and 3 students admitted that there were several times  they were hesitant to perform mandibular blocks and molars extraction due to lack of skills.</a:t>
            </a:r>
          </a:p>
          <a:p>
            <a:pPr marL="146303" indent="-146303" defTabSz="585215">
              <a:spcBef>
                <a:spcPts val="600"/>
              </a:spcBef>
              <a:defRPr sz="1792"/>
            </a:pPr>
            <a:r>
              <a:t>5 out of 9 students admitted that they prefer to work certain Doctors,their reasons behind this preference were that they felt that some of the Doctors were not willing to help students and some students were scared to work with some Doctors hence were not able to work freely.</a:t>
            </a:r>
          </a:p>
          <a:p>
            <a:pPr marL="146303" indent="-146303" defTabSz="585215">
              <a:spcBef>
                <a:spcPts val="600"/>
              </a:spcBef>
              <a:defRPr sz="1792"/>
            </a:pPr>
            <a:r>
              <a:t>All 9 students only interpreted x-rays not producing them, only 5 students sutured on the real patients and all students felt not useful in wards after 10.00am because there was nothing left to do.</a:t>
            </a:r>
          </a:p>
          <a:p>
            <a:pPr marL="146303" indent="-146303" defTabSz="585215">
              <a:spcBef>
                <a:spcPts val="600"/>
              </a:spcBef>
              <a:defRPr sz="1792"/>
            </a:pPr>
            <a:r>
              <a:t>There was big margin between students who fulfilled their practicals versus who did not manage,3 students had over 40 extractions while 3 students had 12 extractions.For those who had more extractions confirmed that they acquired to accumulate their extractions when they volunteered during night shifts, weekends ,and during summer holidays.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33" name="Chart 1"/>
          <p:cNvGraphicFramePr/>
          <p:nvPr/>
        </p:nvGraphicFramePr>
        <p:xfrm>
          <a:off x="3892628" y="1537016"/>
          <a:ext cx="4406744" cy="3016040"/>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Title 1"/>
          <p:cNvSpPr/>
          <p:nvPr>
            <p:ph type="title"/>
          </p:nvPr>
        </p:nvSpPr>
        <p:spPr>
          <a:xfrm>
            <a:off x="838200" y="500062"/>
            <a:ext cx="10515600" cy="1325564"/>
          </a:xfrm>
          <a:prstGeom prst="rect">
            <a:avLst/>
          </a:prstGeom>
        </p:spPr>
        <p:txBody>
          <a:bodyPr/>
          <a:lstStyle/>
          <a:p>
            <a:pPr defTabSz="804672">
              <a:defRPr sz="2816"/>
            </a:pPr>
            <a:r>
              <a:t>Comparison of the organisation of oral surgery block  between class of 2017 and 2018</a:t>
            </a:r>
            <a:br/>
          </a:p>
        </p:txBody>
      </p:sp>
      <p:grpSp>
        <p:nvGrpSpPr>
          <p:cNvPr id="145" name="Content Placeholder 3"/>
          <p:cNvGrpSpPr/>
          <p:nvPr/>
        </p:nvGrpSpPr>
        <p:grpSpPr>
          <a:xfrm>
            <a:off x="3913280" y="1775121"/>
            <a:ext cx="4430185" cy="4452345"/>
            <a:chOff x="0" y="0"/>
            <a:chExt cx="4430184" cy="4452343"/>
          </a:xfrm>
        </p:grpSpPr>
        <p:grpSp>
          <p:nvGrpSpPr>
            <p:cNvPr id="138" name="Group"/>
            <p:cNvGrpSpPr/>
            <p:nvPr/>
          </p:nvGrpSpPr>
          <p:grpSpPr>
            <a:xfrm>
              <a:off x="877316" y="0"/>
              <a:ext cx="2610804" cy="2610803"/>
              <a:chOff x="0" y="0"/>
              <a:chExt cx="2610802" cy="2610802"/>
            </a:xfrm>
          </p:grpSpPr>
          <p:sp>
            <p:nvSpPr>
              <p:cNvPr id="136" name="Circle"/>
              <p:cNvSpPr/>
              <p:nvPr/>
            </p:nvSpPr>
            <p:spPr>
              <a:xfrm>
                <a:off x="-1" y="-1"/>
                <a:ext cx="2610804" cy="2610804"/>
              </a:xfrm>
              <a:prstGeom prst="ellipse">
                <a:avLst/>
              </a:prstGeom>
              <a:solidFill>
                <a:schemeClr val="accent1">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800100">
                  <a:lnSpc>
                    <a:spcPct val="90000"/>
                  </a:lnSpc>
                  <a:spcBef>
                    <a:spcPts val="1100"/>
                  </a:spcBef>
                </a:pPr>
              </a:p>
            </p:txBody>
          </p:sp>
          <p:sp>
            <p:nvSpPr>
              <p:cNvPr id="137" name="(BOTH YEARS)…"/>
              <p:cNvSpPr/>
              <p:nvPr/>
            </p:nvSpPr>
            <p:spPr>
              <a:xfrm>
                <a:off x="348107" y="385062"/>
                <a:ext cx="1914589" cy="13185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marL="228600" indent="-228600" algn="ctr" defTabSz="800100">
                  <a:lnSpc>
                    <a:spcPct val="90000"/>
                  </a:lnSpc>
                  <a:spcBef>
                    <a:spcPts val="700"/>
                  </a:spcBef>
                  <a:buSzPct val="100000"/>
                  <a:buFont typeface="Arial"/>
                  <a:buChar char="•"/>
                  <a:defRPr b="1"/>
                </a:pPr>
                <a:r>
                  <a:t>(BOTH YEARS)</a:t>
                </a:r>
                <a:endParaRPr sz="2800"/>
              </a:p>
              <a:p>
                <a:pPr marL="228600" indent="-228600" algn="ctr" defTabSz="800100">
                  <a:lnSpc>
                    <a:spcPct val="90000"/>
                  </a:lnSpc>
                  <a:spcBef>
                    <a:spcPts val="700"/>
                  </a:spcBef>
                  <a:buSzPct val="100000"/>
                  <a:buFont typeface="Arial"/>
                  <a:buChar char="•"/>
                  <a:defRPr b="1"/>
                </a:pPr>
                <a:r>
                  <a:t>*admission patients</a:t>
                </a:r>
                <a:endParaRPr sz="2800"/>
              </a:p>
            </p:txBody>
          </p:sp>
        </p:grpSp>
        <p:grpSp>
          <p:nvGrpSpPr>
            <p:cNvPr id="141" name="Group"/>
            <p:cNvGrpSpPr/>
            <p:nvPr/>
          </p:nvGrpSpPr>
          <p:grpSpPr>
            <a:xfrm>
              <a:off x="1819381" y="1421959"/>
              <a:ext cx="2610804" cy="3030385"/>
              <a:chOff x="0" y="0"/>
              <a:chExt cx="2610802" cy="3030384"/>
            </a:xfrm>
          </p:grpSpPr>
          <p:sp>
            <p:nvSpPr>
              <p:cNvPr id="139" name="Oval"/>
              <p:cNvSpPr/>
              <p:nvPr/>
            </p:nvSpPr>
            <p:spPr>
              <a:xfrm>
                <a:off x="-1" y="-1"/>
                <a:ext cx="2610804" cy="3030386"/>
              </a:xfrm>
              <a:prstGeom prst="ellipse">
                <a:avLst/>
              </a:prstGeom>
              <a:solidFill>
                <a:schemeClr val="accent1">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444500">
                  <a:lnSpc>
                    <a:spcPct val="90000"/>
                  </a:lnSpc>
                  <a:spcBef>
                    <a:spcPts val="1100"/>
                  </a:spcBef>
                  <a:defRPr sz="800"/>
                </a:pPr>
              </a:p>
            </p:txBody>
          </p:sp>
          <p:sp>
            <p:nvSpPr>
              <p:cNvPr id="140" name="(2018 CLASS)…"/>
              <p:cNvSpPr/>
              <p:nvPr/>
            </p:nvSpPr>
            <p:spPr>
              <a:xfrm>
                <a:off x="798470" y="839600"/>
                <a:ext cx="1566482" cy="155321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marL="228600" indent="-228600" algn="ctr" defTabSz="444500">
                  <a:lnSpc>
                    <a:spcPct val="90000"/>
                  </a:lnSpc>
                  <a:spcBef>
                    <a:spcPts val="400"/>
                  </a:spcBef>
                  <a:buSzPct val="100000"/>
                  <a:buFont typeface="Arial"/>
                  <a:buChar char="•"/>
                  <a:defRPr b="1" sz="1000"/>
                </a:pPr>
                <a:r>
                  <a:t>(2018 CLASS)</a:t>
                </a:r>
                <a:endParaRPr sz="2800"/>
              </a:p>
              <a:p>
                <a:pPr marL="228600" indent="-228600" algn="ctr" defTabSz="444500">
                  <a:lnSpc>
                    <a:spcPct val="90000"/>
                  </a:lnSpc>
                  <a:spcBef>
                    <a:spcPts val="400"/>
                  </a:spcBef>
                  <a:buSzPct val="100000"/>
                  <a:buFont typeface="Arial"/>
                  <a:buChar char="•"/>
                  <a:defRPr b="1" sz="1000"/>
                </a:pPr>
                <a:r>
                  <a:t>*Own rooms-specific patients</a:t>
                </a:r>
                <a:endParaRPr sz="2800"/>
              </a:p>
              <a:p>
                <a:pPr marL="228600" indent="-228600" algn="ctr" defTabSz="444500">
                  <a:lnSpc>
                    <a:spcPct val="90000"/>
                  </a:lnSpc>
                  <a:spcBef>
                    <a:spcPts val="400"/>
                  </a:spcBef>
                  <a:buSzPct val="100000"/>
                  <a:buFont typeface="Arial"/>
                  <a:buChar char="•"/>
                  <a:defRPr b="1" sz="1000"/>
                </a:pPr>
                <a:r>
                  <a:t>*students seminars</a:t>
                </a:r>
                <a:endParaRPr sz="2800"/>
              </a:p>
              <a:p>
                <a:pPr marL="228600" indent="-228600" algn="ctr" defTabSz="444500">
                  <a:lnSpc>
                    <a:spcPct val="90000"/>
                  </a:lnSpc>
                  <a:spcBef>
                    <a:spcPts val="400"/>
                  </a:spcBef>
                  <a:buSzPct val="100000"/>
                  <a:buFont typeface="Arial"/>
                  <a:buChar char="•"/>
                  <a:defRPr b="1" sz="1000"/>
                </a:pPr>
                <a:r>
                  <a:t>*Presentation of patients in czech</a:t>
                </a:r>
                <a:endParaRPr sz="2800"/>
              </a:p>
              <a:p>
                <a:pPr marL="228600" indent="-228600" algn="ctr" defTabSz="444500">
                  <a:lnSpc>
                    <a:spcPct val="90000"/>
                  </a:lnSpc>
                  <a:spcBef>
                    <a:spcPts val="400"/>
                  </a:spcBef>
                  <a:buSzPct val="100000"/>
                  <a:buFont typeface="Arial"/>
                  <a:buChar char="•"/>
                  <a:defRPr b="1" sz="1000"/>
                </a:pPr>
                <a:r>
                  <a:t>*audits</a:t>
                </a:r>
                <a:endParaRPr sz="2800"/>
              </a:p>
            </p:txBody>
          </p:sp>
        </p:grpSp>
        <p:grpSp>
          <p:nvGrpSpPr>
            <p:cNvPr id="144" name="Group"/>
            <p:cNvGrpSpPr/>
            <p:nvPr/>
          </p:nvGrpSpPr>
          <p:grpSpPr>
            <a:xfrm>
              <a:off x="0" y="1249072"/>
              <a:ext cx="2610803" cy="2650931"/>
              <a:chOff x="0" y="0"/>
              <a:chExt cx="2610802" cy="2650930"/>
            </a:xfrm>
          </p:grpSpPr>
          <p:sp>
            <p:nvSpPr>
              <p:cNvPr id="142" name="Oval"/>
              <p:cNvSpPr/>
              <p:nvPr/>
            </p:nvSpPr>
            <p:spPr>
              <a:xfrm>
                <a:off x="-1" y="-1"/>
                <a:ext cx="2610804" cy="2650932"/>
              </a:xfrm>
              <a:prstGeom prst="ellipse">
                <a:avLst/>
              </a:prstGeom>
              <a:solidFill>
                <a:schemeClr val="accent1">
                  <a:alpha val="50000"/>
                </a:schemeClr>
              </a:solidFill>
              <a:ln w="12700" cap="flat">
                <a:solidFill>
                  <a:srgbClr val="FFFFFF"/>
                </a:solidFill>
                <a:prstDash val="solid"/>
                <a:miter lim="800000"/>
              </a:ln>
              <a:effectLst/>
            </p:spPr>
            <p:txBody>
              <a:bodyPr wrap="square" lIns="45719" tIns="45719" rIns="45719" bIns="45719" numCol="1" anchor="ctr">
                <a:noAutofit/>
              </a:bodyPr>
              <a:lstStyle/>
              <a:p>
                <a:pPr algn="ctr" defTabSz="800100">
                  <a:lnSpc>
                    <a:spcPct val="90000"/>
                  </a:lnSpc>
                  <a:spcBef>
                    <a:spcPts val="1100"/>
                  </a:spcBef>
                  <a:defRPr sz="2800"/>
                </a:pPr>
              </a:p>
            </p:txBody>
          </p:sp>
          <p:sp>
            <p:nvSpPr>
              <p:cNvPr id="143" name="(2017 CLASS)…"/>
              <p:cNvSpPr/>
              <p:nvPr/>
            </p:nvSpPr>
            <p:spPr>
              <a:xfrm>
                <a:off x="245851" y="872428"/>
                <a:ext cx="1566482" cy="108280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marL="228600" indent="-228600" algn="ctr" defTabSz="800100">
                  <a:lnSpc>
                    <a:spcPct val="90000"/>
                  </a:lnSpc>
                  <a:spcBef>
                    <a:spcPts val="700"/>
                  </a:spcBef>
                  <a:buSzPct val="100000"/>
                  <a:buFont typeface="Arial"/>
                  <a:buChar char="•"/>
                </a:pPr>
                <a:r>
                  <a:t>(</a:t>
                </a:r>
                <a:r>
                  <a:rPr b="1"/>
                  <a:t>2017 CLASS)</a:t>
                </a:r>
                <a:endParaRPr sz="2800"/>
              </a:p>
              <a:p>
                <a:pPr marL="228600" indent="-228600" algn="ctr" defTabSz="800100">
                  <a:lnSpc>
                    <a:spcPct val="90000"/>
                  </a:lnSpc>
                  <a:spcBef>
                    <a:spcPts val="700"/>
                  </a:spcBef>
                  <a:buSzPct val="100000"/>
                  <a:buFont typeface="Arial"/>
                  <a:buChar char="•"/>
                  <a:defRPr b="1"/>
                </a:pPr>
                <a:r>
                  <a:t>*Random patients</a:t>
                </a:r>
              </a:p>
            </p:txBody>
          </p:sp>
        </p:gr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