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2800" b="1">
                <a:solidFill>
                  <a:sysClr val="windowText" lastClr="000000"/>
                </a:solidFill>
              </a:rPr>
              <a:t>Folia Biologica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6E-4F69-BEB0-C85D8DEF7935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E6E-4F69-BEB0-C85D8DEF7935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E6E-4F69-BEB0-C85D8DEF7935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E6E-4F69-BEB0-C85D8DEF7935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E6E-4F69-BEB0-C85D8DEF7935}"/>
              </c:ext>
            </c:extLst>
          </c:dPt>
          <c:dPt>
            <c:idx val="2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E6E-4F69-BEB0-C85D8DEF7935}"/>
              </c:ext>
            </c:extLst>
          </c:dPt>
          <c:cat>
            <c:strRef>
              <c:f>List1!$A$1:$U$1</c:f>
              <c:strCache>
                <c:ptCount val="21"/>
                <c:pt idx="0">
                  <c:v>2014/Rukopisů</c:v>
                </c:pt>
                <c:pt idx="2">
                  <c:v>2014/Vydáno</c:v>
                </c:pt>
                <c:pt idx="4">
                  <c:v>2015/Rukopisů</c:v>
                </c:pt>
                <c:pt idx="6">
                  <c:v>2015/Vydáno</c:v>
                </c:pt>
                <c:pt idx="8">
                  <c:v>2016/Rukopisů</c:v>
                </c:pt>
                <c:pt idx="10">
                  <c:v>2016/Vydáno</c:v>
                </c:pt>
                <c:pt idx="12">
                  <c:v>2017/Rukopisů</c:v>
                </c:pt>
                <c:pt idx="14">
                  <c:v>2017/Vydáno</c:v>
                </c:pt>
                <c:pt idx="16">
                  <c:v>2018/Rukopisů</c:v>
                </c:pt>
                <c:pt idx="18">
                  <c:v>2018/Vydáno</c:v>
                </c:pt>
                <c:pt idx="20">
                  <c:v>Rukopisů na číslo</c:v>
                </c:pt>
              </c:strCache>
            </c:strRef>
          </c:cat>
          <c:val>
            <c:numRef>
              <c:f>List1!$A$2:$U$2</c:f>
              <c:numCache>
                <c:formatCode>General</c:formatCode>
                <c:ptCount val="21"/>
                <c:pt idx="0">
                  <c:v>118</c:v>
                </c:pt>
                <c:pt idx="2">
                  <c:v>51</c:v>
                </c:pt>
                <c:pt idx="4">
                  <c:v>116</c:v>
                </c:pt>
                <c:pt idx="6">
                  <c:v>31</c:v>
                </c:pt>
                <c:pt idx="8">
                  <c:v>131</c:v>
                </c:pt>
                <c:pt idx="10">
                  <c:v>33</c:v>
                </c:pt>
                <c:pt idx="12">
                  <c:v>57</c:v>
                </c:pt>
                <c:pt idx="14">
                  <c:v>31</c:v>
                </c:pt>
                <c:pt idx="16">
                  <c:v>54</c:v>
                </c:pt>
                <c:pt idx="18">
                  <c:v>14</c:v>
                </c:pt>
                <c:pt idx="2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6E-4F69-BEB0-C85D8DE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4098496"/>
        <c:axId val="274098912"/>
      </c:barChart>
      <c:catAx>
        <c:axId val="27409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4098912"/>
        <c:crosses val="autoZero"/>
        <c:auto val="1"/>
        <c:lblAlgn val="ctr"/>
        <c:lblOffset val="100"/>
        <c:noMultiLvlLbl val="0"/>
      </c:catAx>
      <c:valAx>
        <c:axId val="27409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>
                    <a:solidFill>
                      <a:sysClr val="windowText" lastClr="000000"/>
                    </a:solidFill>
                  </a:rPr>
                  <a:t>Počet rukopisů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409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5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97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91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79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55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57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68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53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4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19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57628-3349-4CBA-BF96-20FBB866A89F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9CD58-3AB7-4D6E-83BC-9FD12A9A0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4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461155"/>
              </p:ext>
            </p:extLst>
          </p:nvPr>
        </p:nvGraphicFramePr>
        <p:xfrm>
          <a:off x="2286000" y="1351722"/>
          <a:ext cx="6420678" cy="456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Přímá spojnice 5"/>
          <p:cNvCxnSpPr/>
          <p:nvPr/>
        </p:nvCxnSpPr>
        <p:spPr>
          <a:xfrm flipH="1">
            <a:off x="3120888" y="4134677"/>
            <a:ext cx="6599582" cy="19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042992" y="2168939"/>
            <a:ext cx="19876" cy="2681358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23113" y="1967944"/>
            <a:ext cx="379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Platba 500,- eur na přijatý rukopis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289236" y="4134678"/>
            <a:ext cx="1987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36 článků na číslo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186612" y="6042994"/>
            <a:ext cx="7991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IF:           1.0                0.833            0.939           1.044                 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34282" y="6639342"/>
            <a:ext cx="974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Platba autory:                                                                             124</a:t>
            </a:r>
            <a:r>
              <a:rPr lang="cs-CZ" b="1" dirty="0"/>
              <a:t> </a:t>
            </a:r>
            <a:r>
              <a:rPr lang="cs-CZ" b="1" dirty="0" smtClean="0"/>
              <a:t>256     236500     Kč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133061" y="7235689"/>
            <a:ext cx="99788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Klady: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Daří se udržovat slušný IF kolem 1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Platba 500,- eur za přijatý rukopis snížil počet balastu (Čína, Afrika…..)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Platba se částečně podílí na krytí publikačních nákladů</a:t>
            </a:r>
          </a:p>
          <a:p>
            <a:r>
              <a:rPr lang="cs-CZ" sz="2800" b="1" dirty="0" err="1" smtClean="0"/>
              <a:t>Přetrvávajíci</a:t>
            </a:r>
            <a:r>
              <a:rPr lang="cs-CZ" sz="2800" b="1" dirty="0" smtClean="0"/>
              <a:t> problémy: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Zoufalý nedostatek  kvalitních rukopisů. Od roku 2015 se nedaří naplňovat číslo (36 článků na číslo). Letos se blíží katastrofa. </a:t>
            </a:r>
            <a:endParaRPr lang="cs-CZ" sz="2800" dirty="0" smtClean="0"/>
          </a:p>
          <a:p>
            <a:pPr marL="342900" indent="-342900">
              <a:buFont typeface="+mj-lt"/>
              <a:buAutoNum type="arabicPeriod"/>
            </a:pPr>
            <a:endParaRPr lang="cs-CZ" sz="2800" dirty="0"/>
          </a:p>
          <a:p>
            <a:endParaRPr lang="cs-CZ" sz="2800" dirty="0" smtClean="0"/>
          </a:p>
          <a:p>
            <a:r>
              <a:rPr lang="cs-CZ" sz="2800" b="1" dirty="0" smtClean="0"/>
              <a:t>Prague </a:t>
            </a:r>
            <a:r>
              <a:rPr lang="cs-CZ" sz="2800" b="1" dirty="0" err="1" smtClean="0"/>
              <a:t>Medical</a:t>
            </a:r>
            <a:r>
              <a:rPr lang="cs-CZ" sz="2800" b="1" dirty="0" smtClean="0"/>
              <a:t> Report + Acta </a:t>
            </a:r>
            <a:r>
              <a:rPr lang="cs-CZ" sz="2800" b="1" dirty="0" err="1" smtClean="0"/>
              <a:t>Universitatis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Carolinae</a:t>
            </a:r>
            <a:r>
              <a:rPr lang="cs-CZ" sz="2800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Setrvalý stav</a:t>
            </a:r>
            <a:endParaRPr lang="cs-CZ" sz="2800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3836504" y="5921513"/>
            <a:ext cx="19878" cy="1087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5026140" y="5937433"/>
            <a:ext cx="19878" cy="1087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147534" y="5926057"/>
            <a:ext cx="19878" cy="1087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293946" y="5885116"/>
            <a:ext cx="19878" cy="1087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1331843" y="178904"/>
            <a:ext cx="8706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Fakultní časopisy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0421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95</Words>
  <Application>Microsoft Office PowerPoint</Application>
  <PresentationFormat>Vlastní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1.LF.UK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6</cp:revision>
  <cp:lastPrinted>2018-10-17T12:56:38Z</cp:lastPrinted>
  <dcterms:created xsi:type="dcterms:W3CDTF">2018-10-17T12:19:31Z</dcterms:created>
  <dcterms:modified xsi:type="dcterms:W3CDTF">2018-10-17T13:14:30Z</dcterms:modified>
</cp:coreProperties>
</file>