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1" r:id="rId3"/>
    <p:sldId id="282" r:id="rId4"/>
    <p:sldId id="271" r:id="rId5"/>
    <p:sldId id="265" r:id="rId6"/>
    <p:sldId id="270" r:id="rId7"/>
    <p:sldId id="267" r:id="rId8"/>
    <p:sldId id="279" r:id="rId9"/>
    <p:sldId id="268" r:id="rId10"/>
    <p:sldId id="275" r:id="rId11"/>
    <p:sldId id="276" r:id="rId12"/>
    <p:sldId id="277" r:id="rId13"/>
    <p:sldId id="278" r:id="rId14"/>
    <p:sldId id="269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adm_v&#253;uky\evaluace\0_evaluace_2016_17\eval_16_17_statistika\dotace_evaluace_2017_3_total_IV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.patf-hpvokurka\Disk%20Google\7_d&#283;kan&#225;t\adm_v&#253;uky\evaluace\1_2015_16\evaluace_limity_2_2017_statistika_6+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adm_v&#253;uky\evaluace\0_evaluace_2016_17\eval_16_17_statistika\dotace_evaluace_2017_2_teori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adm_v&#253;uky\evaluace\0_evaluace_2016_17\eval_16_17_statistika\dotace_evaluace_2017_2_teori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adm_v&#253;uky\evaluace\0_evaluace_2016_17\eval_16_17_statistika\dotace_evaluace_2017_3_intern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adm_v&#253;uky\evaluace\0_evaluace_2016_17\eval_16_17_statistika\dotace_evaluace_2017_3_intern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adm_v&#253;uky\evaluace\0_evaluace_2016_17\eval_16_17_statistika\dotace_evaluace_2017_2_chirurgi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adm_v&#253;uky\evaluace\0_evaluace_2016_17\eval_16_17_statistika\dotace_evaluace_2017_2_dg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% mediánu - všechna pracoviště varianta IV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List1!$B$2:$B$75</c:f>
              <c:strCache>
                <c:ptCount val="74"/>
                <c:pt idx="0">
                  <c:v>Anatomický ústav</c:v>
                </c:pt>
                <c:pt idx="1">
                  <c:v>Ústav  histologie a embryologie</c:v>
                </c:pt>
                <c:pt idx="2">
                  <c:v>BIOCEV</c:v>
                </c:pt>
                <c:pt idx="3">
                  <c:v>Ústav biochemie a exp.onkologie</c:v>
                </c:pt>
                <c:pt idx="4">
                  <c:v>Fyziologický ústav</c:v>
                </c:pt>
                <c:pt idx="5">
                  <c:v>Ústav biologie a lékařské genetiky</c:v>
                </c:pt>
                <c:pt idx="6">
                  <c:v>Ústav biofyziky a informatiky</c:v>
                </c:pt>
                <c:pt idx="7">
                  <c:v>Ústav patologické fyziologie</c:v>
                </c:pt>
                <c:pt idx="8">
                  <c:v>Farmakologický ústav</c:v>
                </c:pt>
                <c:pt idx="9">
                  <c:v>Ústav kl. a exp. hematologie </c:v>
                </c:pt>
                <c:pt idx="10">
                  <c:v>Ústav hygieny a epidemiologie</c:v>
                </c:pt>
                <c:pt idx="11">
                  <c:v>Ústav tělesné výchovy</c:v>
                </c:pt>
                <c:pt idx="12">
                  <c:v>Ústav dějin lékařství a cizích jazyků</c:v>
                </c:pt>
                <c:pt idx="13">
                  <c:v>Ústav  humanitních studií v lékařství</c:v>
                </c:pt>
                <c:pt idx="14">
                  <c:v>Ústav teorie a praxe ošetřovatelství</c:v>
                </c:pt>
                <c:pt idx="15">
                  <c:v>Ústav všeobecného lékařství</c:v>
                </c:pt>
                <c:pt idx="16">
                  <c:v>Ústav veřejného zdrav.a med.práva</c:v>
                </c:pt>
                <c:pt idx="17">
                  <c:v>Centrum pro exp. biomodely</c:v>
                </c:pt>
                <c:pt idx="18">
                  <c:v>Centrum pokročilého preklinického zobrazování</c:v>
                </c:pt>
                <c:pt idx="19">
                  <c:v>Ústav patologie</c:v>
                </c:pt>
                <c:pt idx="20">
                  <c:v>Ústav nukleární medicíny</c:v>
                </c:pt>
                <c:pt idx="21">
                  <c:v>Ústav imunologie a mikrobiologie</c:v>
                </c:pt>
                <c:pt idx="22">
                  <c:v>Ústav soudního lékařství a toxikologie</c:v>
                </c:pt>
                <c:pt idx="23">
                  <c:v>Ústav tělovýchovného lékařství</c:v>
                </c:pt>
                <c:pt idx="24">
                  <c:v>Sexuologický ústav</c:v>
                </c:pt>
                <c:pt idx="25">
                  <c:v>Ústav dědičných metabolických poruch</c:v>
                </c:pt>
                <c:pt idx="26">
                  <c:v>Ústav lék.biochemie a LD</c:v>
                </c:pt>
                <c:pt idx="27">
                  <c:v>Pediatrická klinika - Krč</c:v>
                </c:pt>
                <c:pt idx="28">
                  <c:v>Chirurgická klinika - Krč</c:v>
                </c:pt>
                <c:pt idx="29">
                  <c:v>Ortopedická klinika - Bulovka</c:v>
                </c:pt>
                <c:pt idx="30">
                  <c:v>Chirurgická klinika - Bulovka</c:v>
                </c:pt>
                <c:pt idx="31">
                  <c:v>Ústav radiační onkologie - Bulovka</c:v>
                </c:pt>
                <c:pt idx="32">
                  <c:v>Klinika plastické chirurgie - Bulovka</c:v>
                </c:pt>
                <c:pt idx="33">
                  <c:v>Gynekologicko-porodnická klinika - Bulovka</c:v>
                </c:pt>
                <c:pt idx="34">
                  <c:v>Anesteziologicko-resusc. klinika FTN</c:v>
                </c:pt>
                <c:pt idx="35">
                  <c:v>Onkologická klinika Krč</c:v>
                </c:pt>
                <c:pt idx="36">
                  <c:v>Klinika nefrologie</c:v>
                </c:pt>
                <c:pt idx="37">
                  <c:v>I. interní klinika</c:v>
                </c:pt>
                <c:pt idx="38">
                  <c:v>II. interní klinika</c:v>
                </c:pt>
                <c:pt idx="39">
                  <c:v>III. interní klinika</c:v>
                </c:pt>
                <c:pt idx="40">
                  <c:v>IV. interní klinika</c:v>
                </c:pt>
                <c:pt idx="41">
                  <c:v>Klinika pracovního lékařství</c:v>
                </c:pt>
                <c:pt idx="42">
                  <c:v>I. klinika tuberkulózy a respiračních nemocí</c:v>
                </c:pt>
                <c:pt idx="43">
                  <c:v>Dermatovenerologická klinika</c:v>
                </c:pt>
                <c:pt idx="44">
                  <c:v>Geriatrická klinika</c:v>
                </c:pt>
                <c:pt idx="45">
                  <c:v>Neurologická klinika</c:v>
                </c:pt>
                <c:pt idx="46">
                  <c:v>Psychiatrická klinika</c:v>
                </c:pt>
                <c:pt idx="47">
                  <c:v>Klinika adiktologie</c:v>
                </c:pt>
                <c:pt idx="48">
                  <c:v>Radiodiagnostická klinika</c:v>
                </c:pt>
                <c:pt idx="49">
                  <c:v>Onkologická klinika</c:v>
                </c:pt>
                <c:pt idx="50">
                  <c:v>Klinika rehabilitačního lékařství</c:v>
                </c:pt>
                <c:pt idx="51">
                  <c:v>Revmatologická klinika</c:v>
                </c:pt>
                <c:pt idx="52">
                  <c:v>Klinika dětského a dorostového lékařství</c:v>
                </c:pt>
                <c:pt idx="53">
                  <c:v>I. chirurgická klinika</c:v>
                </c:pt>
                <c:pt idx="54">
                  <c:v>III. chirurgická klinika</c:v>
                </c:pt>
                <c:pt idx="55">
                  <c:v>II. chirurgická klinika</c:v>
                </c:pt>
                <c:pt idx="56">
                  <c:v>Klinika anest.,resuscitace a IM</c:v>
                </c:pt>
                <c:pt idx="57">
                  <c:v>Klinika spondylochirurgie</c:v>
                </c:pt>
                <c:pt idx="58">
                  <c:v>Ortopedická klinika</c:v>
                </c:pt>
                <c:pt idx="59">
                  <c:v>Urologická klinika</c:v>
                </c:pt>
                <c:pt idx="60">
                  <c:v>Klinika otorhinolaringologie a chirurgie hlavy a krku </c:v>
                </c:pt>
                <c:pt idx="61">
                  <c:v>Foniatrická klinika</c:v>
                </c:pt>
                <c:pt idx="62">
                  <c:v>Oční klinika</c:v>
                </c:pt>
                <c:pt idx="63">
                  <c:v>Stomatologická klinika</c:v>
                </c:pt>
                <c:pt idx="64">
                  <c:v>Gynekologickoporodnická klinika</c:v>
                </c:pt>
                <c:pt idx="65">
                  <c:v>Klinika infekčních a tropických nemocí</c:v>
                </c:pt>
                <c:pt idx="66">
                  <c:v>Neurochirurgická klinika</c:v>
                </c:pt>
                <c:pt idx="67">
                  <c:v>Interní klinika ÚVN</c:v>
                </c:pt>
                <c:pt idx="68">
                  <c:v>Oční odd. ÚVN</c:v>
                </c:pt>
                <c:pt idx="69">
                  <c:v>Klinika ortopedie ÚVN</c:v>
                </c:pt>
                <c:pt idx="70">
                  <c:v>Kl. anesteziologie, resusc. a IM </c:v>
                </c:pt>
                <c:pt idx="71">
                  <c:v>Onkologická klinika VFN, ÚVN</c:v>
                </c:pt>
                <c:pt idx="72">
                  <c:v>Klinika infekčních nemocí ÚVN</c:v>
                </c:pt>
                <c:pt idx="73">
                  <c:v>Pneumologická klinika</c:v>
                </c:pt>
              </c:strCache>
            </c:strRef>
          </c:cat>
          <c:val>
            <c:numRef>
              <c:f>List1!$T$2:$T$75</c:f>
              <c:numCache>
                <c:formatCode>#,##0</c:formatCode>
                <c:ptCount val="74"/>
                <c:pt idx="0">
                  <c:v>80.927831128120403</c:v>
                </c:pt>
                <c:pt idx="1">
                  <c:v>66.730977409432626</c:v>
                </c:pt>
                <c:pt idx="2">
                  <c:v>0</c:v>
                </c:pt>
                <c:pt idx="3">
                  <c:v>94.805301458480002</c:v>
                </c:pt>
                <c:pt idx="4">
                  <c:v>90.656358722312163</c:v>
                </c:pt>
                <c:pt idx="5">
                  <c:v>96.384587943826432</c:v>
                </c:pt>
                <c:pt idx="6">
                  <c:v>98.884297723067945</c:v>
                </c:pt>
                <c:pt idx="7">
                  <c:v>83.387319728761682</c:v>
                </c:pt>
                <c:pt idx="8">
                  <c:v>78.132747435848131</c:v>
                </c:pt>
                <c:pt idx="9">
                  <c:v>0</c:v>
                </c:pt>
                <c:pt idx="10">
                  <c:v>59.936747995811977</c:v>
                </c:pt>
                <c:pt idx="11">
                  <c:v>44.182510306366247</c:v>
                </c:pt>
                <c:pt idx="12">
                  <c:v>29.654190739767429</c:v>
                </c:pt>
                <c:pt idx="13">
                  <c:v>48.700395759926003</c:v>
                </c:pt>
                <c:pt idx="14">
                  <c:v>16.806266589160948</c:v>
                </c:pt>
                <c:pt idx="15">
                  <c:v>42.402924339609619</c:v>
                </c:pt>
                <c:pt idx="16">
                  <c:v>49.650278667999864</c:v>
                </c:pt>
                <c:pt idx="17">
                  <c:v>0</c:v>
                </c:pt>
                <c:pt idx="18">
                  <c:v>0</c:v>
                </c:pt>
                <c:pt idx="19">
                  <c:v>56.747051283692755</c:v>
                </c:pt>
                <c:pt idx="20">
                  <c:v>140.17061420125751</c:v>
                </c:pt>
                <c:pt idx="21">
                  <c:v>123.65039776460104</c:v>
                </c:pt>
                <c:pt idx="22">
                  <c:v>148.77862559090264</c:v>
                </c:pt>
                <c:pt idx="23">
                  <c:v>0</c:v>
                </c:pt>
                <c:pt idx="24">
                  <c:v>297.43937542241048</c:v>
                </c:pt>
                <c:pt idx="25">
                  <c:v>0</c:v>
                </c:pt>
                <c:pt idx="26">
                  <c:v>118.35108879114438</c:v>
                </c:pt>
                <c:pt idx="27">
                  <c:v>33.252671307222734</c:v>
                </c:pt>
                <c:pt idx="28">
                  <c:v>60.763259087281426</c:v>
                </c:pt>
                <c:pt idx="29">
                  <c:v>129.32733488474335</c:v>
                </c:pt>
                <c:pt idx="30">
                  <c:v>163.14216721837778</c:v>
                </c:pt>
                <c:pt idx="31">
                  <c:v>117.12848049302529</c:v>
                </c:pt>
                <c:pt idx="32">
                  <c:v>0</c:v>
                </c:pt>
                <c:pt idx="33">
                  <c:v>66.787843147737291</c:v>
                </c:pt>
                <c:pt idx="34">
                  <c:v>58.496833750456545</c:v>
                </c:pt>
                <c:pt idx="35">
                  <c:v>138.45477382652589</c:v>
                </c:pt>
                <c:pt idx="36">
                  <c:v>110.19522198116424</c:v>
                </c:pt>
                <c:pt idx="37">
                  <c:v>101.15258576000519</c:v>
                </c:pt>
                <c:pt idx="38">
                  <c:v>125.32052303268048</c:v>
                </c:pt>
                <c:pt idx="39">
                  <c:v>86.288264957845058</c:v>
                </c:pt>
                <c:pt idx="40">
                  <c:v>128.01706918666878</c:v>
                </c:pt>
                <c:pt idx="41">
                  <c:v>111.87082247111424</c:v>
                </c:pt>
                <c:pt idx="42">
                  <c:v>154.51668156810794</c:v>
                </c:pt>
                <c:pt idx="43">
                  <c:v>82.202033228589855</c:v>
                </c:pt>
                <c:pt idx="44">
                  <c:v>129.80785164911254</c:v>
                </c:pt>
                <c:pt idx="45">
                  <c:v>128.42236186567951</c:v>
                </c:pt>
                <c:pt idx="46">
                  <c:v>103.24961133373021</c:v>
                </c:pt>
                <c:pt idx="47">
                  <c:v>69.992830193235406</c:v>
                </c:pt>
                <c:pt idx="48">
                  <c:v>148.47269191112755</c:v>
                </c:pt>
                <c:pt idx="49">
                  <c:v>125.05437659245734</c:v>
                </c:pt>
                <c:pt idx="50">
                  <c:v>24.549267371146026</c:v>
                </c:pt>
                <c:pt idx="51">
                  <c:v>111.62299339709088</c:v>
                </c:pt>
                <c:pt idx="52">
                  <c:v>73.60378200689803</c:v>
                </c:pt>
                <c:pt idx="53">
                  <c:v>53.98186306753837</c:v>
                </c:pt>
                <c:pt idx="54">
                  <c:v>148.53513122697751</c:v>
                </c:pt>
                <c:pt idx="55">
                  <c:v>47.904581551747128</c:v>
                </c:pt>
                <c:pt idx="56">
                  <c:v>91.443941518503593</c:v>
                </c:pt>
                <c:pt idx="57">
                  <c:v>0</c:v>
                </c:pt>
                <c:pt idx="58">
                  <c:v>189.37323808892913</c:v>
                </c:pt>
                <c:pt idx="59">
                  <c:v>135.20255788623027</c:v>
                </c:pt>
                <c:pt idx="60">
                  <c:v>93.352849924329377</c:v>
                </c:pt>
                <c:pt idx="61">
                  <c:v>208.03067704457854</c:v>
                </c:pt>
                <c:pt idx="62">
                  <c:v>108.19919638754433</c:v>
                </c:pt>
                <c:pt idx="63">
                  <c:v>56.694138930111173</c:v>
                </c:pt>
                <c:pt idx="64">
                  <c:v>65.106987920806176</c:v>
                </c:pt>
                <c:pt idx="65">
                  <c:v>151.80121276105086</c:v>
                </c:pt>
                <c:pt idx="66">
                  <c:v>106.9390333146146</c:v>
                </c:pt>
                <c:pt idx="67">
                  <c:v>115.98125768316206</c:v>
                </c:pt>
                <c:pt idx="68">
                  <c:v>72.404463337249908</c:v>
                </c:pt>
                <c:pt idx="69">
                  <c:v>112.1001250374964</c:v>
                </c:pt>
                <c:pt idx="70">
                  <c:v>202.65731745277608</c:v>
                </c:pt>
                <c:pt idx="71">
                  <c:v>120.2712845566457</c:v>
                </c:pt>
                <c:pt idx="72">
                  <c:v>126.49679833833403</c:v>
                </c:pt>
                <c:pt idx="73">
                  <c:v>63.888075387484101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5642816"/>
        <c:axId val="245643376"/>
      </c:barChart>
      <c:catAx>
        <c:axId val="24564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5643376"/>
        <c:crosses val="autoZero"/>
        <c:auto val="1"/>
        <c:lblAlgn val="ctr"/>
        <c:lblOffset val="100"/>
        <c:noMultiLvlLbl val="0"/>
      </c:catAx>
      <c:valAx>
        <c:axId val="245643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5642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% mediánu bez KF a bez VP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List1!$B$2:$B$72</c:f>
              <c:strCache>
                <c:ptCount val="71"/>
                <c:pt idx="0">
                  <c:v>Anatomický ústav</c:v>
                </c:pt>
                <c:pt idx="1">
                  <c:v>Ústav  histologie a embryologie</c:v>
                </c:pt>
                <c:pt idx="2">
                  <c:v>Ústav biochemie a exp.onkologie</c:v>
                </c:pt>
                <c:pt idx="3">
                  <c:v>Fyziologický ústav</c:v>
                </c:pt>
                <c:pt idx="4">
                  <c:v>Ústav biologie a lékařské genetiky</c:v>
                </c:pt>
                <c:pt idx="5">
                  <c:v>Ústav biofyziky a informatiky</c:v>
                </c:pt>
                <c:pt idx="6">
                  <c:v>Ústav patologické fyziologie</c:v>
                </c:pt>
                <c:pt idx="7">
                  <c:v>Farmakologický ústav</c:v>
                </c:pt>
                <c:pt idx="8">
                  <c:v>Ústav kl. a exp. hematologie </c:v>
                </c:pt>
                <c:pt idx="9">
                  <c:v>Ústav hygieny a epidemiologie</c:v>
                </c:pt>
                <c:pt idx="10">
                  <c:v>Ústav tělesné výchovy</c:v>
                </c:pt>
                <c:pt idx="11">
                  <c:v>Ústav dějin lékařství a cizích jazyků</c:v>
                </c:pt>
                <c:pt idx="12">
                  <c:v>Ústav  humanitních studií v lékařství</c:v>
                </c:pt>
                <c:pt idx="13">
                  <c:v>Ústav teorie a praxe ošetřovatelství</c:v>
                </c:pt>
                <c:pt idx="14">
                  <c:v>Ústav všeobecného lékařství</c:v>
                </c:pt>
                <c:pt idx="15">
                  <c:v>Ústav veřejného zdrav.a med.práva</c:v>
                </c:pt>
                <c:pt idx="16">
                  <c:v>Ústav patologie</c:v>
                </c:pt>
                <c:pt idx="17">
                  <c:v>Ústav nukleární medicíny</c:v>
                </c:pt>
                <c:pt idx="18">
                  <c:v>Ústav imunologie a mikrobiologie</c:v>
                </c:pt>
                <c:pt idx="19">
                  <c:v>Ústav soudního lékařství a toxikologie</c:v>
                </c:pt>
                <c:pt idx="20">
                  <c:v>Ústav tělovýchovného lékařství</c:v>
                </c:pt>
                <c:pt idx="21">
                  <c:v>Sexuologický ústav</c:v>
                </c:pt>
                <c:pt idx="22">
                  <c:v>Ústav dědičných metabolických poruch</c:v>
                </c:pt>
                <c:pt idx="23">
                  <c:v>Ústav lék.biochemie a LD</c:v>
                </c:pt>
                <c:pt idx="24">
                  <c:v>Pediatrická klinika - Krč</c:v>
                </c:pt>
                <c:pt idx="25">
                  <c:v>Chirurgická klinika - Krč</c:v>
                </c:pt>
                <c:pt idx="26">
                  <c:v>Ortopedická klinika - Bulovka</c:v>
                </c:pt>
                <c:pt idx="27">
                  <c:v>Chirurgická klinika - Bulovka</c:v>
                </c:pt>
                <c:pt idx="28">
                  <c:v>Ústav radiační onkologie - Bulovka</c:v>
                </c:pt>
                <c:pt idx="29">
                  <c:v>Klinika plastické chirurgie - Bulovka</c:v>
                </c:pt>
                <c:pt idx="30">
                  <c:v>Gynekologicko-porodnická klinika - Bulovka</c:v>
                </c:pt>
                <c:pt idx="31">
                  <c:v>Anesteziologicko-resusc. klinika FTN</c:v>
                </c:pt>
                <c:pt idx="32">
                  <c:v>Onkologická klinika Krč</c:v>
                </c:pt>
                <c:pt idx="33">
                  <c:v>I. interní klinika</c:v>
                </c:pt>
                <c:pt idx="34">
                  <c:v>Klinika nefrologie</c:v>
                </c:pt>
                <c:pt idx="35">
                  <c:v>II. interní klinika</c:v>
                </c:pt>
                <c:pt idx="36">
                  <c:v>III. interní klinika</c:v>
                </c:pt>
                <c:pt idx="37">
                  <c:v>IV. interní klinika</c:v>
                </c:pt>
                <c:pt idx="38">
                  <c:v>Klinika pracovního lékařství</c:v>
                </c:pt>
                <c:pt idx="39">
                  <c:v>I. klinika tuberkulózy a respiračních nemocí</c:v>
                </c:pt>
                <c:pt idx="40">
                  <c:v>Dermatovenerologická klinika</c:v>
                </c:pt>
                <c:pt idx="41">
                  <c:v>Geriatrická klinika</c:v>
                </c:pt>
                <c:pt idx="42">
                  <c:v>Neurologická klinika</c:v>
                </c:pt>
                <c:pt idx="43">
                  <c:v>Psychiatrická klinika</c:v>
                </c:pt>
                <c:pt idx="44">
                  <c:v>Klinika adiktologie</c:v>
                </c:pt>
                <c:pt idx="45">
                  <c:v>Radiodiagnostická klinika</c:v>
                </c:pt>
                <c:pt idx="46">
                  <c:v>Onkologická klinika</c:v>
                </c:pt>
                <c:pt idx="47">
                  <c:v>Klinika rehabilitačního lékařství</c:v>
                </c:pt>
                <c:pt idx="48">
                  <c:v>Revmatologická klinika</c:v>
                </c:pt>
                <c:pt idx="49">
                  <c:v>Klinika dětského a dorostového lékařství</c:v>
                </c:pt>
                <c:pt idx="50">
                  <c:v>I. chirurgická klinika</c:v>
                </c:pt>
                <c:pt idx="51">
                  <c:v>III. chirurgická klinika</c:v>
                </c:pt>
                <c:pt idx="52">
                  <c:v>II. chirurgická klinika</c:v>
                </c:pt>
                <c:pt idx="53">
                  <c:v>Klinika anest.,resuscitace a IM</c:v>
                </c:pt>
                <c:pt idx="54">
                  <c:v>Klinika spondylochirurgie</c:v>
                </c:pt>
                <c:pt idx="55">
                  <c:v>Ortopedická klinika</c:v>
                </c:pt>
                <c:pt idx="56">
                  <c:v>Urologická klinika</c:v>
                </c:pt>
                <c:pt idx="57">
                  <c:v>Klinika otorhinolaringologie a chirurgie hlavy a krku </c:v>
                </c:pt>
                <c:pt idx="58">
                  <c:v>Foniatrická klinika</c:v>
                </c:pt>
                <c:pt idx="59">
                  <c:v>Oční klinika</c:v>
                </c:pt>
                <c:pt idx="60">
                  <c:v>Stomatologická klinika</c:v>
                </c:pt>
                <c:pt idx="61">
                  <c:v>Gynekologickoporodnická klinika</c:v>
                </c:pt>
                <c:pt idx="62">
                  <c:v>Klinika infekčních a tropických nemocí</c:v>
                </c:pt>
                <c:pt idx="63">
                  <c:v>Neurochirurgická klinika</c:v>
                </c:pt>
                <c:pt idx="64">
                  <c:v>Interní klinika ÚVN</c:v>
                </c:pt>
                <c:pt idx="65">
                  <c:v>Oční odd. ÚVN</c:v>
                </c:pt>
                <c:pt idx="66">
                  <c:v>Klinika ortopedie ÚVN</c:v>
                </c:pt>
                <c:pt idx="67">
                  <c:v>Kl. anesteziologie, resusc. a IM </c:v>
                </c:pt>
                <c:pt idx="68">
                  <c:v>Onkologická klinika VFN, ÚVN</c:v>
                </c:pt>
                <c:pt idx="69">
                  <c:v>Klinika infekčních nemocí ÚVN</c:v>
                </c:pt>
                <c:pt idx="70">
                  <c:v>Pneumologická klinika</c:v>
                </c:pt>
              </c:strCache>
            </c:strRef>
          </c:cat>
          <c:val>
            <c:numRef>
              <c:f>List1!$S$2:$S$72</c:f>
              <c:numCache>
                <c:formatCode>#,##0</c:formatCode>
                <c:ptCount val="71"/>
                <c:pt idx="0">
                  <c:v>67.05108816507969</c:v>
                </c:pt>
                <c:pt idx="1">
                  <c:v>58.328460766651261</c:v>
                </c:pt>
                <c:pt idx="2">
                  <c:v>90.488739102115943</c:v>
                </c:pt>
                <c:pt idx="3">
                  <c:v>100.99418354132148</c:v>
                </c:pt>
                <c:pt idx="4">
                  <c:v>99.978794921698665</c:v>
                </c:pt>
                <c:pt idx="5">
                  <c:v>97.97624275994842</c:v>
                </c:pt>
                <c:pt idx="6">
                  <c:v>80.798058110918632</c:v>
                </c:pt>
                <c:pt idx="7">
                  <c:v>86.571847096299706</c:v>
                </c:pt>
                <c:pt idx="9">
                  <c:v>68.009394838735034</c:v>
                </c:pt>
                <c:pt idx="10">
                  <c:v>46.269190372969227</c:v>
                </c:pt>
                <c:pt idx="11">
                  <c:v>31.226582613205775</c:v>
                </c:pt>
                <c:pt idx="12">
                  <c:v>52.485046220772162</c:v>
                </c:pt>
                <c:pt idx="13">
                  <c:v>15.089094073395037</c:v>
                </c:pt>
                <c:pt idx="14">
                  <c:v>44.557227156465871</c:v>
                </c:pt>
                <c:pt idx="15">
                  <c:v>51.299379322378464</c:v>
                </c:pt>
                <c:pt idx="16">
                  <c:v>58.82236486831151</c:v>
                </c:pt>
                <c:pt idx="17">
                  <c:v>155.16538532355258</c:v>
                </c:pt>
                <c:pt idx="18">
                  <c:v>108.11556906807176</c:v>
                </c:pt>
                <c:pt idx="19">
                  <c:v>157.70520974209123</c:v>
                </c:pt>
                <c:pt idx="20">
                  <c:v>0</c:v>
                </c:pt>
                <c:pt idx="21">
                  <c:v>157.42676997152182</c:v>
                </c:pt>
                <c:pt idx="23">
                  <c:v>128.33705600977396</c:v>
                </c:pt>
                <c:pt idx="24">
                  <c:v>35.883816293774444</c:v>
                </c:pt>
                <c:pt idx="25">
                  <c:v>54.980147126719807</c:v>
                </c:pt>
                <c:pt idx="26">
                  <c:v>108.81057057976491</c:v>
                </c:pt>
                <c:pt idx="27">
                  <c:v>31.180425169544563</c:v>
                </c:pt>
                <c:pt idx="28">
                  <c:v>102.66867444681473</c:v>
                </c:pt>
                <c:pt idx="29">
                  <c:v>105.76400217509516</c:v>
                </c:pt>
                <c:pt idx="30">
                  <c:v>69.597321198591914</c:v>
                </c:pt>
                <c:pt idx="31">
                  <c:v>67.788942656997548</c:v>
                </c:pt>
                <c:pt idx="32">
                  <c:v>151.28829694518313</c:v>
                </c:pt>
                <c:pt idx="33">
                  <c:v>118.55656139391093</c:v>
                </c:pt>
                <c:pt idx="34">
                  <c:v>120.99963084244362</c:v>
                </c:pt>
                <c:pt idx="35">
                  <c:v>145.74521563889849</c:v>
                </c:pt>
                <c:pt idx="36">
                  <c:v>104.28048750729467</c:v>
                </c:pt>
                <c:pt idx="37">
                  <c:v>147.54057888169976</c:v>
                </c:pt>
                <c:pt idx="38">
                  <c:v>118.4954677901612</c:v>
                </c:pt>
                <c:pt idx="39">
                  <c:v>314.02102369586032</c:v>
                </c:pt>
                <c:pt idx="40">
                  <c:v>82.010515204622237</c:v>
                </c:pt>
                <c:pt idx="41">
                  <c:v>123.61424121553871</c:v>
                </c:pt>
                <c:pt idx="42">
                  <c:v>138.02701044250421</c:v>
                </c:pt>
                <c:pt idx="43">
                  <c:v>122.58805889876179</c:v>
                </c:pt>
                <c:pt idx="44">
                  <c:v>61.238189015599261</c:v>
                </c:pt>
                <c:pt idx="45">
                  <c:v>186.06977729308807</c:v>
                </c:pt>
                <c:pt idx="46">
                  <c:v>56.0808773291593</c:v>
                </c:pt>
                <c:pt idx="47">
                  <c:v>19.207469881463187</c:v>
                </c:pt>
                <c:pt idx="48">
                  <c:v>135.03889074305701</c:v>
                </c:pt>
                <c:pt idx="49">
                  <c:v>63.448839465198247</c:v>
                </c:pt>
                <c:pt idx="50">
                  <c:v>64.783222909883236</c:v>
                </c:pt>
                <c:pt idx="51">
                  <c:v>125.21808181074795</c:v>
                </c:pt>
                <c:pt idx="52">
                  <c:v>57.529845362107146</c:v>
                </c:pt>
                <c:pt idx="53">
                  <c:v>82.14667658070546</c:v>
                </c:pt>
                <c:pt idx="55">
                  <c:v>234.26662671593922</c:v>
                </c:pt>
                <c:pt idx="56">
                  <c:v>151.42669070719214</c:v>
                </c:pt>
                <c:pt idx="57">
                  <c:v>90.986665676110988</c:v>
                </c:pt>
                <c:pt idx="58">
                  <c:v>299.21152800435016</c:v>
                </c:pt>
                <c:pt idx="59">
                  <c:v>106.28305897473923</c:v>
                </c:pt>
                <c:pt idx="60">
                  <c:v>49.163753033781774</c:v>
                </c:pt>
                <c:pt idx="61">
                  <c:v>76.49446004244443</c:v>
                </c:pt>
                <c:pt idx="62">
                  <c:v>196.58717211735157</c:v>
                </c:pt>
                <c:pt idx="63">
                  <c:v>109.91740248036849</c:v>
                </c:pt>
                <c:pt idx="64">
                  <c:v>148.48378140772735</c:v>
                </c:pt>
                <c:pt idx="65">
                  <c:v>77.423030114710372</c:v>
                </c:pt>
                <c:pt idx="66">
                  <c:v>94.499897082361755</c:v>
                </c:pt>
                <c:pt idx="67">
                  <c:v>258.62718032375454</c:v>
                </c:pt>
                <c:pt idx="68">
                  <c:v>98.326219580325812</c:v>
                </c:pt>
                <c:pt idx="69">
                  <c:v>120.27022379186656</c:v>
                </c:pt>
                <c:pt idx="70">
                  <c:v>143.56915097284028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5853808"/>
        <c:axId val="245854368"/>
      </c:barChart>
      <c:catAx>
        <c:axId val="24585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5854368"/>
        <c:crosses val="autoZero"/>
        <c:auto val="1"/>
        <c:lblAlgn val="ctr"/>
        <c:lblOffset val="100"/>
        <c:noMultiLvlLbl val="0"/>
      </c:catAx>
      <c:valAx>
        <c:axId val="245854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585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teorie</a:t>
            </a:r>
            <a:r>
              <a:rPr lang="cs-CZ" baseline="0"/>
              <a:t> - biologické % mediánu</a:t>
            </a:r>
            <a:endParaRPr lang="cs-CZ"/>
          </a:p>
        </c:rich>
      </c:tx>
      <c:layout>
        <c:manualLayout>
          <c:xMode val="edge"/>
          <c:yMode val="edge"/>
          <c:x val="0.31037817209762614"/>
          <c:y val="3.40101714514336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List1!$B$24:$B$35</c:f>
              <c:strCache>
                <c:ptCount val="12"/>
                <c:pt idx="0">
                  <c:v>Anatomický ústav</c:v>
                </c:pt>
                <c:pt idx="1">
                  <c:v>Ústav  histologie a embryologie</c:v>
                </c:pt>
                <c:pt idx="2">
                  <c:v>Ústav biochemie a exp.onkologie</c:v>
                </c:pt>
                <c:pt idx="3">
                  <c:v>Fyziologický ústav</c:v>
                </c:pt>
                <c:pt idx="4">
                  <c:v>Ústav biologie a lékařské genetiky</c:v>
                </c:pt>
                <c:pt idx="5">
                  <c:v>Ústav biofyziky a informatiky</c:v>
                </c:pt>
                <c:pt idx="6">
                  <c:v>Ústav patologické fyziologie</c:v>
                </c:pt>
                <c:pt idx="7">
                  <c:v>Farmakologický ústav</c:v>
                </c:pt>
                <c:pt idx="8">
                  <c:v>Ústav veřejného zdrav.a med.práva</c:v>
                </c:pt>
                <c:pt idx="9">
                  <c:v>Ústav patologie</c:v>
                </c:pt>
                <c:pt idx="10">
                  <c:v>Ústav imunologie a mikrobiologie</c:v>
                </c:pt>
                <c:pt idx="11">
                  <c:v>Ústav lék.biochemie a LD</c:v>
                </c:pt>
              </c:strCache>
            </c:strRef>
          </c:cat>
          <c:val>
            <c:numRef>
              <c:f>List1!$L$24:$L$35</c:f>
              <c:numCache>
                <c:formatCode>0</c:formatCode>
                <c:ptCount val="12"/>
                <c:pt idx="0">
                  <c:v>93.022124630046164</c:v>
                </c:pt>
                <c:pt idx="1">
                  <c:v>76.703616181653743</c:v>
                </c:pt>
                <c:pt idx="2">
                  <c:v>108.97351930633225</c:v>
                </c:pt>
                <c:pt idx="3">
                  <c:v>104.20453609120412</c:v>
                </c:pt>
                <c:pt idx="4">
                  <c:v>110.78882291966974</c:v>
                </c:pt>
                <c:pt idx="5">
                  <c:v>113.66210287023982</c:v>
                </c:pt>
                <c:pt idx="6">
                  <c:v>95.849172531191925</c:v>
                </c:pt>
                <c:pt idx="7">
                  <c:v>89.809328488724447</c:v>
                </c:pt>
                <c:pt idx="8">
                  <c:v>84.290644143445135</c:v>
                </c:pt>
                <c:pt idx="9">
                  <c:v>65.227638048798042</c:v>
                </c:pt>
                <c:pt idx="10">
                  <c:v>142.12938306976037</c:v>
                </c:pt>
                <c:pt idx="11">
                  <c:v>136.03811665485307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328704"/>
        <c:axId val="63328144"/>
      </c:barChart>
      <c:catAx>
        <c:axId val="6332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3328144"/>
        <c:crosses val="autoZero"/>
        <c:auto val="1"/>
        <c:lblAlgn val="ctr"/>
        <c:lblOffset val="100"/>
        <c:noMultiLvlLbl val="0"/>
      </c:catAx>
      <c:valAx>
        <c:axId val="6332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3328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teorie</a:t>
            </a:r>
            <a:r>
              <a:rPr lang="cs-CZ" baseline="0"/>
              <a:t> humanitní - medián</a:t>
            </a:r>
            <a:endParaRPr lang="cs-C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List1!$B$94:$B$97</c:f>
              <c:strCache>
                <c:ptCount val="4"/>
                <c:pt idx="0">
                  <c:v>Ústav tělesné výchovy</c:v>
                </c:pt>
                <c:pt idx="1">
                  <c:v>Ústav dějin lékařství a cizích jazyků</c:v>
                </c:pt>
                <c:pt idx="2">
                  <c:v>Ústav  humanitních studií v lékařství</c:v>
                </c:pt>
                <c:pt idx="3">
                  <c:v>Ústav veřejného zdrav.a med.práva</c:v>
                </c:pt>
              </c:strCache>
            </c:strRef>
          </c:cat>
          <c:val>
            <c:numRef>
              <c:f>List1!$M$94:$M$97</c:f>
              <c:numCache>
                <c:formatCode>#,##0</c:formatCode>
                <c:ptCount val="4"/>
                <c:pt idx="0">
                  <c:v>95.180922093255077</c:v>
                </c:pt>
                <c:pt idx="1">
                  <c:v>63.883043289498985</c:v>
                </c:pt>
                <c:pt idx="2">
                  <c:v>104.91365344780559</c:v>
                </c:pt>
                <c:pt idx="3">
                  <c:v>106.95995481104129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311488"/>
        <c:axId val="373312048"/>
      </c:barChart>
      <c:catAx>
        <c:axId val="37331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3312048"/>
        <c:crosses val="autoZero"/>
        <c:auto val="1"/>
        <c:lblAlgn val="ctr"/>
        <c:lblOffset val="100"/>
        <c:noMultiLvlLbl val="0"/>
      </c:catAx>
      <c:valAx>
        <c:axId val="37331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3311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% mediánu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List1!$B$74:$B$96</c:f>
              <c:strCache>
                <c:ptCount val="23"/>
                <c:pt idx="0">
                  <c:v>Pediatrická klinika - Krč</c:v>
                </c:pt>
                <c:pt idx="1">
                  <c:v>Ústav radiační onkologie - Bulovka</c:v>
                </c:pt>
                <c:pt idx="2">
                  <c:v>Onkologická klinika Krč</c:v>
                </c:pt>
                <c:pt idx="3">
                  <c:v>Klinika nefrologie</c:v>
                </c:pt>
                <c:pt idx="4">
                  <c:v>I. interní klinika</c:v>
                </c:pt>
                <c:pt idx="5">
                  <c:v>II. interní klinika</c:v>
                </c:pt>
                <c:pt idx="6">
                  <c:v>III. interní klinika</c:v>
                </c:pt>
                <c:pt idx="7">
                  <c:v>IV. interní klinika</c:v>
                </c:pt>
                <c:pt idx="8">
                  <c:v>Klinika pracovního lékařství</c:v>
                </c:pt>
                <c:pt idx="9">
                  <c:v>I. klinika tuberkulózy a respiračních nemocí</c:v>
                </c:pt>
                <c:pt idx="10">
                  <c:v>Dermatovenerologická klinika</c:v>
                </c:pt>
                <c:pt idx="11">
                  <c:v>Geriatrická klinika</c:v>
                </c:pt>
                <c:pt idx="12">
                  <c:v>Neurologická klinika</c:v>
                </c:pt>
                <c:pt idx="13">
                  <c:v>Psychiatrická klinika</c:v>
                </c:pt>
                <c:pt idx="14">
                  <c:v>Klinika adiktologie</c:v>
                </c:pt>
                <c:pt idx="15">
                  <c:v>Onkologická klinika</c:v>
                </c:pt>
                <c:pt idx="16">
                  <c:v>Revmatologická klinika</c:v>
                </c:pt>
                <c:pt idx="17">
                  <c:v>Klinika dětského a dorostového lékařství</c:v>
                </c:pt>
                <c:pt idx="18">
                  <c:v>Klinika infekčních a tropických nemocí</c:v>
                </c:pt>
                <c:pt idx="19">
                  <c:v>Interní klinika ÚVN</c:v>
                </c:pt>
                <c:pt idx="20">
                  <c:v>Onkologická klinika VFN, ÚVN</c:v>
                </c:pt>
                <c:pt idx="21">
                  <c:v>Klinika infekčních nemocí ÚVN</c:v>
                </c:pt>
                <c:pt idx="22">
                  <c:v>Pneumologická klinika</c:v>
                </c:pt>
              </c:strCache>
            </c:strRef>
          </c:cat>
          <c:val>
            <c:numRef>
              <c:f>List1!$T$74:$T$96</c:f>
              <c:numCache>
                <c:formatCode>#,##0</c:formatCode>
                <c:ptCount val="23"/>
                <c:pt idx="0">
                  <c:v>28.666597987706467</c:v>
                </c:pt>
                <c:pt idx="1">
                  <c:v>100.97459636198198</c:v>
                </c:pt>
                <c:pt idx="2">
                  <c:v>119.35965396866442</c:v>
                </c:pt>
                <c:pt idx="3">
                  <c:v>94.97154860830959</c:v>
                </c:pt>
                <c:pt idx="4">
                  <c:v>87.225653717401343</c:v>
                </c:pt>
                <c:pt idx="5">
                  <c:v>108.03568244448928</c:v>
                </c:pt>
                <c:pt idx="6">
                  <c:v>74.384181661594155</c:v>
                </c:pt>
                <c:pt idx="7">
                  <c:v>110.36585158352955</c:v>
                </c:pt>
                <c:pt idx="8">
                  <c:v>96.44205317233974</c:v>
                </c:pt>
                <c:pt idx="9">
                  <c:v>133.20636865481811</c:v>
                </c:pt>
                <c:pt idx="10">
                  <c:v>70.865062796450715</c:v>
                </c:pt>
                <c:pt idx="11">
                  <c:v>111.90528016510622</c:v>
                </c:pt>
                <c:pt idx="12">
                  <c:v>110.71087150329376</c:v>
                </c:pt>
                <c:pt idx="13">
                  <c:v>89.009844446635199</c:v>
                </c:pt>
                <c:pt idx="14">
                  <c:v>60.339703437163095</c:v>
                </c:pt>
                <c:pt idx="15">
                  <c:v>107.80738507467099</c:v>
                </c:pt>
                <c:pt idx="16">
                  <c:v>96.228403677264438</c:v>
                </c:pt>
                <c:pt idx="17">
                  <c:v>63.452647448153336</c:v>
                </c:pt>
                <c:pt idx="18">
                  <c:v>130.86540627255218</c:v>
                </c:pt>
                <c:pt idx="19">
                  <c:v>99.985593860834555</c:v>
                </c:pt>
                <c:pt idx="20">
                  <c:v>103.68395765850937</c:v>
                </c:pt>
                <c:pt idx="21">
                  <c:v>109.05087387398412</c:v>
                </c:pt>
                <c:pt idx="22">
                  <c:v>55.076891610313574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678640"/>
        <c:axId val="246679200"/>
      </c:barChart>
      <c:catAx>
        <c:axId val="24667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6679200"/>
        <c:crosses val="autoZero"/>
        <c:auto val="1"/>
        <c:lblAlgn val="ctr"/>
        <c:lblOffset val="100"/>
        <c:noMultiLvlLbl val="0"/>
      </c:catAx>
      <c:valAx>
        <c:axId val="24667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6678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% mediánu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List1!$B$136:$B$146</c:f>
              <c:strCache>
                <c:ptCount val="11"/>
                <c:pt idx="0">
                  <c:v>Klinika nefrologie</c:v>
                </c:pt>
                <c:pt idx="1">
                  <c:v>I. interní klinika</c:v>
                </c:pt>
                <c:pt idx="2">
                  <c:v>II. interní klinika</c:v>
                </c:pt>
                <c:pt idx="3">
                  <c:v>III. interní klinika</c:v>
                </c:pt>
                <c:pt idx="4">
                  <c:v>IV. interní klinika</c:v>
                </c:pt>
                <c:pt idx="5">
                  <c:v>Klinika pracovního lékařství</c:v>
                </c:pt>
                <c:pt idx="6">
                  <c:v>I. klinika tuberkulózy a respiračních nemocí</c:v>
                </c:pt>
                <c:pt idx="7">
                  <c:v>Geriatrická klinika</c:v>
                </c:pt>
                <c:pt idx="8">
                  <c:v>Revmatologická klinika</c:v>
                </c:pt>
                <c:pt idx="9">
                  <c:v>Interní klinika ÚVN</c:v>
                </c:pt>
                <c:pt idx="10">
                  <c:v>Pneumologická klinika</c:v>
                </c:pt>
              </c:strCache>
            </c:strRef>
          </c:cat>
          <c:val>
            <c:numRef>
              <c:f>List1!$T$136:$T$146</c:f>
              <c:numCache>
                <c:formatCode>#,##0</c:formatCode>
                <c:ptCount val="11"/>
                <c:pt idx="0">
                  <c:v>98.463466646109438</c:v>
                </c:pt>
                <c:pt idx="1">
                  <c:v>90.432770354309881</c:v>
                </c:pt>
                <c:pt idx="2">
                  <c:v>112.00794312447276</c:v>
                </c:pt>
                <c:pt idx="3">
                  <c:v>77.119142494362706</c:v>
                </c:pt>
                <c:pt idx="4">
                  <c:v>114.42378802395891</c:v>
                </c:pt>
                <c:pt idx="5">
                  <c:v>99.988038786029932</c:v>
                </c:pt>
                <c:pt idx="6">
                  <c:v>138.10410622224447</c:v>
                </c:pt>
                <c:pt idx="7">
                  <c:v>116.01981838270657</c:v>
                </c:pt>
                <c:pt idx="8">
                  <c:v>99.766533817009517</c:v>
                </c:pt>
                <c:pt idx="9">
                  <c:v>103.66186853297599</c:v>
                </c:pt>
                <c:pt idx="10">
                  <c:v>57.101961161124009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7058944"/>
        <c:axId val="247059504"/>
      </c:barChart>
      <c:catAx>
        <c:axId val="24705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7059504"/>
        <c:crosses val="autoZero"/>
        <c:auto val="1"/>
        <c:lblAlgn val="ctr"/>
        <c:lblOffset val="100"/>
        <c:noMultiLvlLbl val="0"/>
      </c:catAx>
      <c:valAx>
        <c:axId val="247059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7058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chirurgie </a:t>
            </a:r>
            <a:r>
              <a:rPr lang="cs-CZ" dirty="0" smtClean="0"/>
              <a:t>IV mediány</a:t>
            </a:r>
            <a:endParaRPr lang="cs-CZ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List1!$B$169:$B$190</c:f>
              <c:strCache>
                <c:ptCount val="22"/>
                <c:pt idx="0">
                  <c:v>Chirurgická klinika - Krč</c:v>
                </c:pt>
                <c:pt idx="1">
                  <c:v>Ortopedická klinika - Bulovka</c:v>
                </c:pt>
                <c:pt idx="2">
                  <c:v>Chirurgická klinika - Bulovka</c:v>
                </c:pt>
                <c:pt idx="3">
                  <c:v>Klinika plastické chirurgie - Bulovka</c:v>
                </c:pt>
                <c:pt idx="4">
                  <c:v>Gynekologicko-porodnická klinika - Bulovka</c:v>
                </c:pt>
                <c:pt idx="5">
                  <c:v>Anesteziologicko-resusc. klinika FTN</c:v>
                </c:pt>
                <c:pt idx="6">
                  <c:v>I. chirurgická klinika</c:v>
                </c:pt>
                <c:pt idx="7">
                  <c:v>III. chirurgická klinika</c:v>
                </c:pt>
                <c:pt idx="8">
                  <c:v>II. chirurgická klinika</c:v>
                </c:pt>
                <c:pt idx="9">
                  <c:v>Klinika anest.,resuscitace a IM</c:v>
                </c:pt>
                <c:pt idx="10">
                  <c:v>Klinika spondylochirurgie</c:v>
                </c:pt>
                <c:pt idx="11">
                  <c:v>Ortopedická klinika</c:v>
                </c:pt>
                <c:pt idx="12">
                  <c:v>Urologická klinika</c:v>
                </c:pt>
                <c:pt idx="13">
                  <c:v>Klinika otorhinolaringologie a chirurgie hlavy a krku </c:v>
                </c:pt>
                <c:pt idx="14">
                  <c:v>Foniatrická klinika</c:v>
                </c:pt>
                <c:pt idx="15">
                  <c:v>Oční klinika</c:v>
                </c:pt>
                <c:pt idx="16">
                  <c:v>Stomatologická klinika</c:v>
                </c:pt>
                <c:pt idx="17">
                  <c:v>Gynekologickoporodnická klinika</c:v>
                </c:pt>
                <c:pt idx="18">
                  <c:v>Neurochirurgická klinika</c:v>
                </c:pt>
                <c:pt idx="19">
                  <c:v>Oční odd. ÚVN</c:v>
                </c:pt>
                <c:pt idx="20">
                  <c:v>Klinika ortopedie ÚVN</c:v>
                </c:pt>
                <c:pt idx="21">
                  <c:v>Kl. anesteziologie, resusc. a IM </c:v>
                </c:pt>
              </c:strCache>
            </c:strRef>
          </c:cat>
          <c:val>
            <c:numRef>
              <c:f>List1!$L$169:$L$190</c:f>
              <c:numCache>
                <c:formatCode>#,##0</c:formatCode>
                <c:ptCount val="22"/>
                <c:pt idx="0">
                  <c:v>65.09404632364371</c:v>
                </c:pt>
                <c:pt idx="1">
                  <c:v>138.544897926039</c:v>
                </c:pt>
                <c:pt idx="2">
                  <c:v>174.76981896245152</c:v>
                </c:pt>
                <c:pt idx="3">
                  <c:v>0</c:v>
                </c:pt>
                <c:pt idx="4">
                  <c:v>71.548021304621727</c:v>
                </c:pt>
                <c:pt idx="5">
                  <c:v>62.66608577510825</c:v>
                </c:pt>
                <c:pt idx="6">
                  <c:v>66.150765521260027</c:v>
                </c:pt>
                <c:pt idx="7">
                  <c:v>159.12169389875885</c:v>
                </c:pt>
                <c:pt idx="8">
                  <c:v>60.274378254068267</c:v>
                </c:pt>
                <c:pt idx="9">
                  <c:v>97.961436806275074</c:v>
                </c:pt>
                <c:pt idx="10">
                  <c:v>0</c:v>
                </c:pt>
                <c:pt idx="11">
                  <c:v>202.87046017252527</c:v>
                </c:pt>
                <c:pt idx="12">
                  <c:v>144.83886641892678</c:v>
                </c:pt>
                <c:pt idx="13">
                  <c:v>100.00639907562817</c:v>
                </c:pt>
                <c:pt idx="14">
                  <c:v>222.85767306897455</c:v>
                </c:pt>
                <c:pt idx="15">
                  <c:v>115.91089101581872</c:v>
                </c:pt>
                <c:pt idx="16">
                  <c:v>63.856220195404276</c:v>
                </c:pt>
                <c:pt idx="17">
                  <c:v>69.747366276424046</c:v>
                </c:pt>
                <c:pt idx="18">
                  <c:v>114.56091218524276</c:v>
                </c:pt>
                <c:pt idx="19">
                  <c:v>77.564955555519632</c:v>
                </c:pt>
                <c:pt idx="20">
                  <c:v>120.08985103309598</c:v>
                </c:pt>
                <c:pt idx="21">
                  <c:v>217.10133735827864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7095248"/>
        <c:axId val="247095808"/>
      </c:barChart>
      <c:catAx>
        <c:axId val="24709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7095808"/>
        <c:crosses val="autoZero"/>
        <c:auto val="1"/>
        <c:lblAlgn val="ctr"/>
        <c:lblOffset val="100"/>
        <c:noMultiLvlLbl val="0"/>
      </c:catAx>
      <c:valAx>
        <c:axId val="247095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709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dg obory - % mediánu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List1!$B$33:$B$36</c:f>
              <c:strCache>
                <c:ptCount val="4"/>
                <c:pt idx="0">
                  <c:v>Ústav hygieny a epidemiologie</c:v>
                </c:pt>
                <c:pt idx="1">
                  <c:v>Ústav nukleární medicíny</c:v>
                </c:pt>
                <c:pt idx="2">
                  <c:v>Ústav soudního lékařství a toxikologie</c:v>
                </c:pt>
                <c:pt idx="3">
                  <c:v>Radiodiagnostická klinika</c:v>
                </c:pt>
              </c:strCache>
            </c:strRef>
          </c:cat>
          <c:val>
            <c:numRef>
              <c:f>List1!$O$33:$O$36</c:f>
              <c:numCache>
                <c:formatCode>#,##0</c:formatCode>
                <c:ptCount val="4"/>
                <c:pt idx="0">
                  <c:v>41.525495004839478</c:v>
                </c:pt>
                <c:pt idx="1">
                  <c:v>97.11327915632512</c:v>
                </c:pt>
                <c:pt idx="2">
                  <c:v>103.07709844774358</c:v>
                </c:pt>
                <c:pt idx="3">
                  <c:v>102.86514087720273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526176"/>
        <c:axId val="373527296"/>
      </c:barChart>
      <c:catAx>
        <c:axId val="37352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3527296"/>
        <c:crosses val="autoZero"/>
        <c:auto val="1"/>
        <c:lblAlgn val="ctr"/>
        <c:lblOffset val="100"/>
        <c:noMultiLvlLbl val="0"/>
      </c:catAx>
      <c:valAx>
        <c:axId val="3735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352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1CA0A-AAB1-497B-86DD-02602A082A63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1344F-D73F-4EB2-9D43-7C79E8407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90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1344F-D73F-4EB2-9D43-7C79E84073E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67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014C-EBF2-4C01-BE84-0E8615E41855}" type="datetime1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35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37C4-E445-4A7A-9180-544331BAE198}" type="datetime1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29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186-84C3-4C1E-ABBB-1E0B5FDAB677}" type="datetime1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0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D813-FF58-4A18-A464-33AFAA8E4ACE}" type="datetime1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53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16D7-F065-415D-812E-7E6D7BD85BA6}" type="datetime1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08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D4-255F-404B-BDAA-40585861E50F}" type="datetime1">
              <a:rPr lang="cs-CZ" smtClean="0"/>
              <a:t>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16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25DA-2A39-413E-AB1D-28E7F1366857}" type="datetime1">
              <a:rPr lang="cs-CZ" smtClean="0"/>
              <a:t>7.12.2017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17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868B-4B75-436E-8A0B-6FE69B4A3565}" type="datetime1">
              <a:rPr lang="cs-CZ" smtClean="0"/>
              <a:t>7.12.2017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40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88A5-F467-449A-9394-0CE216448FE6}" type="datetime1">
              <a:rPr lang="cs-CZ" smtClean="0"/>
              <a:t>7.12.2017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46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6B6D7-F490-414E-8FF1-056561C881BF}" type="datetime1">
              <a:rPr lang="cs-CZ" smtClean="0"/>
              <a:t>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34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653F-1C48-4B56-893D-B247195E9E31}" type="datetime1">
              <a:rPr lang="cs-CZ" smtClean="0"/>
              <a:t>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5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2781-611C-450D-A4A2-544FCB7E6D9B}" type="datetime1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62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Evaluce</a:t>
            </a:r>
            <a:r>
              <a:rPr lang="cs-CZ" dirty="0" smtClean="0"/>
              <a:t> pedagogického výkonu </a:t>
            </a:r>
            <a:r>
              <a:rPr lang="cs-CZ" dirty="0" smtClean="0"/>
              <a:t>2016/17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7. KD 11.12.2017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9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Chirurgické obory </a:t>
            </a:r>
            <a:endParaRPr lang="cs-CZ" dirty="0"/>
          </a:p>
        </p:txBody>
      </p:sp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279936"/>
              </p:ext>
            </p:extLst>
          </p:nvPr>
        </p:nvGraphicFramePr>
        <p:xfrm>
          <a:off x="1458229" y="2093494"/>
          <a:ext cx="8576108" cy="3793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0367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Chirurgická pracoviště - komentář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těchto pracovištích je poměrně velký rozptyl, také vykazují nejméně spolehlivě (několik ortopedií, ARO…)</a:t>
            </a:r>
          </a:p>
          <a:p>
            <a:r>
              <a:rPr lang="cs-CZ" dirty="0" smtClean="0"/>
              <a:t>Výrazněji jsou dotovány např. Ortopedie ve srovnání s všeobecnou chirurgií </a:t>
            </a:r>
          </a:p>
          <a:p>
            <a:r>
              <a:rPr lang="cs-CZ" dirty="0" smtClean="0"/>
              <a:t>Je nutné revidovat rozložení výuky chirurgie mezi několika klinikami a mezi chirurgickými obory všeobecně</a:t>
            </a:r>
          </a:p>
          <a:p>
            <a:r>
              <a:rPr lang="cs-CZ" dirty="0" smtClean="0"/>
              <a:t>U </a:t>
            </a:r>
            <a:r>
              <a:rPr lang="cs-CZ" dirty="0" err="1" smtClean="0"/>
              <a:t>gyn-por</a:t>
            </a:r>
            <a:r>
              <a:rPr lang="cs-CZ" dirty="0" smtClean="0"/>
              <a:t> VFN ověřit výkaz hodin u některých Bc. oborů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610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Diagnostické obory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945691"/>
              </p:ext>
            </p:extLst>
          </p:nvPr>
        </p:nvGraphicFramePr>
        <p:xfrm>
          <a:off x="2550693" y="2213810"/>
          <a:ext cx="607193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096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Diagnostické obory - komentář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NM, soudní a RDG učí 1 týden mediky + menší výuka v dalších předmětech (u RDG účast na státnicích ?)</a:t>
            </a:r>
          </a:p>
          <a:p>
            <a:r>
              <a:rPr lang="cs-CZ" dirty="0" smtClean="0"/>
              <a:t>ÚHE má stáž 3 týdny, má však cca jen 2× větší dotace, navíc zkouší i státnice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481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porovnání hodinových nákladů je případně možná ještě hlubší analýza typu výuky (více </a:t>
            </a:r>
            <a:r>
              <a:rPr lang="cs-CZ" dirty="0" err="1" smtClean="0"/>
              <a:t>nelékařů</a:t>
            </a:r>
            <a:r>
              <a:rPr lang="cs-CZ" dirty="0" smtClean="0"/>
              <a:t>, typ výuka – např. vedení Bc. prací apod.)</a:t>
            </a:r>
          </a:p>
          <a:p>
            <a:r>
              <a:rPr lang="cs-CZ" dirty="0" smtClean="0"/>
              <a:t>K určitému odhadu stačí u klinik zhodnocení týdnů stáže v hlavním předmětu (VL) a dotace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41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Hodinové dotace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047984"/>
              </p:ext>
            </p:extLst>
          </p:nvPr>
        </p:nvGraphicFramePr>
        <p:xfrm>
          <a:off x="838200" y="1825625"/>
          <a:ext cx="10515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211"/>
                <a:gridCol w="1548713"/>
                <a:gridCol w="2339546"/>
                <a:gridCol w="186793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Fakulta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Teorie /jen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biol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Nechir</a:t>
                      </a:r>
                      <a:r>
                        <a:rPr lang="cs-CZ" dirty="0" smtClean="0"/>
                        <a:t> / jen interny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Chirug</a:t>
                      </a:r>
                      <a:r>
                        <a:rPr lang="cs-CZ" dirty="0" smtClean="0"/>
                        <a:t>. obory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Dg obory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Průměr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2004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1555 Kč / 1743</a:t>
                      </a:r>
                      <a:r>
                        <a:rPr lang="cs-CZ" baseline="0" dirty="0" smtClean="0"/>
                        <a:t>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2148 / 2217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2156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2448 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Medián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1969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1593 Kč / 1713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2284 /</a:t>
                      </a:r>
                      <a:r>
                        <a:rPr lang="cs-CZ" baseline="0" dirty="0" smtClean="0"/>
                        <a:t> 2203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1972</a:t>
                      </a:r>
                      <a:r>
                        <a:rPr lang="cs-CZ" baseline="0" dirty="0" smtClean="0"/>
                        <a:t>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2842 Kč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568699"/>
              </p:ext>
            </p:extLst>
          </p:nvPr>
        </p:nvGraphicFramePr>
        <p:xfrm>
          <a:off x="1847515" y="4446781"/>
          <a:ext cx="8128002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Fakulta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Teorie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Interny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Chir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DG obory*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KF/VP 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1839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1539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2218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1673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2052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3617494" y="3925049"/>
            <a:ext cx="5274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2015/16 - *) RDG klinika nebyla zařazena v dg oborech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82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386082"/>
              </p:ext>
            </p:extLst>
          </p:nvPr>
        </p:nvGraphicFramePr>
        <p:xfrm>
          <a:off x="224340" y="533650"/>
          <a:ext cx="11606713" cy="545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6586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2015/16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015538"/>
              </p:ext>
            </p:extLst>
          </p:nvPr>
        </p:nvGraphicFramePr>
        <p:xfrm>
          <a:off x="87838" y="1734848"/>
          <a:ext cx="11914692" cy="4690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148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</a:t>
            </a:r>
            <a:endParaRPr lang="cs-CZ" dirty="0"/>
          </a:p>
        </p:txBody>
      </p:sp>
      <p:graphicFrame>
        <p:nvGraphicFramePr>
          <p:cNvPr id="13" name="Graf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2272737"/>
              </p:ext>
            </p:extLst>
          </p:nvPr>
        </p:nvGraphicFramePr>
        <p:xfrm>
          <a:off x="262439" y="1880560"/>
          <a:ext cx="5833561" cy="3734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f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895491"/>
              </p:ext>
            </p:extLst>
          </p:nvPr>
        </p:nvGraphicFramePr>
        <p:xfrm>
          <a:off x="6705600" y="2008896"/>
          <a:ext cx="4836695" cy="3357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06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- komentář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</a:t>
            </a:r>
            <a:r>
              <a:rPr lang="cs-CZ" dirty="0" smtClean="0"/>
              <a:t>teoretických ústavů </a:t>
            </a:r>
            <a:r>
              <a:rPr lang="cs-CZ" dirty="0"/>
              <a:t>je </a:t>
            </a:r>
            <a:r>
              <a:rPr lang="cs-CZ" dirty="0" smtClean="0"/>
              <a:t>nejméně dotován Ústav patologie.</a:t>
            </a:r>
          </a:p>
          <a:p>
            <a:r>
              <a:rPr lang="cs-CZ" dirty="0" smtClean="0"/>
              <a:t>Ostatní </a:t>
            </a:r>
            <a:r>
              <a:rPr lang="cs-CZ" dirty="0"/>
              <a:t>ústavy se již </a:t>
            </a:r>
            <a:r>
              <a:rPr lang="cs-CZ" dirty="0" smtClean="0"/>
              <a:t>relativně srovnaly.</a:t>
            </a:r>
          </a:p>
          <a:p>
            <a:r>
              <a:rPr lang="cs-CZ" dirty="0" smtClean="0"/>
              <a:t>ÚDMP již nezařazen – výrazně by měnil parametry i graf (extrémně vysoké náklady); je již započten v 2. grafu interen do KDDL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7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23850" y="2528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Interní a nechirurgické obory II</a:t>
            </a:r>
            <a:endParaRPr lang="cs-CZ" dirty="0"/>
          </a:p>
        </p:txBody>
      </p:sp>
      <p:graphicFrame>
        <p:nvGraphicFramePr>
          <p:cNvPr id="12" name="Graf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419212"/>
              </p:ext>
            </p:extLst>
          </p:nvPr>
        </p:nvGraphicFramePr>
        <p:xfrm>
          <a:off x="1211178" y="1844842"/>
          <a:ext cx="8510337" cy="3964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327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Interny samotné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8744626"/>
              </p:ext>
            </p:extLst>
          </p:nvPr>
        </p:nvGraphicFramePr>
        <p:xfrm>
          <a:off x="1692442" y="2288737"/>
          <a:ext cx="7283116" cy="3469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9590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Interní pracoviště – komentář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 grafu vložena hodinová dotace pro rok 2017/18, kdy zde začne probíhat týden výuky navíc v 6. ročníku na Pneumologické klinice TN, u KDDL pak ještě je spojena dotace a hodinový výkon s ÚDMP</a:t>
            </a:r>
          </a:p>
          <a:p>
            <a:r>
              <a:rPr lang="cs-CZ" dirty="0" smtClean="0"/>
              <a:t>Dotace se zdá být nižší dotace na DV kliniku </a:t>
            </a:r>
            <a:r>
              <a:rPr lang="cs-CZ" dirty="0" smtClean="0"/>
              <a:t>a </a:t>
            </a:r>
            <a:r>
              <a:rPr lang="cs-CZ" dirty="0" smtClean="0"/>
              <a:t>zejm. Pediatrii </a:t>
            </a:r>
            <a:r>
              <a:rPr lang="cs-CZ" dirty="0" smtClean="0"/>
              <a:t>TN, </a:t>
            </a:r>
            <a:r>
              <a:rPr lang="cs-CZ" dirty="0" smtClean="0"/>
              <a:t>ale i KDDL má spíše nižší </a:t>
            </a:r>
            <a:r>
              <a:rPr lang="cs-CZ" dirty="0" smtClean="0"/>
              <a:t>dotaci – </a:t>
            </a:r>
            <a:r>
              <a:rPr lang="cs-CZ" dirty="0" smtClean="0"/>
              <a:t>dělení mezi oběma pediatriemi bylo špatně vykázáno. </a:t>
            </a:r>
          </a:p>
          <a:p>
            <a:r>
              <a:rPr lang="cs-CZ" dirty="0" smtClean="0"/>
              <a:t>TRN snížil dotaci na hodinu, Pneumologická klinika TN po započtení týden </a:t>
            </a:r>
            <a:r>
              <a:rPr lang="cs-CZ" dirty="0" err="1" smtClean="0"/>
              <a:t>předstátnicové</a:t>
            </a:r>
            <a:r>
              <a:rPr lang="cs-CZ" dirty="0" smtClean="0"/>
              <a:t> stáže klesá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50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2171</TotalTime>
  <Words>409</Words>
  <Application>Microsoft Office PowerPoint</Application>
  <PresentationFormat>Širokoúhlá obrazovka</PresentationFormat>
  <Paragraphs>66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Evaluce pedagogického výkonu 2016/17</vt:lpstr>
      <vt:lpstr>Hodinové dotace</vt:lpstr>
      <vt:lpstr>Prezentace aplikace PowerPoint</vt:lpstr>
      <vt:lpstr>2015/16</vt:lpstr>
      <vt:lpstr>Teorie</vt:lpstr>
      <vt:lpstr>Teorie - komentář</vt:lpstr>
      <vt:lpstr>Prezentace aplikace PowerPoint</vt:lpstr>
      <vt:lpstr>Interny samotné</vt:lpstr>
      <vt:lpstr>Interní pracoviště – komentář </vt:lpstr>
      <vt:lpstr>Chirurgické obory </vt:lpstr>
      <vt:lpstr>Chirurgická pracoviště - komentář</vt:lpstr>
      <vt:lpstr>Diagnostické obory</vt:lpstr>
      <vt:lpstr>Diagnostické obory - komentář</vt:lpstr>
      <vt:lpstr>Obecné…</vt:lpstr>
    </vt:vector>
  </TitlesOfParts>
  <Company>1.LF.UK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Vokurka</dc:creator>
  <cp:lastModifiedBy>Martin Vokurka</cp:lastModifiedBy>
  <cp:revision>86</cp:revision>
  <cp:lastPrinted>2017-12-01T16:10:31Z</cp:lastPrinted>
  <dcterms:created xsi:type="dcterms:W3CDTF">2016-11-03T09:58:22Z</dcterms:created>
  <dcterms:modified xsi:type="dcterms:W3CDTF">2017-12-07T12:26:48Z</dcterms:modified>
</cp:coreProperties>
</file>